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3" r:id="rId5"/>
    <p:sldId id="287" r:id="rId6"/>
    <p:sldId id="284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AE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1793" autoAdjust="0"/>
  </p:normalViewPr>
  <p:slideViewPr>
    <p:cSldViewPr snapToGrid="0">
      <p:cViewPr varScale="1">
        <p:scale>
          <a:sx n="86" d="100"/>
          <a:sy n="86" d="100"/>
        </p:scale>
        <p:origin x="-84" y="-22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150" d="100"/>
        <a:sy n="150" d="100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stromku v</a:t>
            </a:r>
            <a:r>
              <a:rPr lang="cs-CZ" baseline="0" dirty="0" smtClean="0"/>
              <a:t> sadu vyrostla jablíčka. Pošleme pro ně Báru a Pepíčka.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49279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 jablíčka červík zdálky se usmívá,</a:t>
            </a:r>
            <a:r>
              <a:rPr lang="cs-CZ" baseline="0" dirty="0" smtClean="0"/>
              <a:t> cennými radami dětem hned přispívá. Vezměte si těsto, cukr a vanilku – voňavý závin bude tu za chvilku.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21183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Těsto si rozválej na dvě tenké placičky,</a:t>
            </a:r>
            <a:r>
              <a:rPr lang="cs-CZ" baseline="0" dirty="0" smtClean="0"/>
              <a:t> a pokryj nahrubo strouhanými jablíčky. Na jablíčka oříšky a trochu skořice – </a:t>
            </a:r>
            <a:r>
              <a:rPr lang="cs-CZ" baseline="0" dirty="0" smtClean="0"/>
              <a:t>uvidíš, </a:t>
            </a:r>
            <a:r>
              <a:rPr lang="cs-CZ" baseline="0" dirty="0" smtClean="0"/>
              <a:t>bude ti chutnat převelice.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54456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Nakonec roličku vajíčkem</a:t>
            </a:r>
            <a:r>
              <a:rPr lang="cs-CZ" baseline="0" dirty="0" smtClean="0"/>
              <a:t> potři, do horké trouby upéct ji pošli. Nakrájej na talíř a volej HOLA, právě se podává jablečná štola </a:t>
            </a:r>
            <a:r>
              <a:rPr lang="cs-CZ" baseline="0" dirty="0" smtClean="0">
                <a:sym typeface="Wingdings" panose="05000000000000000000" pitchFamily="2" charset="2"/>
              </a:rPr>
              <a:t>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4448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6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comments" Target="../comments/comment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00793" y="805068"/>
            <a:ext cx="10390414" cy="2232046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5400" dirty="0" smtClean="0">
                <a:solidFill>
                  <a:srgbClr val="624D38">
                    <a:lumMod val="75000"/>
                  </a:srgb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Pečeme jablečný závin – ve verších</a:t>
            </a:r>
            <a:endParaRPr lang="cs-CZ" sz="5400" b="0" i="0" dirty="0">
              <a:solidFill>
                <a:srgbClr val="624D38">
                  <a:lumMod val="75000"/>
                </a:srgb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Dovednost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4" name="Skupina 53"/>
          <p:cNvGrpSpPr/>
          <p:nvPr/>
        </p:nvGrpSpPr>
        <p:grpSpPr>
          <a:xfrm>
            <a:off x="8087932" y="3399551"/>
            <a:ext cx="2212483" cy="3348507"/>
            <a:chOff x="8087932" y="3399551"/>
            <a:chExt cx="2212483" cy="3348507"/>
          </a:xfrm>
        </p:grpSpPr>
        <p:sp>
          <p:nvSpPr>
            <p:cNvPr id="12" name="Lichoběžník 11"/>
            <p:cNvSpPr/>
            <p:nvPr/>
          </p:nvSpPr>
          <p:spPr>
            <a:xfrm>
              <a:off x="8087932" y="3399551"/>
              <a:ext cx="1712890" cy="3348507"/>
            </a:xfrm>
            <a:prstGeom prst="trapezoid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Šikmý pruh 52"/>
            <p:cNvSpPr/>
            <p:nvPr/>
          </p:nvSpPr>
          <p:spPr>
            <a:xfrm>
              <a:off x="9306058" y="3773510"/>
              <a:ext cx="994357" cy="708338"/>
            </a:xfrm>
            <a:prstGeom prst="diagStripe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6980349" y="450761"/>
            <a:ext cx="3928057" cy="3232597"/>
          </a:xfrm>
          <a:prstGeom prst="cloud">
            <a:avLst/>
          </a:prstGeom>
          <a:gradFill flip="none" rotWithShape="1">
            <a:gsLst>
              <a:gs pos="0">
                <a:srgbClr val="00B050">
                  <a:shade val="30000"/>
                  <a:satMod val="115000"/>
                </a:srgbClr>
              </a:gs>
              <a:gs pos="50000">
                <a:srgbClr val="00B050">
                  <a:shade val="67500"/>
                  <a:satMod val="115000"/>
                </a:srgbClr>
              </a:gs>
              <a:gs pos="100000">
                <a:srgbClr val="00B050">
                  <a:shade val="100000"/>
                  <a:satMod val="115000"/>
                </a:srgb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6980349" y="2067059"/>
            <a:ext cx="656822" cy="856445"/>
            <a:chOff x="3966693" y="1210614"/>
            <a:chExt cx="656822" cy="856445"/>
          </a:xfrm>
        </p:grpSpPr>
        <p:sp>
          <p:nvSpPr>
            <p:cNvPr id="13" name="Ovál 12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Šikmý pruh 13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5" name="Mrak 14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8010659" y="2028580"/>
            <a:ext cx="656822" cy="856445"/>
            <a:chOff x="3966693" y="1210614"/>
            <a:chExt cx="656822" cy="856445"/>
          </a:xfrm>
        </p:grpSpPr>
        <p:sp>
          <p:nvSpPr>
            <p:cNvPr id="18" name="Ovál 17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Šikmý pruh 18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0" name="Mrak 19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8609841" y="640489"/>
            <a:ext cx="656822" cy="856445"/>
            <a:chOff x="3966693" y="1210614"/>
            <a:chExt cx="656822" cy="856445"/>
          </a:xfrm>
        </p:grpSpPr>
        <p:sp>
          <p:nvSpPr>
            <p:cNvPr id="22" name="Ovál 21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Šikmý pruh 22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4" name="Mrak 23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8919692" y="2371859"/>
            <a:ext cx="656822" cy="856445"/>
            <a:chOff x="3966693" y="1210614"/>
            <a:chExt cx="656822" cy="856445"/>
          </a:xfrm>
        </p:grpSpPr>
        <p:sp>
          <p:nvSpPr>
            <p:cNvPr id="26" name="Ovál 25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Šikmý pruh 26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8" name="Mrak 27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9472411" y="1068711"/>
            <a:ext cx="656822" cy="856445"/>
            <a:chOff x="3966693" y="1210614"/>
            <a:chExt cx="656822" cy="856445"/>
          </a:xfrm>
        </p:grpSpPr>
        <p:sp>
          <p:nvSpPr>
            <p:cNvPr id="30" name="Ovál 29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Šikmý pruh 30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2" name="Mrak 31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3" name="Skupina 32"/>
          <p:cNvGrpSpPr/>
          <p:nvPr/>
        </p:nvGrpSpPr>
        <p:grpSpPr>
          <a:xfrm>
            <a:off x="7573093" y="933719"/>
            <a:ext cx="656822" cy="856445"/>
            <a:chOff x="3966693" y="1210614"/>
            <a:chExt cx="656822" cy="856445"/>
          </a:xfrm>
        </p:grpSpPr>
        <p:sp>
          <p:nvSpPr>
            <p:cNvPr id="34" name="Ovál 33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5" name="Šikmý pruh 34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36" name="Mrak 35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9914049" y="2170089"/>
            <a:ext cx="656822" cy="856445"/>
            <a:chOff x="3966693" y="1210614"/>
            <a:chExt cx="656822" cy="856445"/>
          </a:xfrm>
        </p:grpSpPr>
        <p:sp>
          <p:nvSpPr>
            <p:cNvPr id="38" name="Ovál 37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Šikmý pruh 38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0" name="Mrak 39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7479186" y="5891613"/>
            <a:ext cx="656822" cy="856445"/>
            <a:chOff x="3966693" y="1210614"/>
            <a:chExt cx="656822" cy="856445"/>
          </a:xfrm>
        </p:grpSpPr>
        <p:sp>
          <p:nvSpPr>
            <p:cNvPr id="46" name="Ovál 45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Šikmý pruh 46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8" name="Mrak 47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6945027" y="5566421"/>
            <a:ext cx="656822" cy="856445"/>
            <a:chOff x="3966693" y="1210614"/>
            <a:chExt cx="656822" cy="856445"/>
          </a:xfrm>
        </p:grpSpPr>
        <p:sp>
          <p:nvSpPr>
            <p:cNvPr id="50" name="Ovál 49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Šikmý pruh 50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2" name="Mrak 51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9443969" y="5891613"/>
            <a:ext cx="656822" cy="856445"/>
            <a:chOff x="3966693" y="1210614"/>
            <a:chExt cx="656822" cy="856445"/>
          </a:xfrm>
        </p:grpSpPr>
        <p:sp>
          <p:nvSpPr>
            <p:cNvPr id="42" name="Ovál 41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Šikmý pruh 42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44" name="Mrak 43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4" name="Skupina 113"/>
          <p:cNvGrpSpPr/>
          <p:nvPr/>
        </p:nvGrpSpPr>
        <p:grpSpPr>
          <a:xfrm>
            <a:off x="410285" y="2658604"/>
            <a:ext cx="2389877" cy="3793255"/>
            <a:chOff x="547363" y="2655982"/>
            <a:chExt cx="2389877" cy="3793255"/>
          </a:xfrm>
        </p:grpSpPr>
        <p:sp>
          <p:nvSpPr>
            <p:cNvPr id="72" name="Šikmý pruh 71"/>
            <p:cNvSpPr/>
            <p:nvPr/>
          </p:nvSpPr>
          <p:spPr>
            <a:xfrm rot="2685115">
              <a:off x="1839394" y="4262859"/>
              <a:ext cx="1097846" cy="35118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6" name="Ovál 55"/>
            <p:cNvSpPr/>
            <p:nvPr/>
          </p:nvSpPr>
          <p:spPr>
            <a:xfrm>
              <a:off x="1083867" y="2934403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Šikmý pruh 60"/>
            <p:cNvSpPr/>
            <p:nvPr/>
          </p:nvSpPr>
          <p:spPr>
            <a:xfrm rot="18914885" flipH="1">
              <a:off x="547363" y="6070936"/>
              <a:ext cx="577073" cy="325192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2" name="Šikmý pruh 61"/>
            <p:cNvSpPr/>
            <p:nvPr/>
          </p:nvSpPr>
          <p:spPr>
            <a:xfrm rot="2685115">
              <a:off x="2018703" y="6124045"/>
              <a:ext cx="577073" cy="325192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6" name="Obdélník 65"/>
            <p:cNvSpPr/>
            <p:nvPr/>
          </p:nvSpPr>
          <p:spPr>
            <a:xfrm>
              <a:off x="1427405" y="3823010"/>
              <a:ext cx="198804" cy="32519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Obdélník 66"/>
            <p:cNvSpPr/>
            <p:nvPr/>
          </p:nvSpPr>
          <p:spPr>
            <a:xfrm rot="1155560">
              <a:off x="1088241" y="5040987"/>
              <a:ext cx="209382" cy="1084732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Obdélník 67"/>
            <p:cNvSpPr/>
            <p:nvPr/>
          </p:nvSpPr>
          <p:spPr>
            <a:xfrm rot="20444440" flipH="1">
              <a:off x="1855359" y="5015345"/>
              <a:ext cx="209382" cy="1084732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Zaoblený obdélník 69"/>
            <p:cNvSpPr/>
            <p:nvPr/>
          </p:nvSpPr>
          <p:spPr>
            <a:xfrm>
              <a:off x="1083867" y="3993198"/>
              <a:ext cx="946958" cy="1094861"/>
            </a:xfrm>
            <a:prstGeom prst="roundRect">
              <a:avLst/>
            </a:prstGeom>
            <a:solidFill>
              <a:schemeClr val="tx2">
                <a:lumMod val="75000"/>
                <a:lumOff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Šikmý pruh 70"/>
            <p:cNvSpPr/>
            <p:nvPr/>
          </p:nvSpPr>
          <p:spPr>
            <a:xfrm rot="2685115">
              <a:off x="1031043" y="4205660"/>
              <a:ext cx="1097846" cy="35118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3" name="Mrak 72"/>
            <p:cNvSpPr/>
            <p:nvPr/>
          </p:nvSpPr>
          <p:spPr>
            <a:xfrm>
              <a:off x="1948050" y="4555507"/>
              <a:ext cx="211660" cy="23825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Mrak 73"/>
            <p:cNvSpPr/>
            <p:nvPr/>
          </p:nvSpPr>
          <p:spPr>
            <a:xfrm>
              <a:off x="2701017" y="4515458"/>
              <a:ext cx="211660" cy="23825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9" name="Skupina 78"/>
            <p:cNvGrpSpPr/>
            <p:nvPr/>
          </p:nvGrpSpPr>
          <p:grpSpPr>
            <a:xfrm>
              <a:off x="1226558" y="3188428"/>
              <a:ext cx="255643" cy="244541"/>
              <a:chOff x="3546088" y="2028580"/>
              <a:chExt cx="255643" cy="244541"/>
            </a:xfrm>
          </p:grpSpPr>
          <p:sp>
            <p:nvSpPr>
              <p:cNvPr id="77" name="Vývojový diagram: spojnice 76"/>
              <p:cNvSpPr/>
              <p:nvPr/>
            </p:nvSpPr>
            <p:spPr>
              <a:xfrm>
                <a:off x="3546088" y="2028580"/>
                <a:ext cx="255643" cy="244541"/>
              </a:xfrm>
              <a:prstGeom prst="flowChartConnector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8" name="Vývojový diagram: spojnice 77"/>
              <p:cNvSpPr/>
              <p:nvPr/>
            </p:nvSpPr>
            <p:spPr>
              <a:xfrm>
                <a:off x="3630500" y="2058294"/>
                <a:ext cx="103243" cy="182292"/>
              </a:xfrm>
              <a:prstGeom prst="flowChartConnector">
                <a:avLst/>
              </a:prstGeom>
              <a:solidFill>
                <a:srgbClr val="0070C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0" name="Skupina 79"/>
            <p:cNvGrpSpPr/>
            <p:nvPr/>
          </p:nvGrpSpPr>
          <p:grpSpPr>
            <a:xfrm>
              <a:off x="1608508" y="3189839"/>
              <a:ext cx="255643" cy="244541"/>
              <a:chOff x="3546088" y="2028580"/>
              <a:chExt cx="255643" cy="244541"/>
            </a:xfrm>
          </p:grpSpPr>
          <p:sp>
            <p:nvSpPr>
              <p:cNvPr id="81" name="Vývojový diagram: spojnice 80"/>
              <p:cNvSpPr/>
              <p:nvPr/>
            </p:nvSpPr>
            <p:spPr>
              <a:xfrm>
                <a:off x="3546088" y="2028580"/>
                <a:ext cx="255643" cy="244541"/>
              </a:xfrm>
              <a:prstGeom prst="flowChartConnector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82" name="Vývojový diagram: spojnice 81"/>
              <p:cNvSpPr/>
              <p:nvPr/>
            </p:nvSpPr>
            <p:spPr>
              <a:xfrm>
                <a:off x="3630500" y="2058294"/>
                <a:ext cx="103243" cy="182292"/>
              </a:xfrm>
              <a:prstGeom prst="flowChartConnector">
                <a:avLst/>
              </a:prstGeom>
              <a:solidFill>
                <a:srgbClr val="0070C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6" name="Měsíc 85"/>
            <p:cNvSpPr/>
            <p:nvPr/>
          </p:nvSpPr>
          <p:spPr>
            <a:xfrm rot="16200000">
              <a:off x="1422911" y="3522323"/>
              <a:ext cx="239956" cy="300061"/>
            </a:xfrm>
            <a:prstGeom prst="moo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113" name="Skupina 112"/>
            <p:cNvGrpSpPr/>
            <p:nvPr/>
          </p:nvGrpSpPr>
          <p:grpSpPr>
            <a:xfrm>
              <a:off x="1140713" y="2655982"/>
              <a:ext cx="722561" cy="535555"/>
              <a:chOff x="2030825" y="1139780"/>
              <a:chExt cx="722561" cy="535555"/>
            </a:xfrm>
          </p:grpSpPr>
          <p:grpSp>
            <p:nvGrpSpPr>
              <p:cNvPr id="98" name="Skupina 97"/>
              <p:cNvGrpSpPr/>
              <p:nvPr/>
            </p:nvGrpSpPr>
            <p:grpSpPr>
              <a:xfrm>
                <a:off x="2030825" y="1139780"/>
                <a:ext cx="487058" cy="503768"/>
                <a:chOff x="2030825" y="1139780"/>
                <a:chExt cx="487058" cy="503768"/>
              </a:xfrm>
            </p:grpSpPr>
            <p:sp>
              <p:nvSpPr>
                <p:cNvPr id="92" name="Rovnoramenný trojúhelník 91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3" name="Rovnoramenný trojúhelník 92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4" name="Rovnoramenný trojúhelník 93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5" name="Rovnoramenný trojúhelník 94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6" name="Rovnoramenný trojúhelník 95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7" name="Rovnoramenný trojúhelník 96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99" name="Skupina 98"/>
              <p:cNvGrpSpPr/>
              <p:nvPr/>
            </p:nvGrpSpPr>
            <p:grpSpPr>
              <a:xfrm>
                <a:off x="2266328" y="1171567"/>
                <a:ext cx="487058" cy="503768"/>
                <a:chOff x="2030825" y="1139780"/>
                <a:chExt cx="487058" cy="503768"/>
              </a:xfrm>
            </p:grpSpPr>
            <p:sp>
              <p:nvSpPr>
                <p:cNvPr id="100" name="Rovnoramenný trojúhelník 99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1" name="Rovnoramenný trojúhelník 100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2" name="Rovnoramenný trojúhelník 101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3" name="Rovnoramenný trojúhelník 102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4" name="Rovnoramenný trojúhelník 103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5" name="Rovnoramenný trojúhelník 104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106" name="Skupina 105"/>
              <p:cNvGrpSpPr/>
              <p:nvPr/>
            </p:nvGrpSpPr>
            <p:grpSpPr>
              <a:xfrm>
                <a:off x="2073977" y="1154448"/>
                <a:ext cx="487058" cy="503768"/>
                <a:chOff x="2030825" y="1139780"/>
                <a:chExt cx="487058" cy="503768"/>
              </a:xfrm>
            </p:grpSpPr>
            <p:sp>
              <p:nvSpPr>
                <p:cNvPr id="107" name="Rovnoramenný trojúhelník 106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8" name="Rovnoramenný trojúhelník 107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9" name="Rovnoramenný trojúhelník 108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0" name="Rovnoramenný trojúhelník 109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1" name="Rovnoramenný trojúhelník 110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2" name="Rovnoramenný trojúhelník 111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grpSp>
        <p:nvGrpSpPr>
          <p:cNvPr id="116" name="Skupina 115"/>
          <p:cNvGrpSpPr/>
          <p:nvPr/>
        </p:nvGrpSpPr>
        <p:grpSpPr>
          <a:xfrm>
            <a:off x="3114190" y="2867735"/>
            <a:ext cx="2062242" cy="3808730"/>
            <a:chOff x="3114190" y="2867735"/>
            <a:chExt cx="2062242" cy="3808730"/>
          </a:xfrm>
        </p:grpSpPr>
        <p:grpSp>
          <p:nvGrpSpPr>
            <p:cNvPr id="115" name="Skupina 114"/>
            <p:cNvGrpSpPr/>
            <p:nvPr/>
          </p:nvGrpSpPr>
          <p:grpSpPr>
            <a:xfrm>
              <a:off x="3545740" y="2867735"/>
              <a:ext cx="1630692" cy="3808730"/>
              <a:chOff x="3476627" y="2783313"/>
              <a:chExt cx="1630692" cy="3808730"/>
            </a:xfrm>
          </p:grpSpPr>
          <p:sp>
            <p:nvSpPr>
              <p:cNvPr id="65" name="Obdélník 64"/>
              <p:cNvSpPr/>
              <p:nvPr/>
            </p:nvSpPr>
            <p:spPr>
              <a:xfrm>
                <a:off x="4029297" y="3830603"/>
                <a:ext cx="198804" cy="32519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4" name="Šikmý pruh 63"/>
              <p:cNvSpPr/>
              <p:nvPr/>
            </p:nvSpPr>
            <p:spPr>
              <a:xfrm rot="2685115">
                <a:off x="3966616" y="4438663"/>
                <a:ext cx="1097846" cy="351183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3671499" y="2977180"/>
                <a:ext cx="914400" cy="91440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Lichoběžník 57"/>
              <p:cNvSpPr/>
              <p:nvPr/>
            </p:nvSpPr>
            <p:spPr>
              <a:xfrm>
                <a:off x="3476627" y="4127679"/>
                <a:ext cx="1308076" cy="2105853"/>
              </a:xfrm>
              <a:prstGeom prst="trapezoid">
                <a:avLst/>
              </a:prstGeom>
              <a:gradFill flip="none" rotWithShape="1">
                <a:gsLst>
                  <a:gs pos="0">
                    <a:schemeClr val="accent5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5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5">
                      <a:lumMod val="75000"/>
                      <a:shade val="100000"/>
                      <a:satMod val="115000"/>
                    </a:schemeClr>
                  </a:gs>
                </a:gsLst>
                <a:lin ang="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Šikmý pruh 58"/>
              <p:cNvSpPr/>
              <p:nvPr/>
            </p:nvSpPr>
            <p:spPr>
              <a:xfrm rot="2685115">
                <a:off x="4366113" y="6260270"/>
                <a:ext cx="577073" cy="325192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0" name="Šikmý pruh 59"/>
              <p:cNvSpPr/>
              <p:nvPr/>
            </p:nvSpPr>
            <p:spPr>
              <a:xfrm rot="2685115">
                <a:off x="3832576" y="6266851"/>
                <a:ext cx="577073" cy="325192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3" name="Šikmý pruh 62"/>
              <p:cNvSpPr/>
              <p:nvPr/>
            </p:nvSpPr>
            <p:spPr>
              <a:xfrm rot="2685115">
                <a:off x="3911661" y="4844670"/>
                <a:ext cx="1097846" cy="351183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75" name="Mrak 74"/>
              <p:cNvSpPr/>
              <p:nvPr/>
            </p:nvSpPr>
            <p:spPr>
              <a:xfrm>
                <a:off x="4806526" y="5141129"/>
                <a:ext cx="211660" cy="238259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76" name="Mrak 75"/>
              <p:cNvSpPr/>
              <p:nvPr/>
            </p:nvSpPr>
            <p:spPr>
              <a:xfrm>
                <a:off x="4895659" y="4711353"/>
                <a:ext cx="211660" cy="238259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83" name="Skupina 82"/>
              <p:cNvGrpSpPr/>
              <p:nvPr/>
            </p:nvGrpSpPr>
            <p:grpSpPr>
              <a:xfrm>
                <a:off x="4217191" y="3273081"/>
                <a:ext cx="255643" cy="244541"/>
                <a:chOff x="3546088" y="2028580"/>
                <a:chExt cx="255643" cy="244541"/>
              </a:xfrm>
            </p:grpSpPr>
            <p:sp>
              <p:nvSpPr>
                <p:cNvPr id="84" name="Vývojový diagram: spojnice 83"/>
                <p:cNvSpPr/>
                <p:nvPr/>
              </p:nvSpPr>
              <p:spPr>
                <a:xfrm>
                  <a:off x="3546088" y="2028580"/>
                  <a:ext cx="255643" cy="244541"/>
                </a:xfrm>
                <a:prstGeom prst="flowChartConnector">
                  <a:avLst/>
                </a:prstGeom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5" name="Vývojový diagram: spojnice 84"/>
                <p:cNvSpPr/>
                <p:nvPr/>
              </p:nvSpPr>
              <p:spPr>
                <a:xfrm>
                  <a:off x="3630500" y="2058294"/>
                  <a:ext cx="103243" cy="182292"/>
                </a:xfrm>
                <a:prstGeom prst="flowChartConnector">
                  <a:avLst/>
                </a:prstGeom>
                <a:solidFill>
                  <a:srgbClr val="0070C0"/>
                </a:solidFill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87" name="Ohnutý pruh 86"/>
              <p:cNvSpPr/>
              <p:nvPr/>
            </p:nvSpPr>
            <p:spPr>
              <a:xfrm flipV="1">
                <a:off x="4138602" y="3549886"/>
                <a:ext cx="357798" cy="244933"/>
              </a:xfrm>
              <a:prstGeom prst="blockArc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90" name="Šikmý pruh 89"/>
              <p:cNvSpPr/>
              <p:nvPr/>
            </p:nvSpPr>
            <p:spPr>
              <a:xfrm flipH="1">
                <a:off x="4368886" y="2984343"/>
                <a:ext cx="151877" cy="244541"/>
              </a:xfrm>
              <a:prstGeom prst="diagStrip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91" name="Šikmý pruh 90"/>
              <p:cNvSpPr/>
              <p:nvPr/>
            </p:nvSpPr>
            <p:spPr>
              <a:xfrm flipH="1">
                <a:off x="4453428" y="3028540"/>
                <a:ext cx="151877" cy="244541"/>
              </a:xfrm>
              <a:prstGeom prst="diagStrip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88" name="Mrak 87"/>
              <p:cNvSpPr/>
              <p:nvPr/>
            </p:nvSpPr>
            <p:spPr>
              <a:xfrm>
                <a:off x="3534798" y="2783313"/>
                <a:ext cx="907875" cy="603185"/>
              </a:xfrm>
              <a:prstGeom prst="cloud">
                <a:avLst/>
              </a:prstGeom>
              <a:solidFill>
                <a:srgbClr val="FFFF00"/>
              </a:solidFill>
              <a:ln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9" name="Mrak 88"/>
            <p:cNvSpPr/>
            <p:nvPr/>
          </p:nvSpPr>
          <p:spPr>
            <a:xfrm rot="19036972">
              <a:off x="3114190" y="3317083"/>
              <a:ext cx="907875" cy="603185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17" name="Svislý svitek 116"/>
          <p:cNvSpPr/>
          <p:nvPr/>
        </p:nvSpPr>
        <p:spPr>
          <a:xfrm>
            <a:off x="84055" y="66185"/>
            <a:ext cx="5317315" cy="2450742"/>
          </a:xfrm>
          <a:prstGeom prst="verticalScroll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Na stromku v sadu vyrostla jablíčka. </a:t>
            </a:r>
            <a:endParaRPr lang="cs-CZ" sz="2400" dirty="0" smtClean="0"/>
          </a:p>
          <a:p>
            <a:r>
              <a:rPr lang="cs-CZ" sz="2400" dirty="0" smtClean="0"/>
              <a:t>Pošleme </a:t>
            </a:r>
            <a:r>
              <a:rPr lang="cs-CZ" sz="2400" dirty="0"/>
              <a:t>pro ně Báru a Pepíčka.</a:t>
            </a:r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11319" y="2874573"/>
            <a:ext cx="1328082" cy="165326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86076" y="-194100"/>
            <a:ext cx="1568493" cy="17813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1385" y="4662350"/>
            <a:ext cx="3108198" cy="21320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419338" y="4389976"/>
            <a:ext cx="3772662" cy="1958629"/>
          </a:xfrm>
          <a:prstGeom prst="rect">
            <a:avLst/>
          </a:prstGeom>
        </p:spPr>
      </p:pic>
      <p:grpSp>
        <p:nvGrpSpPr>
          <p:cNvPr id="11" name="Skupina 10"/>
          <p:cNvGrpSpPr/>
          <p:nvPr/>
        </p:nvGrpSpPr>
        <p:grpSpPr>
          <a:xfrm>
            <a:off x="313384" y="368575"/>
            <a:ext cx="2389877" cy="3793255"/>
            <a:chOff x="547363" y="2655982"/>
            <a:chExt cx="2389877" cy="3793255"/>
          </a:xfrm>
        </p:grpSpPr>
        <p:sp>
          <p:nvSpPr>
            <p:cNvPr id="12" name="Šikmý pruh 11"/>
            <p:cNvSpPr/>
            <p:nvPr/>
          </p:nvSpPr>
          <p:spPr>
            <a:xfrm rot="2685115">
              <a:off x="1839394" y="4262859"/>
              <a:ext cx="1097846" cy="35118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3" name="Ovál 12"/>
            <p:cNvSpPr/>
            <p:nvPr/>
          </p:nvSpPr>
          <p:spPr>
            <a:xfrm>
              <a:off x="1083867" y="2934403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Šikmý pruh 13"/>
            <p:cNvSpPr/>
            <p:nvPr/>
          </p:nvSpPr>
          <p:spPr>
            <a:xfrm rot="18914885" flipH="1">
              <a:off x="547363" y="6070936"/>
              <a:ext cx="577073" cy="325192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5" name="Šikmý pruh 14"/>
            <p:cNvSpPr/>
            <p:nvPr/>
          </p:nvSpPr>
          <p:spPr>
            <a:xfrm rot="2685115">
              <a:off x="2018703" y="6124045"/>
              <a:ext cx="577073" cy="325192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427405" y="3823010"/>
              <a:ext cx="198804" cy="32519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155560">
              <a:off x="1088241" y="5040987"/>
              <a:ext cx="209382" cy="1084732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 rot="20444440" flipH="1">
              <a:off x="1855359" y="5015345"/>
              <a:ext cx="209382" cy="1084732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1083867" y="3993198"/>
              <a:ext cx="946958" cy="1094861"/>
            </a:xfrm>
            <a:prstGeom prst="roundRect">
              <a:avLst/>
            </a:prstGeom>
            <a:solidFill>
              <a:schemeClr val="tx2">
                <a:lumMod val="75000"/>
                <a:lumOff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Šikmý pruh 19"/>
            <p:cNvSpPr/>
            <p:nvPr/>
          </p:nvSpPr>
          <p:spPr>
            <a:xfrm rot="2685115">
              <a:off x="1031043" y="4205660"/>
              <a:ext cx="1097846" cy="35118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1" name="Mrak 20"/>
            <p:cNvSpPr/>
            <p:nvPr/>
          </p:nvSpPr>
          <p:spPr>
            <a:xfrm>
              <a:off x="1948050" y="4555507"/>
              <a:ext cx="211660" cy="23825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Mrak 21"/>
            <p:cNvSpPr/>
            <p:nvPr/>
          </p:nvSpPr>
          <p:spPr>
            <a:xfrm>
              <a:off x="2701017" y="4515458"/>
              <a:ext cx="211660" cy="23825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1226558" y="3188428"/>
              <a:ext cx="255643" cy="244541"/>
              <a:chOff x="3546088" y="2028580"/>
              <a:chExt cx="255643" cy="244541"/>
            </a:xfrm>
          </p:grpSpPr>
          <p:sp>
            <p:nvSpPr>
              <p:cNvPr id="50" name="Vývojový diagram: spojnice 49"/>
              <p:cNvSpPr/>
              <p:nvPr/>
            </p:nvSpPr>
            <p:spPr>
              <a:xfrm>
                <a:off x="3546088" y="2028580"/>
                <a:ext cx="255643" cy="244541"/>
              </a:xfrm>
              <a:prstGeom prst="flowChartConnector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Vývojový diagram: spojnice 50"/>
              <p:cNvSpPr/>
              <p:nvPr/>
            </p:nvSpPr>
            <p:spPr>
              <a:xfrm>
                <a:off x="3630500" y="2058294"/>
                <a:ext cx="103243" cy="182292"/>
              </a:xfrm>
              <a:prstGeom prst="flowChartConnector">
                <a:avLst/>
              </a:prstGeom>
              <a:solidFill>
                <a:srgbClr val="0070C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1608508" y="3189839"/>
              <a:ext cx="255643" cy="244541"/>
              <a:chOff x="3546088" y="2028580"/>
              <a:chExt cx="255643" cy="244541"/>
            </a:xfrm>
          </p:grpSpPr>
          <p:sp>
            <p:nvSpPr>
              <p:cNvPr id="48" name="Vývojový diagram: spojnice 47"/>
              <p:cNvSpPr/>
              <p:nvPr/>
            </p:nvSpPr>
            <p:spPr>
              <a:xfrm>
                <a:off x="3546088" y="2028580"/>
                <a:ext cx="255643" cy="244541"/>
              </a:xfrm>
              <a:prstGeom prst="flowChartConnector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Vývojový diagram: spojnice 48"/>
              <p:cNvSpPr/>
              <p:nvPr/>
            </p:nvSpPr>
            <p:spPr>
              <a:xfrm>
                <a:off x="3630500" y="2058294"/>
                <a:ext cx="103243" cy="182292"/>
              </a:xfrm>
              <a:prstGeom prst="flowChartConnector">
                <a:avLst/>
              </a:prstGeom>
              <a:solidFill>
                <a:srgbClr val="0070C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" name="Měsíc 24"/>
            <p:cNvSpPr/>
            <p:nvPr/>
          </p:nvSpPr>
          <p:spPr>
            <a:xfrm rot="16200000">
              <a:off x="1422911" y="3522323"/>
              <a:ext cx="239956" cy="300061"/>
            </a:xfrm>
            <a:prstGeom prst="moo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1140713" y="2655982"/>
              <a:ext cx="722561" cy="535555"/>
              <a:chOff x="2030825" y="1139780"/>
              <a:chExt cx="722561" cy="535555"/>
            </a:xfrm>
          </p:grpSpPr>
          <p:grpSp>
            <p:nvGrpSpPr>
              <p:cNvPr id="27" name="Skupina 26"/>
              <p:cNvGrpSpPr/>
              <p:nvPr/>
            </p:nvGrpSpPr>
            <p:grpSpPr>
              <a:xfrm>
                <a:off x="2030825" y="1139780"/>
                <a:ext cx="487058" cy="503768"/>
                <a:chOff x="2030825" y="1139780"/>
                <a:chExt cx="487058" cy="503768"/>
              </a:xfrm>
            </p:grpSpPr>
            <p:sp>
              <p:nvSpPr>
                <p:cNvPr id="42" name="Rovnoramenný trojúhelník 41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Rovnoramenný trojúhelník 42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Rovnoramenný trojúhelník 43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Rovnoramenný trojúhelník 44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Rovnoramenný trojúhelník 45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Rovnoramenný trojúhelník 46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8" name="Skupina 27"/>
              <p:cNvGrpSpPr/>
              <p:nvPr/>
            </p:nvGrpSpPr>
            <p:grpSpPr>
              <a:xfrm>
                <a:off x="2266328" y="1171567"/>
                <a:ext cx="487058" cy="503768"/>
                <a:chOff x="2030825" y="1139780"/>
                <a:chExt cx="487058" cy="503768"/>
              </a:xfrm>
            </p:grpSpPr>
            <p:sp>
              <p:nvSpPr>
                <p:cNvPr id="36" name="Rovnoramenný trojúhelník 35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Rovnoramenný trojúhelník 36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Rovnoramenný trojúhelník 37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Rovnoramenný trojúhelník 38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Rovnoramenný trojúhelník 39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Rovnoramenný trojúhelník 40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" name="Skupina 28"/>
              <p:cNvGrpSpPr/>
              <p:nvPr/>
            </p:nvGrpSpPr>
            <p:grpSpPr>
              <a:xfrm>
                <a:off x="2073977" y="1154448"/>
                <a:ext cx="487058" cy="503768"/>
                <a:chOff x="2030825" y="1139780"/>
                <a:chExt cx="487058" cy="503768"/>
              </a:xfrm>
            </p:grpSpPr>
            <p:sp>
              <p:nvSpPr>
                <p:cNvPr id="30" name="Rovnoramenný trojúhelník 29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Rovnoramenný trojúhelník 30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Rovnoramenný trojúhelník 31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Rovnoramenný trojúhelník 32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Rovnoramenný trojúhelník 33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Rovnoramenný trojúhelník 34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grpSp>
        <p:nvGrpSpPr>
          <p:cNvPr id="52" name="Skupina 51"/>
          <p:cNvGrpSpPr/>
          <p:nvPr/>
        </p:nvGrpSpPr>
        <p:grpSpPr>
          <a:xfrm>
            <a:off x="1744266" y="2919405"/>
            <a:ext cx="2062242" cy="3808730"/>
            <a:chOff x="3114190" y="2867735"/>
            <a:chExt cx="2062242" cy="3808730"/>
          </a:xfrm>
        </p:grpSpPr>
        <p:grpSp>
          <p:nvGrpSpPr>
            <p:cNvPr id="53" name="Skupina 52"/>
            <p:cNvGrpSpPr/>
            <p:nvPr/>
          </p:nvGrpSpPr>
          <p:grpSpPr>
            <a:xfrm>
              <a:off x="3545740" y="2867735"/>
              <a:ext cx="1630692" cy="3808730"/>
              <a:chOff x="3476627" y="2783313"/>
              <a:chExt cx="1630692" cy="3808730"/>
            </a:xfrm>
          </p:grpSpPr>
          <p:sp>
            <p:nvSpPr>
              <p:cNvPr id="55" name="Obdélník 54"/>
              <p:cNvSpPr/>
              <p:nvPr/>
            </p:nvSpPr>
            <p:spPr>
              <a:xfrm>
                <a:off x="4029297" y="3830603"/>
                <a:ext cx="198804" cy="32519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Šikmý pruh 55"/>
              <p:cNvSpPr/>
              <p:nvPr/>
            </p:nvSpPr>
            <p:spPr>
              <a:xfrm rot="2685115">
                <a:off x="3966616" y="4438663"/>
                <a:ext cx="1097846" cy="351183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3671499" y="2977180"/>
                <a:ext cx="914400" cy="91440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Lichoběžník 57"/>
              <p:cNvSpPr/>
              <p:nvPr/>
            </p:nvSpPr>
            <p:spPr>
              <a:xfrm>
                <a:off x="3476627" y="4127679"/>
                <a:ext cx="1308076" cy="2105853"/>
              </a:xfrm>
              <a:prstGeom prst="trapezoid">
                <a:avLst/>
              </a:prstGeom>
              <a:gradFill flip="none" rotWithShape="1">
                <a:gsLst>
                  <a:gs pos="0">
                    <a:schemeClr val="accent5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5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5">
                      <a:lumMod val="75000"/>
                      <a:shade val="100000"/>
                      <a:satMod val="115000"/>
                    </a:schemeClr>
                  </a:gs>
                </a:gsLst>
                <a:lin ang="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Šikmý pruh 58"/>
              <p:cNvSpPr/>
              <p:nvPr/>
            </p:nvSpPr>
            <p:spPr>
              <a:xfrm rot="2685115">
                <a:off x="4366113" y="6260270"/>
                <a:ext cx="577073" cy="325192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0" name="Šikmý pruh 59"/>
              <p:cNvSpPr/>
              <p:nvPr/>
            </p:nvSpPr>
            <p:spPr>
              <a:xfrm rot="2685115">
                <a:off x="3832576" y="6266851"/>
                <a:ext cx="577073" cy="325192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1" name="Šikmý pruh 60"/>
              <p:cNvSpPr/>
              <p:nvPr/>
            </p:nvSpPr>
            <p:spPr>
              <a:xfrm rot="2685115">
                <a:off x="3911661" y="4844670"/>
                <a:ext cx="1097846" cy="351183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2" name="Mrak 61"/>
              <p:cNvSpPr/>
              <p:nvPr/>
            </p:nvSpPr>
            <p:spPr>
              <a:xfrm>
                <a:off x="4806526" y="5141129"/>
                <a:ext cx="211660" cy="238259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Mrak 62"/>
              <p:cNvSpPr/>
              <p:nvPr/>
            </p:nvSpPr>
            <p:spPr>
              <a:xfrm>
                <a:off x="4895659" y="4711353"/>
                <a:ext cx="211660" cy="238259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4" name="Skupina 63"/>
              <p:cNvGrpSpPr/>
              <p:nvPr/>
            </p:nvGrpSpPr>
            <p:grpSpPr>
              <a:xfrm>
                <a:off x="4217191" y="3273081"/>
                <a:ext cx="255643" cy="244541"/>
                <a:chOff x="3546088" y="2028580"/>
                <a:chExt cx="255643" cy="244541"/>
              </a:xfrm>
            </p:grpSpPr>
            <p:sp>
              <p:nvSpPr>
                <p:cNvPr id="69" name="Vývojový diagram: spojnice 68"/>
                <p:cNvSpPr/>
                <p:nvPr/>
              </p:nvSpPr>
              <p:spPr>
                <a:xfrm>
                  <a:off x="3546088" y="2028580"/>
                  <a:ext cx="255643" cy="244541"/>
                </a:xfrm>
                <a:prstGeom prst="flowChartConnector">
                  <a:avLst/>
                </a:prstGeom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0" name="Vývojový diagram: spojnice 69"/>
                <p:cNvSpPr/>
                <p:nvPr/>
              </p:nvSpPr>
              <p:spPr>
                <a:xfrm>
                  <a:off x="3630500" y="2058294"/>
                  <a:ext cx="103243" cy="182292"/>
                </a:xfrm>
                <a:prstGeom prst="flowChartConnector">
                  <a:avLst/>
                </a:prstGeom>
                <a:solidFill>
                  <a:srgbClr val="0070C0"/>
                </a:solidFill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65" name="Ohnutý pruh 64"/>
              <p:cNvSpPr/>
              <p:nvPr/>
            </p:nvSpPr>
            <p:spPr>
              <a:xfrm flipV="1">
                <a:off x="4138602" y="3549886"/>
                <a:ext cx="357798" cy="244933"/>
              </a:xfrm>
              <a:prstGeom prst="blockArc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6" name="Šikmý pruh 65"/>
              <p:cNvSpPr/>
              <p:nvPr/>
            </p:nvSpPr>
            <p:spPr>
              <a:xfrm flipH="1">
                <a:off x="4368886" y="2984343"/>
                <a:ext cx="151877" cy="244541"/>
              </a:xfrm>
              <a:prstGeom prst="diagStrip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7" name="Šikmý pruh 66"/>
              <p:cNvSpPr/>
              <p:nvPr/>
            </p:nvSpPr>
            <p:spPr>
              <a:xfrm flipH="1">
                <a:off x="4453428" y="3028540"/>
                <a:ext cx="151877" cy="244541"/>
              </a:xfrm>
              <a:prstGeom prst="diagStrip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8" name="Mrak 67"/>
              <p:cNvSpPr/>
              <p:nvPr/>
            </p:nvSpPr>
            <p:spPr>
              <a:xfrm>
                <a:off x="3534798" y="2783313"/>
                <a:ext cx="907875" cy="603185"/>
              </a:xfrm>
              <a:prstGeom prst="cloud">
                <a:avLst/>
              </a:prstGeom>
              <a:solidFill>
                <a:srgbClr val="FFFF00"/>
              </a:solidFill>
              <a:ln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4" name="Mrak 53"/>
            <p:cNvSpPr/>
            <p:nvPr/>
          </p:nvSpPr>
          <p:spPr>
            <a:xfrm rot="19036972">
              <a:off x="3114190" y="3317083"/>
              <a:ext cx="907875" cy="603185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680945" y="4748304"/>
            <a:ext cx="656822" cy="856445"/>
            <a:chOff x="3966693" y="1210614"/>
            <a:chExt cx="656822" cy="856445"/>
          </a:xfrm>
        </p:grpSpPr>
        <p:sp>
          <p:nvSpPr>
            <p:cNvPr id="72" name="Ovál 71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Šikmý pruh 72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4" name="Mrak 73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3146786" y="4423112"/>
            <a:ext cx="656822" cy="856445"/>
            <a:chOff x="3966693" y="1210614"/>
            <a:chExt cx="656822" cy="856445"/>
          </a:xfrm>
        </p:grpSpPr>
        <p:sp>
          <p:nvSpPr>
            <p:cNvPr id="76" name="Ovál 75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Šikmý pruh 76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8" name="Mrak 77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891911" y="1824203"/>
            <a:ext cx="656822" cy="856445"/>
            <a:chOff x="3966693" y="1210614"/>
            <a:chExt cx="656822" cy="856445"/>
          </a:xfrm>
        </p:grpSpPr>
        <p:sp>
          <p:nvSpPr>
            <p:cNvPr id="80" name="Ovál 79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1" name="Šikmý pruh 80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82" name="Mrak 81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83" name="Svislý svitek 82"/>
          <p:cNvSpPr/>
          <p:nvPr/>
        </p:nvSpPr>
        <p:spPr>
          <a:xfrm>
            <a:off x="6916205" y="39597"/>
            <a:ext cx="5317315" cy="2879808"/>
          </a:xfrm>
          <a:prstGeom prst="verticalScroll">
            <a:avLst/>
          </a:prstGeom>
          <a:blipFill>
            <a:blip r:embed="rId7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Z jablíčka červík zdálky se usmívá, cennými radami dětem hned přispívá. Vezměte si těsto, cukr a vanilku – voňavý závin bude tu za chvilku.</a:t>
            </a:r>
          </a:p>
        </p:txBody>
      </p:sp>
    </p:spTree>
    <p:extLst>
      <p:ext uri="{BB962C8B-B14F-4D97-AF65-F5344CB8AC3E}">
        <p14:creationId xmlns:p14="http://schemas.microsoft.com/office/powerpoint/2010/main" xmlns="" val="3528361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duotone>
              <a:prstClr val="black"/>
              <a:schemeClr val="accent5">
                <a:lumMod val="60000"/>
                <a:lumOff val="4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3733" y="-75513"/>
            <a:ext cx="1568493" cy="1781304"/>
          </a:xfrm>
          <a:prstGeom prst="rect">
            <a:avLst/>
          </a:prstGeom>
        </p:spPr>
      </p:pic>
      <p:grpSp>
        <p:nvGrpSpPr>
          <p:cNvPr id="11" name="Skupina 10"/>
          <p:cNvGrpSpPr/>
          <p:nvPr/>
        </p:nvGrpSpPr>
        <p:grpSpPr>
          <a:xfrm>
            <a:off x="313384" y="368575"/>
            <a:ext cx="2389877" cy="3793255"/>
            <a:chOff x="547363" y="2655982"/>
            <a:chExt cx="2389877" cy="3793255"/>
          </a:xfrm>
        </p:grpSpPr>
        <p:sp>
          <p:nvSpPr>
            <p:cNvPr id="12" name="Šikmý pruh 11"/>
            <p:cNvSpPr/>
            <p:nvPr/>
          </p:nvSpPr>
          <p:spPr>
            <a:xfrm rot="2685115">
              <a:off x="1839394" y="4262859"/>
              <a:ext cx="1097846" cy="35118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3" name="Ovál 12"/>
            <p:cNvSpPr/>
            <p:nvPr/>
          </p:nvSpPr>
          <p:spPr>
            <a:xfrm>
              <a:off x="1083867" y="2934403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Šikmý pruh 13"/>
            <p:cNvSpPr/>
            <p:nvPr/>
          </p:nvSpPr>
          <p:spPr>
            <a:xfrm rot="18914885" flipH="1">
              <a:off x="547363" y="6070936"/>
              <a:ext cx="577073" cy="325192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5" name="Šikmý pruh 14"/>
            <p:cNvSpPr/>
            <p:nvPr/>
          </p:nvSpPr>
          <p:spPr>
            <a:xfrm rot="2685115">
              <a:off x="2018703" y="6124045"/>
              <a:ext cx="577073" cy="325192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1427405" y="3823010"/>
              <a:ext cx="198804" cy="32519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 rot="1155560">
              <a:off x="1088241" y="5040987"/>
              <a:ext cx="209382" cy="1084732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 rot="20444440" flipH="1">
              <a:off x="1855359" y="5015345"/>
              <a:ext cx="209382" cy="1084732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Zaoblený obdélník 18"/>
            <p:cNvSpPr/>
            <p:nvPr/>
          </p:nvSpPr>
          <p:spPr>
            <a:xfrm>
              <a:off x="1083867" y="3993198"/>
              <a:ext cx="946958" cy="1094861"/>
            </a:xfrm>
            <a:prstGeom prst="roundRect">
              <a:avLst/>
            </a:prstGeom>
            <a:solidFill>
              <a:schemeClr val="tx2">
                <a:lumMod val="75000"/>
                <a:lumOff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Šikmý pruh 19"/>
            <p:cNvSpPr/>
            <p:nvPr/>
          </p:nvSpPr>
          <p:spPr>
            <a:xfrm rot="2685115">
              <a:off x="1031043" y="4205660"/>
              <a:ext cx="1097846" cy="35118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21" name="Mrak 20"/>
            <p:cNvSpPr/>
            <p:nvPr/>
          </p:nvSpPr>
          <p:spPr>
            <a:xfrm>
              <a:off x="1948050" y="4555507"/>
              <a:ext cx="211660" cy="23825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Mrak 21"/>
            <p:cNvSpPr/>
            <p:nvPr/>
          </p:nvSpPr>
          <p:spPr>
            <a:xfrm>
              <a:off x="2701017" y="4515458"/>
              <a:ext cx="211660" cy="23825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3" name="Skupina 22"/>
            <p:cNvGrpSpPr/>
            <p:nvPr/>
          </p:nvGrpSpPr>
          <p:grpSpPr>
            <a:xfrm>
              <a:off x="1226558" y="3188428"/>
              <a:ext cx="255643" cy="244541"/>
              <a:chOff x="3546088" y="2028580"/>
              <a:chExt cx="255643" cy="244541"/>
            </a:xfrm>
          </p:grpSpPr>
          <p:sp>
            <p:nvSpPr>
              <p:cNvPr id="50" name="Vývojový diagram: spojnice 49"/>
              <p:cNvSpPr/>
              <p:nvPr/>
            </p:nvSpPr>
            <p:spPr>
              <a:xfrm>
                <a:off x="3546088" y="2028580"/>
                <a:ext cx="255643" cy="244541"/>
              </a:xfrm>
              <a:prstGeom prst="flowChartConnector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1" name="Vývojový diagram: spojnice 50"/>
              <p:cNvSpPr/>
              <p:nvPr/>
            </p:nvSpPr>
            <p:spPr>
              <a:xfrm>
                <a:off x="3630500" y="2058294"/>
                <a:ext cx="103243" cy="182292"/>
              </a:xfrm>
              <a:prstGeom prst="flowChartConnector">
                <a:avLst/>
              </a:prstGeom>
              <a:solidFill>
                <a:srgbClr val="0070C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24" name="Skupina 23"/>
            <p:cNvGrpSpPr/>
            <p:nvPr/>
          </p:nvGrpSpPr>
          <p:grpSpPr>
            <a:xfrm>
              <a:off x="1608508" y="3189839"/>
              <a:ext cx="255643" cy="244541"/>
              <a:chOff x="3546088" y="2028580"/>
              <a:chExt cx="255643" cy="244541"/>
            </a:xfrm>
          </p:grpSpPr>
          <p:sp>
            <p:nvSpPr>
              <p:cNvPr id="48" name="Vývojový diagram: spojnice 47"/>
              <p:cNvSpPr/>
              <p:nvPr/>
            </p:nvSpPr>
            <p:spPr>
              <a:xfrm>
                <a:off x="3546088" y="2028580"/>
                <a:ext cx="255643" cy="244541"/>
              </a:xfrm>
              <a:prstGeom prst="flowChartConnector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49" name="Vývojový diagram: spojnice 48"/>
              <p:cNvSpPr/>
              <p:nvPr/>
            </p:nvSpPr>
            <p:spPr>
              <a:xfrm>
                <a:off x="3630500" y="2058294"/>
                <a:ext cx="103243" cy="182292"/>
              </a:xfrm>
              <a:prstGeom prst="flowChartConnector">
                <a:avLst/>
              </a:prstGeom>
              <a:solidFill>
                <a:srgbClr val="0070C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5" name="Měsíc 24"/>
            <p:cNvSpPr/>
            <p:nvPr/>
          </p:nvSpPr>
          <p:spPr>
            <a:xfrm rot="16200000">
              <a:off x="1422911" y="3522323"/>
              <a:ext cx="239956" cy="300061"/>
            </a:xfrm>
            <a:prstGeom prst="moo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6" name="Skupina 25"/>
            <p:cNvGrpSpPr/>
            <p:nvPr/>
          </p:nvGrpSpPr>
          <p:grpSpPr>
            <a:xfrm>
              <a:off x="1140713" y="2655982"/>
              <a:ext cx="722561" cy="535555"/>
              <a:chOff x="2030825" y="1139780"/>
              <a:chExt cx="722561" cy="535555"/>
            </a:xfrm>
          </p:grpSpPr>
          <p:grpSp>
            <p:nvGrpSpPr>
              <p:cNvPr id="27" name="Skupina 26"/>
              <p:cNvGrpSpPr/>
              <p:nvPr/>
            </p:nvGrpSpPr>
            <p:grpSpPr>
              <a:xfrm>
                <a:off x="2030825" y="1139780"/>
                <a:ext cx="487058" cy="503768"/>
                <a:chOff x="2030825" y="1139780"/>
                <a:chExt cx="487058" cy="503768"/>
              </a:xfrm>
            </p:grpSpPr>
            <p:sp>
              <p:nvSpPr>
                <p:cNvPr id="42" name="Rovnoramenný trojúhelník 41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3" name="Rovnoramenný trojúhelník 42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4" name="Rovnoramenný trojúhelník 43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5" name="Rovnoramenný trojúhelník 44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6" name="Rovnoramenný trojúhelník 45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7" name="Rovnoramenný trojúhelník 46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8" name="Skupina 27"/>
              <p:cNvGrpSpPr/>
              <p:nvPr/>
            </p:nvGrpSpPr>
            <p:grpSpPr>
              <a:xfrm>
                <a:off x="2266328" y="1171567"/>
                <a:ext cx="487058" cy="503768"/>
                <a:chOff x="2030825" y="1139780"/>
                <a:chExt cx="487058" cy="503768"/>
              </a:xfrm>
            </p:grpSpPr>
            <p:sp>
              <p:nvSpPr>
                <p:cNvPr id="36" name="Rovnoramenný trojúhelník 35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7" name="Rovnoramenný trojúhelník 36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8" name="Rovnoramenný trojúhelník 37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9" name="Rovnoramenný trojúhelník 38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0" name="Rovnoramenný trojúhelník 39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41" name="Rovnoramenný trojúhelník 40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29" name="Skupina 28"/>
              <p:cNvGrpSpPr/>
              <p:nvPr/>
            </p:nvGrpSpPr>
            <p:grpSpPr>
              <a:xfrm>
                <a:off x="2073977" y="1154448"/>
                <a:ext cx="487058" cy="503768"/>
                <a:chOff x="2030825" y="1139780"/>
                <a:chExt cx="487058" cy="503768"/>
              </a:xfrm>
            </p:grpSpPr>
            <p:sp>
              <p:nvSpPr>
                <p:cNvPr id="30" name="Rovnoramenný trojúhelník 29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1" name="Rovnoramenný trojúhelník 30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2" name="Rovnoramenný trojúhelník 31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3" name="Rovnoramenný trojúhelník 32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4" name="Rovnoramenný trojúhelník 33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35" name="Rovnoramenný trojúhelník 34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grpSp>
        <p:nvGrpSpPr>
          <p:cNvPr id="52" name="Skupina 51"/>
          <p:cNvGrpSpPr/>
          <p:nvPr/>
        </p:nvGrpSpPr>
        <p:grpSpPr>
          <a:xfrm>
            <a:off x="3630629" y="2662205"/>
            <a:ext cx="2062242" cy="3808730"/>
            <a:chOff x="3114190" y="2867735"/>
            <a:chExt cx="2062242" cy="3808730"/>
          </a:xfrm>
        </p:grpSpPr>
        <p:grpSp>
          <p:nvGrpSpPr>
            <p:cNvPr id="53" name="Skupina 52"/>
            <p:cNvGrpSpPr/>
            <p:nvPr/>
          </p:nvGrpSpPr>
          <p:grpSpPr>
            <a:xfrm>
              <a:off x="3545740" y="2867735"/>
              <a:ext cx="1630692" cy="3808730"/>
              <a:chOff x="3476627" y="2783313"/>
              <a:chExt cx="1630692" cy="3808730"/>
            </a:xfrm>
          </p:grpSpPr>
          <p:sp>
            <p:nvSpPr>
              <p:cNvPr id="55" name="Obdélník 54"/>
              <p:cNvSpPr/>
              <p:nvPr/>
            </p:nvSpPr>
            <p:spPr>
              <a:xfrm>
                <a:off x="4029297" y="3830603"/>
                <a:ext cx="198804" cy="32519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Šikmý pruh 55"/>
              <p:cNvSpPr/>
              <p:nvPr/>
            </p:nvSpPr>
            <p:spPr>
              <a:xfrm rot="2685115">
                <a:off x="3966616" y="4438663"/>
                <a:ext cx="1097846" cy="351183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57" name="Ovál 56"/>
              <p:cNvSpPr/>
              <p:nvPr/>
            </p:nvSpPr>
            <p:spPr>
              <a:xfrm>
                <a:off x="3671499" y="2977180"/>
                <a:ext cx="914400" cy="91440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8" name="Lichoběžník 57"/>
              <p:cNvSpPr/>
              <p:nvPr/>
            </p:nvSpPr>
            <p:spPr>
              <a:xfrm>
                <a:off x="3476627" y="4127679"/>
                <a:ext cx="1308076" cy="2105853"/>
              </a:xfrm>
              <a:prstGeom prst="trapezoid">
                <a:avLst/>
              </a:prstGeom>
              <a:gradFill flip="none" rotWithShape="1">
                <a:gsLst>
                  <a:gs pos="0">
                    <a:schemeClr val="accent5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5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5">
                      <a:lumMod val="75000"/>
                      <a:shade val="100000"/>
                      <a:satMod val="115000"/>
                    </a:schemeClr>
                  </a:gs>
                </a:gsLst>
                <a:lin ang="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9" name="Šikmý pruh 58"/>
              <p:cNvSpPr/>
              <p:nvPr/>
            </p:nvSpPr>
            <p:spPr>
              <a:xfrm rot="2685115">
                <a:off x="4366113" y="6260270"/>
                <a:ext cx="577073" cy="325192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0" name="Šikmý pruh 59"/>
              <p:cNvSpPr/>
              <p:nvPr/>
            </p:nvSpPr>
            <p:spPr>
              <a:xfrm rot="2685115">
                <a:off x="3832576" y="6266851"/>
                <a:ext cx="577073" cy="325192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1" name="Šikmý pruh 60"/>
              <p:cNvSpPr/>
              <p:nvPr/>
            </p:nvSpPr>
            <p:spPr>
              <a:xfrm rot="2685115">
                <a:off x="3911661" y="4844670"/>
                <a:ext cx="1097846" cy="351183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2" name="Mrak 61"/>
              <p:cNvSpPr/>
              <p:nvPr/>
            </p:nvSpPr>
            <p:spPr>
              <a:xfrm>
                <a:off x="4806526" y="5141129"/>
                <a:ext cx="211660" cy="238259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3" name="Mrak 62"/>
              <p:cNvSpPr/>
              <p:nvPr/>
            </p:nvSpPr>
            <p:spPr>
              <a:xfrm>
                <a:off x="4895659" y="4711353"/>
                <a:ext cx="211660" cy="238259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64" name="Skupina 63"/>
              <p:cNvGrpSpPr/>
              <p:nvPr/>
            </p:nvGrpSpPr>
            <p:grpSpPr>
              <a:xfrm>
                <a:off x="4217191" y="3273081"/>
                <a:ext cx="255643" cy="244541"/>
                <a:chOff x="3546088" y="2028580"/>
                <a:chExt cx="255643" cy="244541"/>
              </a:xfrm>
            </p:grpSpPr>
            <p:sp>
              <p:nvSpPr>
                <p:cNvPr id="69" name="Vývojový diagram: spojnice 68"/>
                <p:cNvSpPr/>
                <p:nvPr/>
              </p:nvSpPr>
              <p:spPr>
                <a:xfrm>
                  <a:off x="3546088" y="2028580"/>
                  <a:ext cx="255643" cy="244541"/>
                </a:xfrm>
                <a:prstGeom prst="flowChartConnector">
                  <a:avLst/>
                </a:prstGeom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70" name="Vývojový diagram: spojnice 69"/>
                <p:cNvSpPr/>
                <p:nvPr/>
              </p:nvSpPr>
              <p:spPr>
                <a:xfrm>
                  <a:off x="3630500" y="2058294"/>
                  <a:ext cx="103243" cy="182292"/>
                </a:xfrm>
                <a:prstGeom prst="flowChartConnector">
                  <a:avLst/>
                </a:prstGeom>
                <a:solidFill>
                  <a:srgbClr val="0070C0"/>
                </a:solidFill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65" name="Ohnutý pruh 64"/>
              <p:cNvSpPr/>
              <p:nvPr/>
            </p:nvSpPr>
            <p:spPr>
              <a:xfrm flipV="1">
                <a:off x="4138602" y="3549886"/>
                <a:ext cx="357798" cy="244933"/>
              </a:xfrm>
              <a:prstGeom prst="blockArc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6" name="Šikmý pruh 65"/>
              <p:cNvSpPr/>
              <p:nvPr/>
            </p:nvSpPr>
            <p:spPr>
              <a:xfrm flipH="1">
                <a:off x="4368886" y="2984343"/>
                <a:ext cx="151877" cy="244541"/>
              </a:xfrm>
              <a:prstGeom prst="diagStrip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7" name="Šikmý pruh 66"/>
              <p:cNvSpPr/>
              <p:nvPr/>
            </p:nvSpPr>
            <p:spPr>
              <a:xfrm flipH="1">
                <a:off x="4453428" y="3028540"/>
                <a:ext cx="151877" cy="244541"/>
              </a:xfrm>
              <a:prstGeom prst="diagStrip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68" name="Mrak 67"/>
              <p:cNvSpPr/>
              <p:nvPr/>
            </p:nvSpPr>
            <p:spPr>
              <a:xfrm>
                <a:off x="3534798" y="2783313"/>
                <a:ext cx="907875" cy="603185"/>
              </a:xfrm>
              <a:prstGeom prst="cloud">
                <a:avLst/>
              </a:prstGeom>
              <a:solidFill>
                <a:srgbClr val="FFFF00"/>
              </a:solidFill>
              <a:ln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54" name="Mrak 53"/>
            <p:cNvSpPr/>
            <p:nvPr/>
          </p:nvSpPr>
          <p:spPr>
            <a:xfrm rot="19036972">
              <a:off x="3114190" y="3317083"/>
              <a:ext cx="907875" cy="603185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71" name="Obrázek 7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35768" y="1276295"/>
            <a:ext cx="2093405" cy="1594624"/>
          </a:xfrm>
          <a:prstGeom prst="rect">
            <a:avLst/>
          </a:prstGeom>
        </p:spPr>
      </p:pic>
      <p:pic>
        <p:nvPicPr>
          <p:cNvPr id="72" name="Obrázek 7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20419069">
            <a:off x="5596800" y="4505816"/>
            <a:ext cx="1859665" cy="1781304"/>
          </a:xfrm>
          <a:prstGeom prst="rect">
            <a:avLst/>
          </a:prstGeom>
        </p:spPr>
      </p:pic>
      <p:sp>
        <p:nvSpPr>
          <p:cNvPr id="73" name="Svislý svitek 72"/>
          <p:cNvSpPr/>
          <p:nvPr/>
        </p:nvSpPr>
        <p:spPr>
          <a:xfrm>
            <a:off x="6916205" y="39597"/>
            <a:ext cx="5317315" cy="2879808"/>
          </a:xfrm>
          <a:prstGeom prst="verticalScroll">
            <a:avLst/>
          </a:prstGeom>
          <a:blipFill>
            <a:blip r:embed="rId6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Těsto si rozválej na dvě tenké placičky, a pokryj nahrubo strouhanými jablíčky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Na jablíčka oříšky a trochu skořice – </a:t>
            </a:r>
            <a:r>
              <a:rPr lang="cs-CZ" sz="2400" dirty="0" smtClean="0"/>
              <a:t>uvidíš, </a:t>
            </a:r>
            <a:r>
              <a:rPr lang="cs-CZ" sz="2400" dirty="0"/>
              <a:t>bude ti chutnat převelice.</a:t>
            </a:r>
          </a:p>
        </p:txBody>
      </p:sp>
    </p:spTree>
    <p:extLst>
      <p:ext uri="{BB962C8B-B14F-4D97-AF65-F5344CB8AC3E}">
        <p14:creationId xmlns:p14="http://schemas.microsoft.com/office/powerpoint/2010/main" xmlns="" val="4109001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Obdélník 66"/>
          <p:cNvSpPr/>
          <p:nvPr/>
        </p:nvSpPr>
        <p:spPr>
          <a:xfrm>
            <a:off x="3546088" y="5073805"/>
            <a:ext cx="5720575" cy="115972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9266663" y="0"/>
            <a:ext cx="2925337" cy="1594624"/>
          </a:xfrm>
          <a:prstGeom prst="rect">
            <a:avLst/>
          </a:prstGeom>
          <a:solidFill>
            <a:srgbClr val="FEFAE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 rot="9408066">
            <a:off x="2230055" y="770738"/>
            <a:ext cx="4695207" cy="2481415"/>
            <a:chOff x="3340022" y="2073565"/>
            <a:chExt cx="4695207" cy="2481415"/>
          </a:xfr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  <a:tileRect/>
          </a:gradFill>
        </p:grpSpPr>
        <p:sp>
          <p:nvSpPr>
            <p:cNvPr id="11" name="Tětiva 10"/>
            <p:cNvSpPr/>
            <p:nvPr/>
          </p:nvSpPr>
          <p:spPr>
            <a:xfrm rot="11062477">
              <a:off x="6443314" y="2073565"/>
              <a:ext cx="1591915" cy="1404257"/>
            </a:xfrm>
            <a:prstGeom prst="chord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ětiva 21"/>
            <p:cNvSpPr/>
            <p:nvPr/>
          </p:nvSpPr>
          <p:spPr>
            <a:xfrm rot="1171922">
              <a:off x="3340022" y="3150723"/>
              <a:ext cx="1744623" cy="1404257"/>
            </a:xfrm>
            <a:prstGeom prst="chord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Válec 19"/>
            <p:cNvSpPr/>
            <p:nvPr/>
          </p:nvSpPr>
          <p:spPr>
            <a:xfrm rot="4209949">
              <a:off x="4865856" y="1518558"/>
              <a:ext cx="1502229" cy="3641272"/>
            </a:xfrm>
            <a:prstGeom prst="can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820813" y="750854"/>
            <a:ext cx="1240948" cy="1379728"/>
            <a:chOff x="8477303" y="1944460"/>
            <a:chExt cx="1240948" cy="1379728"/>
          </a:xfrm>
        </p:grpSpPr>
        <p:sp>
          <p:nvSpPr>
            <p:cNvPr id="25" name="Tětiva 24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ětiva 25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ětiva 26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Tětiva 27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4029957" y="1464364"/>
            <a:ext cx="1240948" cy="1379728"/>
            <a:chOff x="8477303" y="1944460"/>
            <a:chExt cx="1240948" cy="1379728"/>
          </a:xfrm>
        </p:grpSpPr>
        <p:sp>
          <p:nvSpPr>
            <p:cNvPr id="31" name="Tětiva 30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Tětiva 31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Tětiva 32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4" name="Tětiva 33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5140009" y="418957"/>
            <a:ext cx="1240948" cy="1379728"/>
            <a:chOff x="8477303" y="1944460"/>
            <a:chExt cx="1240948" cy="1379728"/>
          </a:xfrm>
        </p:grpSpPr>
        <p:sp>
          <p:nvSpPr>
            <p:cNvPr id="36" name="Tětiva 35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Tětiva 36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Tětiva 37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9" name="Tětiva 38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3990588" y="1795433"/>
            <a:ext cx="1240948" cy="1379728"/>
            <a:chOff x="8477303" y="1944460"/>
            <a:chExt cx="1240948" cy="1379728"/>
          </a:xfrm>
        </p:grpSpPr>
        <p:sp>
          <p:nvSpPr>
            <p:cNvPr id="41" name="Tětiva 40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2" name="Tětiva 41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3" name="Tětiva 42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ětiva 43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4796418" y="580677"/>
            <a:ext cx="1240948" cy="1379728"/>
            <a:chOff x="8477303" y="1944460"/>
            <a:chExt cx="1240948" cy="1379728"/>
          </a:xfrm>
        </p:grpSpPr>
        <p:sp>
          <p:nvSpPr>
            <p:cNvPr id="46" name="Tětiva 45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Tětiva 46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8" name="Tětiva 47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9" name="Tětiva 48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4195752" y="1201892"/>
            <a:ext cx="1240948" cy="1379728"/>
            <a:chOff x="8477303" y="1944460"/>
            <a:chExt cx="1240948" cy="1379728"/>
          </a:xfrm>
        </p:grpSpPr>
        <p:sp>
          <p:nvSpPr>
            <p:cNvPr id="51" name="Tětiva 50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ětiva 51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Tětiva 52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4" name="Tětiva 53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8383705" y="4137017"/>
            <a:ext cx="656822" cy="856445"/>
            <a:chOff x="3966693" y="1210614"/>
            <a:chExt cx="656822" cy="856445"/>
          </a:xfrm>
        </p:grpSpPr>
        <p:sp>
          <p:nvSpPr>
            <p:cNvPr id="56" name="Ovál 55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Šikmý pruh 56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58" name="Mrak 57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9" name="Skupina 58"/>
          <p:cNvGrpSpPr/>
          <p:nvPr/>
        </p:nvGrpSpPr>
        <p:grpSpPr>
          <a:xfrm>
            <a:off x="7849546" y="3811825"/>
            <a:ext cx="656822" cy="856445"/>
            <a:chOff x="3966693" y="1210614"/>
            <a:chExt cx="656822" cy="856445"/>
          </a:xfrm>
        </p:grpSpPr>
        <p:sp>
          <p:nvSpPr>
            <p:cNvPr id="60" name="Ovál 59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1" name="Šikmý pruh 60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2" name="Mrak 61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3" name="Skupina 62"/>
          <p:cNvGrpSpPr/>
          <p:nvPr/>
        </p:nvGrpSpPr>
        <p:grpSpPr>
          <a:xfrm>
            <a:off x="6594671" y="1212916"/>
            <a:ext cx="656822" cy="856445"/>
            <a:chOff x="3966693" y="1210614"/>
            <a:chExt cx="656822" cy="856445"/>
          </a:xfrm>
        </p:grpSpPr>
        <p:sp>
          <p:nvSpPr>
            <p:cNvPr id="64" name="Ovál 63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5" name="Šikmý pruh 64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6" name="Mrak 65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9" name="Skupina 68"/>
          <p:cNvGrpSpPr/>
          <p:nvPr/>
        </p:nvGrpSpPr>
        <p:grpSpPr>
          <a:xfrm>
            <a:off x="148181" y="55211"/>
            <a:ext cx="2389877" cy="3793255"/>
            <a:chOff x="547363" y="2655982"/>
            <a:chExt cx="2389877" cy="3793255"/>
          </a:xfrm>
        </p:grpSpPr>
        <p:sp>
          <p:nvSpPr>
            <p:cNvPr id="70" name="Šikmý pruh 69"/>
            <p:cNvSpPr/>
            <p:nvPr/>
          </p:nvSpPr>
          <p:spPr>
            <a:xfrm rot="2685115">
              <a:off x="1839394" y="4262859"/>
              <a:ext cx="1097846" cy="35118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1" name="Ovál 70"/>
            <p:cNvSpPr/>
            <p:nvPr/>
          </p:nvSpPr>
          <p:spPr>
            <a:xfrm>
              <a:off x="1083867" y="2934403"/>
              <a:ext cx="914400" cy="914400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Šikmý pruh 71"/>
            <p:cNvSpPr/>
            <p:nvPr/>
          </p:nvSpPr>
          <p:spPr>
            <a:xfrm rot="18914885" flipH="1">
              <a:off x="547363" y="6070936"/>
              <a:ext cx="577073" cy="325192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3" name="Šikmý pruh 72"/>
            <p:cNvSpPr/>
            <p:nvPr/>
          </p:nvSpPr>
          <p:spPr>
            <a:xfrm rot="2685115">
              <a:off x="2018703" y="6124045"/>
              <a:ext cx="577073" cy="325192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1427405" y="3823010"/>
              <a:ext cx="198804" cy="325191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5" name="Obdélník 74"/>
            <p:cNvSpPr/>
            <p:nvPr/>
          </p:nvSpPr>
          <p:spPr>
            <a:xfrm rot="1155560">
              <a:off x="1088241" y="5040987"/>
              <a:ext cx="209382" cy="1084732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6" name="Obdélník 75"/>
            <p:cNvSpPr/>
            <p:nvPr/>
          </p:nvSpPr>
          <p:spPr>
            <a:xfrm rot="20444440" flipH="1">
              <a:off x="1855359" y="5015345"/>
              <a:ext cx="209382" cy="1084732"/>
            </a:xfrm>
            <a:prstGeom prst="rect">
              <a:avLst/>
            </a:prstGeom>
            <a:solidFill>
              <a:srgbClr val="0070C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7" name="Zaoblený obdélník 76"/>
            <p:cNvSpPr/>
            <p:nvPr/>
          </p:nvSpPr>
          <p:spPr>
            <a:xfrm>
              <a:off x="1083867" y="3993198"/>
              <a:ext cx="946958" cy="1094861"/>
            </a:xfrm>
            <a:prstGeom prst="roundRect">
              <a:avLst/>
            </a:prstGeom>
            <a:solidFill>
              <a:schemeClr val="tx2">
                <a:lumMod val="75000"/>
                <a:lumOff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8" name="Šikmý pruh 77"/>
            <p:cNvSpPr/>
            <p:nvPr/>
          </p:nvSpPr>
          <p:spPr>
            <a:xfrm rot="2685115">
              <a:off x="1031043" y="4205660"/>
              <a:ext cx="1097846" cy="351183"/>
            </a:xfrm>
            <a:prstGeom prst="diagStrip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79" name="Mrak 78"/>
            <p:cNvSpPr/>
            <p:nvPr/>
          </p:nvSpPr>
          <p:spPr>
            <a:xfrm>
              <a:off x="1948050" y="4555507"/>
              <a:ext cx="211660" cy="23825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0" name="Mrak 79"/>
            <p:cNvSpPr/>
            <p:nvPr/>
          </p:nvSpPr>
          <p:spPr>
            <a:xfrm>
              <a:off x="2701017" y="4515458"/>
              <a:ext cx="211660" cy="238259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1" name="Skupina 80"/>
            <p:cNvGrpSpPr/>
            <p:nvPr/>
          </p:nvGrpSpPr>
          <p:grpSpPr>
            <a:xfrm>
              <a:off x="1226558" y="3188428"/>
              <a:ext cx="255643" cy="244541"/>
              <a:chOff x="3546088" y="2028580"/>
              <a:chExt cx="255643" cy="244541"/>
            </a:xfrm>
          </p:grpSpPr>
          <p:sp>
            <p:nvSpPr>
              <p:cNvPr id="108" name="Vývojový diagram: spojnice 107"/>
              <p:cNvSpPr/>
              <p:nvPr/>
            </p:nvSpPr>
            <p:spPr>
              <a:xfrm>
                <a:off x="3546088" y="2028580"/>
                <a:ext cx="255643" cy="244541"/>
              </a:xfrm>
              <a:prstGeom prst="flowChartConnector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9" name="Vývojový diagram: spojnice 108"/>
              <p:cNvSpPr/>
              <p:nvPr/>
            </p:nvSpPr>
            <p:spPr>
              <a:xfrm>
                <a:off x="3630500" y="2058294"/>
                <a:ext cx="103243" cy="182292"/>
              </a:xfrm>
              <a:prstGeom prst="flowChartConnector">
                <a:avLst/>
              </a:prstGeom>
              <a:solidFill>
                <a:srgbClr val="0070C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grpSp>
          <p:nvGrpSpPr>
            <p:cNvPr id="82" name="Skupina 81"/>
            <p:cNvGrpSpPr/>
            <p:nvPr/>
          </p:nvGrpSpPr>
          <p:grpSpPr>
            <a:xfrm>
              <a:off x="1608508" y="3189839"/>
              <a:ext cx="255643" cy="244541"/>
              <a:chOff x="3546088" y="2028580"/>
              <a:chExt cx="255643" cy="244541"/>
            </a:xfrm>
          </p:grpSpPr>
          <p:sp>
            <p:nvSpPr>
              <p:cNvPr id="106" name="Vývojový diagram: spojnice 105"/>
              <p:cNvSpPr/>
              <p:nvPr/>
            </p:nvSpPr>
            <p:spPr>
              <a:xfrm>
                <a:off x="3546088" y="2028580"/>
                <a:ext cx="255643" cy="244541"/>
              </a:xfrm>
              <a:prstGeom prst="flowChartConnector">
                <a:avLst/>
              </a:prstGeom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7" name="Vývojový diagram: spojnice 106"/>
              <p:cNvSpPr/>
              <p:nvPr/>
            </p:nvSpPr>
            <p:spPr>
              <a:xfrm>
                <a:off x="3630500" y="2058294"/>
                <a:ext cx="103243" cy="182292"/>
              </a:xfrm>
              <a:prstGeom prst="flowChartConnector">
                <a:avLst/>
              </a:prstGeom>
              <a:solidFill>
                <a:srgbClr val="0070C0"/>
              </a:solidFill>
            </p:spPr>
            <p:style>
              <a:lnRef idx="2">
                <a:schemeClr val="accent6"/>
              </a:lnRef>
              <a:fillRef idx="1">
                <a:schemeClr val="lt1"/>
              </a:fillRef>
              <a:effectRef idx="0">
                <a:schemeClr val="accent6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3" name="Měsíc 82"/>
            <p:cNvSpPr/>
            <p:nvPr/>
          </p:nvSpPr>
          <p:spPr>
            <a:xfrm rot="16200000">
              <a:off x="1422911" y="3522323"/>
              <a:ext cx="239956" cy="300061"/>
            </a:xfrm>
            <a:prstGeom prst="moon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84" name="Skupina 83"/>
            <p:cNvGrpSpPr/>
            <p:nvPr/>
          </p:nvGrpSpPr>
          <p:grpSpPr>
            <a:xfrm>
              <a:off x="1140713" y="2655982"/>
              <a:ext cx="722561" cy="535555"/>
              <a:chOff x="2030825" y="1139780"/>
              <a:chExt cx="722561" cy="535555"/>
            </a:xfrm>
          </p:grpSpPr>
          <p:grpSp>
            <p:nvGrpSpPr>
              <p:cNvPr id="85" name="Skupina 84"/>
              <p:cNvGrpSpPr/>
              <p:nvPr/>
            </p:nvGrpSpPr>
            <p:grpSpPr>
              <a:xfrm>
                <a:off x="2030825" y="1139780"/>
                <a:ext cx="487058" cy="503768"/>
                <a:chOff x="2030825" y="1139780"/>
                <a:chExt cx="487058" cy="503768"/>
              </a:xfrm>
            </p:grpSpPr>
            <p:sp>
              <p:nvSpPr>
                <p:cNvPr id="100" name="Rovnoramenný trojúhelník 99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1" name="Rovnoramenný trojúhelník 100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2" name="Rovnoramenný trojúhelník 101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3" name="Rovnoramenný trojúhelník 102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4" name="Rovnoramenný trojúhelník 103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5" name="Rovnoramenný trojúhelník 104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6" name="Skupina 85"/>
              <p:cNvGrpSpPr/>
              <p:nvPr/>
            </p:nvGrpSpPr>
            <p:grpSpPr>
              <a:xfrm>
                <a:off x="2266328" y="1171567"/>
                <a:ext cx="487058" cy="503768"/>
                <a:chOff x="2030825" y="1139780"/>
                <a:chExt cx="487058" cy="503768"/>
              </a:xfrm>
            </p:grpSpPr>
            <p:sp>
              <p:nvSpPr>
                <p:cNvPr id="94" name="Rovnoramenný trojúhelník 93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5" name="Rovnoramenný trojúhelník 94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6" name="Rovnoramenný trojúhelník 95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7" name="Rovnoramenný trojúhelník 96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8" name="Rovnoramenný trojúhelník 97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9" name="Rovnoramenný trojúhelník 98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grpSp>
            <p:nvGrpSpPr>
              <p:cNvPr id="87" name="Skupina 86"/>
              <p:cNvGrpSpPr/>
              <p:nvPr/>
            </p:nvGrpSpPr>
            <p:grpSpPr>
              <a:xfrm>
                <a:off x="2073977" y="1154448"/>
                <a:ext cx="487058" cy="503768"/>
                <a:chOff x="2030825" y="1139780"/>
                <a:chExt cx="487058" cy="503768"/>
              </a:xfrm>
            </p:grpSpPr>
            <p:sp>
              <p:nvSpPr>
                <p:cNvPr id="88" name="Rovnoramenný trojúhelník 87"/>
                <p:cNvSpPr/>
                <p:nvPr/>
              </p:nvSpPr>
              <p:spPr>
                <a:xfrm flipH="1">
                  <a:off x="2307238" y="1139780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89" name="Rovnoramenný trojúhelník 88"/>
                <p:cNvSpPr/>
                <p:nvPr/>
              </p:nvSpPr>
              <p:spPr>
                <a:xfrm flipH="1">
                  <a:off x="2377047" y="11705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0" name="Rovnoramenný trojúhelník 89"/>
                <p:cNvSpPr/>
                <p:nvPr/>
              </p:nvSpPr>
              <p:spPr>
                <a:xfrm flipH="1">
                  <a:off x="2436763" y="1227756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1" name="Rovnoramenný trojúhelník 90"/>
                <p:cNvSpPr/>
                <p:nvPr/>
              </p:nvSpPr>
              <p:spPr>
                <a:xfrm flipH="1">
                  <a:off x="2231165" y="1175298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2" name="Rovnoramenný trojúhelník 91"/>
                <p:cNvSpPr/>
                <p:nvPr/>
              </p:nvSpPr>
              <p:spPr>
                <a:xfrm flipH="1">
                  <a:off x="2123319" y="1214957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93" name="Rovnoramenný trojúhelník 92"/>
                <p:cNvSpPr/>
                <p:nvPr/>
              </p:nvSpPr>
              <p:spPr>
                <a:xfrm flipH="1">
                  <a:off x="2030825" y="1286395"/>
                  <a:ext cx="81120" cy="357153"/>
                </a:xfrm>
                <a:prstGeom prst="triangle">
                  <a:avLst/>
                </a:prstGeom>
                <a:solidFill>
                  <a:schemeClr val="tx1"/>
                </a:solidFill>
                <a:ln>
                  <a:solidFill>
                    <a:schemeClr val="bg2">
                      <a:lumMod val="5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</p:grpSp>
      </p:grpSp>
      <p:grpSp>
        <p:nvGrpSpPr>
          <p:cNvPr id="110" name="Skupina 109"/>
          <p:cNvGrpSpPr/>
          <p:nvPr/>
        </p:nvGrpSpPr>
        <p:grpSpPr>
          <a:xfrm>
            <a:off x="680715" y="2908866"/>
            <a:ext cx="2062242" cy="3808730"/>
            <a:chOff x="3114190" y="2867735"/>
            <a:chExt cx="2062242" cy="3808730"/>
          </a:xfrm>
        </p:grpSpPr>
        <p:grpSp>
          <p:nvGrpSpPr>
            <p:cNvPr id="111" name="Skupina 110"/>
            <p:cNvGrpSpPr/>
            <p:nvPr/>
          </p:nvGrpSpPr>
          <p:grpSpPr>
            <a:xfrm>
              <a:off x="3545740" y="2867735"/>
              <a:ext cx="1630692" cy="3808730"/>
              <a:chOff x="3476627" y="2783313"/>
              <a:chExt cx="1630692" cy="3808730"/>
            </a:xfrm>
          </p:grpSpPr>
          <p:sp>
            <p:nvSpPr>
              <p:cNvPr id="113" name="Obdélník 112"/>
              <p:cNvSpPr/>
              <p:nvPr/>
            </p:nvSpPr>
            <p:spPr>
              <a:xfrm>
                <a:off x="4029297" y="3830603"/>
                <a:ext cx="198804" cy="325191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4" name="Šikmý pruh 113"/>
              <p:cNvSpPr/>
              <p:nvPr/>
            </p:nvSpPr>
            <p:spPr>
              <a:xfrm rot="2685115">
                <a:off x="3966616" y="4438663"/>
                <a:ext cx="1097846" cy="351183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15" name="Ovál 114"/>
              <p:cNvSpPr/>
              <p:nvPr/>
            </p:nvSpPr>
            <p:spPr>
              <a:xfrm>
                <a:off x="3671499" y="2977180"/>
                <a:ext cx="914400" cy="91440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6" name="Lichoběžník 115"/>
              <p:cNvSpPr/>
              <p:nvPr/>
            </p:nvSpPr>
            <p:spPr>
              <a:xfrm>
                <a:off x="3476627" y="4127679"/>
                <a:ext cx="1308076" cy="2105853"/>
              </a:xfrm>
              <a:prstGeom prst="trapezoid">
                <a:avLst/>
              </a:prstGeom>
              <a:gradFill flip="none" rotWithShape="1">
                <a:gsLst>
                  <a:gs pos="0">
                    <a:schemeClr val="accent5">
                      <a:lumMod val="75000"/>
                      <a:shade val="30000"/>
                      <a:satMod val="115000"/>
                    </a:schemeClr>
                  </a:gs>
                  <a:gs pos="50000">
                    <a:schemeClr val="accent5">
                      <a:lumMod val="75000"/>
                      <a:shade val="67500"/>
                      <a:satMod val="115000"/>
                    </a:schemeClr>
                  </a:gs>
                  <a:gs pos="100000">
                    <a:schemeClr val="accent5">
                      <a:lumMod val="75000"/>
                      <a:shade val="100000"/>
                      <a:satMod val="115000"/>
                    </a:schemeClr>
                  </a:gs>
                </a:gsLst>
                <a:lin ang="0" scaled="1"/>
                <a:tileRect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7" name="Šikmý pruh 116"/>
              <p:cNvSpPr/>
              <p:nvPr/>
            </p:nvSpPr>
            <p:spPr>
              <a:xfrm rot="2685115">
                <a:off x="4366113" y="6260270"/>
                <a:ext cx="577073" cy="325192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18" name="Šikmý pruh 117"/>
              <p:cNvSpPr/>
              <p:nvPr/>
            </p:nvSpPr>
            <p:spPr>
              <a:xfrm rot="2685115">
                <a:off x="3832576" y="6266851"/>
                <a:ext cx="577073" cy="325192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19" name="Šikmý pruh 118"/>
              <p:cNvSpPr/>
              <p:nvPr/>
            </p:nvSpPr>
            <p:spPr>
              <a:xfrm rot="2685115">
                <a:off x="3911661" y="4844670"/>
                <a:ext cx="1097846" cy="351183"/>
              </a:xfrm>
              <a:prstGeom prst="diagStrip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20" name="Mrak 119"/>
              <p:cNvSpPr/>
              <p:nvPr/>
            </p:nvSpPr>
            <p:spPr>
              <a:xfrm>
                <a:off x="4806526" y="5141129"/>
                <a:ext cx="211660" cy="238259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21" name="Mrak 120"/>
              <p:cNvSpPr/>
              <p:nvPr/>
            </p:nvSpPr>
            <p:spPr>
              <a:xfrm>
                <a:off x="4895659" y="4711353"/>
                <a:ext cx="211660" cy="238259"/>
              </a:xfrm>
              <a:prstGeom prst="cloud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grpSp>
            <p:nvGrpSpPr>
              <p:cNvPr id="122" name="Skupina 121"/>
              <p:cNvGrpSpPr/>
              <p:nvPr/>
            </p:nvGrpSpPr>
            <p:grpSpPr>
              <a:xfrm>
                <a:off x="4217191" y="3273081"/>
                <a:ext cx="255643" cy="244541"/>
                <a:chOff x="3546088" y="2028580"/>
                <a:chExt cx="255643" cy="244541"/>
              </a:xfrm>
            </p:grpSpPr>
            <p:sp>
              <p:nvSpPr>
                <p:cNvPr id="127" name="Vývojový diagram: spojnice 126"/>
                <p:cNvSpPr/>
                <p:nvPr/>
              </p:nvSpPr>
              <p:spPr>
                <a:xfrm>
                  <a:off x="3546088" y="2028580"/>
                  <a:ext cx="255643" cy="244541"/>
                </a:xfrm>
                <a:prstGeom prst="flowChartConnector">
                  <a:avLst/>
                </a:prstGeom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28" name="Vývojový diagram: spojnice 127"/>
                <p:cNvSpPr/>
                <p:nvPr/>
              </p:nvSpPr>
              <p:spPr>
                <a:xfrm>
                  <a:off x="3630500" y="2058294"/>
                  <a:ext cx="103243" cy="182292"/>
                </a:xfrm>
                <a:prstGeom prst="flowChartConnector">
                  <a:avLst/>
                </a:prstGeom>
                <a:solidFill>
                  <a:srgbClr val="0070C0"/>
                </a:solidFill>
              </p:spPr>
              <p:style>
                <a:lnRef idx="2">
                  <a:schemeClr val="accent6"/>
                </a:lnRef>
                <a:fillRef idx="1">
                  <a:schemeClr val="lt1"/>
                </a:fillRef>
                <a:effectRef idx="0">
                  <a:schemeClr val="accent6"/>
                </a:effectRef>
                <a:fontRef idx="minor">
                  <a:schemeClr val="dk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123" name="Ohnutý pruh 122"/>
              <p:cNvSpPr/>
              <p:nvPr/>
            </p:nvSpPr>
            <p:spPr>
              <a:xfrm flipV="1">
                <a:off x="4138602" y="3549886"/>
                <a:ext cx="357798" cy="244933"/>
              </a:xfrm>
              <a:prstGeom prst="blockArc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24" name="Šikmý pruh 123"/>
              <p:cNvSpPr/>
              <p:nvPr/>
            </p:nvSpPr>
            <p:spPr>
              <a:xfrm flipH="1">
                <a:off x="4368886" y="2984343"/>
                <a:ext cx="151877" cy="244541"/>
              </a:xfrm>
              <a:prstGeom prst="diagStrip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25" name="Šikmý pruh 124"/>
              <p:cNvSpPr/>
              <p:nvPr/>
            </p:nvSpPr>
            <p:spPr>
              <a:xfrm flipH="1">
                <a:off x="4453428" y="3028540"/>
                <a:ext cx="151877" cy="244541"/>
              </a:xfrm>
              <a:prstGeom prst="diagStripe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>
                  <a:solidFill>
                    <a:schemeClr val="tx1"/>
                  </a:solidFill>
                </a:endParaRPr>
              </a:p>
            </p:txBody>
          </p:sp>
          <p:sp>
            <p:nvSpPr>
              <p:cNvPr id="126" name="Mrak 125"/>
              <p:cNvSpPr/>
              <p:nvPr/>
            </p:nvSpPr>
            <p:spPr>
              <a:xfrm>
                <a:off x="3534798" y="2783313"/>
                <a:ext cx="907875" cy="603185"/>
              </a:xfrm>
              <a:prstGeom prst="cloud">
                <a:avLst/>
              </a:prstGeom>
              <a:solidFill>
                <a:srgbClr val="FFFF00"/>
              </a:solidFill>
              <a:ln>
                <a:solidFill>
                  <a:schemeClr val="bg2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12" name="Mrak 111"/>
            <p:cNvSpPr/>
            <p:nvPr/>
          </p:nvSpPr>
          <p:spPr>
            <a:xfrm rot="19036972">
              <a:off x="3114190" y="3317083"/>
              <a:ext cx="907875" cy="603185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bg2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9" name="Skupina 128"/>
          <p:cNvGrpSpPr/>
          <p:nvPr/>
        </p:nvGrpSpPr>
        <p:grpSpPr>
          <a:xfrm>
            <a:off x="2494370" y="4658725"/>
            <a:ext cx="656822" cy="856445"/>
            <a:chOff x="3966693" y="1210614"/>
            <a:chExt cx="656822" cy="856445"/>
          </a:xfrm>
        </p:grpSpPr>
        <p:sp>
          <p:nvSpPr>
            <p:cNvPr id="130" name="Ovál 129"/>
            <p:cNvSpPr/>
            <p:nvPr/>
          </p:nvSpPr>
          <p:spPr>
            <a:xfrm>
              <a:off x="3966693" y="1416676"/>
              <a:ext cx="656822" cy="650383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shade val="30000"/>
                    <a:satMod val="115000"/>
                  </a:srgbClr>
                </a:gs>
                <a:gs pos="50000">
                  <a:srgbClr val="FF0000">
                    <a:shade val="67500"/>
                    <a:satMod val="115000"/>
                  </a:srgbClr>
                </a:gs>
                <a:gs pos="100000">
                  <a:srgbClr val="FF0000">
                    <a:shade val="100000"/>
                    <a:satMod val="115000"/>
                  </a:srgbClr>
                </a:gs>
              </a:gsLst>
              <a:lin ang="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1" name="Šikmý pruh 130"/>
            <p:cNvSpPr/>
            <p:nvPr/>
          </p:nvSpPr>
          <p:spPr>
            <a:xfrm>
              <a:off x="4353059" y="1210614"/>
              <a:ext cx="167426" cy="193183"/>
            </a:xfrm>
            <a:prstGeom prst="diagStripe">
              <a:avLst/>
            </a:prstGeom>
            <a:solidFill>
              <a:schemeClr val="accent4">
                <a:lumMod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132" name="Mrak 131"/>
            <p:cNvSpPr/>
            <p:nvPr/>
          </p:nvSpPr>
          <p:spPr>
            <a:xfrm>
              <a:off x="4166315" y="1901990"/>
              <a:ext cx="128789" cy="165069"/>
            </a:xfrm>
            <a:prstGeom prst="cloud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3" name="Skupina 132"/>
          <p:cNvGrpSpPr/>
          <p:nvPr/>
        </p:nvGrpSpPr>
        <p:grpSpPr>
          <a:xfrm>
            <a:off x="1611842" y="1376289"/>
            <a:ext cx="1240948" cy="1379728"/>
            <a:chOff x="8477303" y="1944460"/>
            <a:chExt cx="1240948" cy="1379728"/>
          </a:xfrm>
        </p:grpSpPr>
        <p:sp>
          <p:nvSpPr>
            <p:cNvPr id="134" name="Tětiva 133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5" name="Tětiva 134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6" name="Tětiva 135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7" name="Tětiva 136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38" name="Skupina 137"/>
          <p:cNvGrpSpPr/>
          <p:nvPr/>
        </p:nvGrpSpPr>
        <p:grpSpPr>
          <a:xfrm>
            <a:off x="3319018" y="2017556"/>
            <a:ext cx="1240948" cy="1502939"/>
            <a:chOff x="8477303" y="1944460"/>
            <a:chExt cx="1240948" cy="1379728"/>
          </a:xfrm>
        </p:grpSpPr>
        <p:sp>
          <p:nvSpPr>
            <p:cNvPr id="139" name="Tětiva 138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0" name="Tětiva 139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1" name="Tětiva 140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2" name="Tětiva 141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43" name="Skupina 142"/>
          <p:cNvGrpSpPr/>
          <p:nvPr/>
        </p:nvGrpSpPr>
        <p:grpSpPr>
          <a:xfrm>
            <a:off x="2911178" y="2501618"/>
            <a:ext cx="1240948" cy="1379728"/>
            <a:chOff x="8477303" y="1944460"/>
            <a:chExt cx="1240948" cy="1379728"/>
          </a:xfrm>
        </p:grpSpPr>
        <p:sp>
          <p:nvSpPr>
            <p:cNvPr id="144" name="Tětiva 143"/>
            <p:cNvSpPr/>
            <p:nvPr/>
          </p:nvSpPr>
          <p:spPr>
            <a:xfrm rot="6684445">
              <a:off x="8387846" y="2033917"/>
              <a:ext cx="1322750" cy="1143836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5" name="Tětiva 144"/>
            <p:cNvSpPr/>
            <p:nvPr/>
          </p:nvSpPr>
          <p:spPr>
            <a:xfrm rot="6684445">
              <a:off x="8484958" y="2090895"/>
              <a:ext cx="1322750" cy="1143836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6" name="Tětiva 145"/>
            <p:cNvSpPr/>
            <p:nvPr/>
          </p:nvSpPr>
          <p:spPr>
            <a:xfrm rot="6684445">
              <a:off x="8681028" y="2184045"/>
              <a:ext cx="930607" cy="843579"/>
            </a:xfrm>
            <a:prstGeom prst="chord">
              <a:avLst/>
            </a:prstGeom>
            <a:solidFill>
              <a:schemeClr val="accent4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7" name="Tětiva 146"/>
            <p:cNvSpPr/>
            <p:nvPr/>
          </p:nvSpPr>
          <p:spPr>
            <a:xfrm rot="6684445">
              <a:off x="8783098" y="2353480"/>
              <a:ext cx="726464" cy="536557"/>
            </a:xfrm>
            <a:prstGeom prst="chord">
              <a:avLst/>
            </a:prstGeom>
            <a:solidFill>
              <a:schemeClr val="accent1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8" name="Svislý svitek 147"/>
          <p:cNvSpPr/>
          <p:nvPr/>
        </p:nvSpPr>
        <p:spPr>
          <a:xfrm>
            <a:off x="6916205" y="39597"/>
            <a:ext cx="5317315" cy="2879808"/>
          </a:xfrm>
          <a:prstGeom prst="verticalScroll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/>
              <a:t>Nakonec roličku vajíčkem potři, do horké trouby upéct ji pošli. </a:t>
            </a:r>
            <a:endParaRPr lang="cs-CZ" sz="2400" dirty="0" smtClean="0"/>
          </a:p>
          <a:p>
            <a:r>
              <a:rPr lang="cs-CZ" sz="2400" dirty="0" smtClean="0"/>
              <a:t>Nakrájej </a:t>
            </a:r>
            <a:r>
              <a:rPr lang="cs-CZ" sz="2400" dirty="0"/>
              <a:t>na talíř a volej HOLA, právě se podává jablečná štola </a:t>
            </a:r>
            <a:r>
              <a:rPr lang="cs-CZ" sz="2400" dirty="0">
                <a:sym typeface="Wingdings" panose="05000000000000000000" pitchFamily="2" charset="2"/>
              </a:rPr>
              <a:t>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149" name="Obrázek 148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5">
                <a:lumMod val="60000"/>
                <a:lumOff val="40000"/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378379" y="2033816"/>
            <a:ext cx="1568493" cy="178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58713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602 -0.103 L -2.08333E-6 0.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07" y="17639"/>
                                    </p:animMotion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5 0.12153 L -3.95833E-6 0.2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0" y="6412"/>
                                    </p:animMotion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659 0.12453 L 0.33086 0.4356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872" y="15556"/>
                                    </p:animMotion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500"/>
                            </p:stCondLst>
                            <p:childTnLst>
                              <p:par>
                                <p:cTn id="3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0807 -0.0588 L 0.35182 0.245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88" y="15208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4.07407E-6 L 0.03528 0.663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8" y="33148"/>
                                    </p:animMotion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251 -0.11921 L 5E-6 0.25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25" y="18449"/>
                                    </p:animMotion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500"/>
                            </p:stCondLst>
                            <p:childTnLst>
                              <p:par>
                                <p:cTn id="53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125E-6 -3.7037E-6 L -0.02461 0.17755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7" y="8866"/>
                                    </p:animMotion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4500"/>
                            </p:stCondLst>
                            <p:childTnLst>
                              <p:par>
                                <p:cTn id="59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54167E-6 2.22222E-6 L -3.54167E-6 0.00023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0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2" dur="5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9500"/>
                            </p:stCondLst>
                            <p:childTnLst>
                              <p:par>
                                <p:cTn id="6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dovednost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 zábavnou formou učí připravovat jablečný závin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Dítě dokáže využít přírodní produkty k výrobě potravin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snímcích se ve veršované podobě učíme péct jablečný závin.</a:t>
            </a:r>
          </a:p>
          <a:p>
            <a:r>
              <a:rPr lang="cs-CZ" dirty="0" smtClean="0"/>
              <a:t>Na kliknutí se vždy objeví listina s verši – zbytek animací je nastaven automaticky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Osvojit si elementární poznatky o okolním prostředí, které jsou dítěti blízké, pro ně smysluplné a přínosné, zajímavé a jemu pochopitelné a využitelné pro další učení a životní praxi</a:t>
            </a:r>
          </a:p>
          <a:p>
            <a:r>
              <a:rPr lang="cs-CZ" dirty="0"/>
              <a:t>Spolupracovat s dospělým </a:t>
            </a:r>
          </a:p>
          <a:p>
            <a:r>
              <a:rPr lang="cs-CZ" dirty="0"/>
              <a:t>Spolupracovat s ostatními</a:t>
            </a:r>
          </a:p>
          <a:p>
            <a:r>
              <a:rPr lang="cs-CZ" dirty="0"/>
              <a:t>Naučit se nazpaměť krátké texty, záměrně si zapamatovat a </a:t>
            </a:r>
            <a:r>
              <a:rPr lang="cs-CZ" dirty="0" smtClean="0"/>
              <a:t>vybavit</a:t>
            </a:r>
          </a:p>
          <a:p>
            <a:r>
              <a:rPr lang="cs-CZ" dirty="0"/>
              <a:t>Nechat se získat pro záměrné učení</a:t>
            </a:r>
          </a:p>
          <a:p>
            <a:r>
              <a:rPr lang="cs-CZ" dirty="0"/>
              <a:t>Odlišit hru od systematické povinnosti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430</Words>
  <Application>Microsoft Office PowerPoint</Application>
  <PresentationFormat>Vlastní</PresentationFormat>
  <Paragraphs>64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Pečeme jablečný závin – ve verších</vt:lpstr>
      <vt:lpstr>Snímek 2</vt:lpstr>
      <vt:lpstr>Snímek 3</vt:lpstr>
      <vt:lpstr>Snímek 4</vt:lpstr>
      <vt:lpstr>Snímek 5</vt:lpstr>
      <vt:lpstr>Použité odkazy</vt:lpstr>
      <vt:lpstr>Metodický pokyn Integrovaný blok: dovednost</vt:lpstr>
      <vt:lpstr>Studijní materiály </vt:lpstr>
      <vt:lpstr>   Práce s interaktivním výukovým materiálem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2015-06-30T13:08:12Z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