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4" r:id="rId6"/>
    <p:sldId id="285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70736" autoAdjust="0"/>
  </p:normalViewPr>
  <p:slideViewPr>
    <p:cSldViewPr snapToGrid="0">
      <p:cViewPr>
        <p:scale>
          <a:sx n="70" d="100"/>
          <a:sy n="70" d="100"/>
        </p:scale>
        <p:origin x="-726" y="-7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Vypili jsme</a:t>
            </a:r>
            <a:r>
              <a:rPr lang="cs-CZ" baseline="0" dirty="0" smtClean="0"/>
              <a:t> spoustu vody, plasty nám tu zůstaly. Nohou jsme je sešlapali k popelnicím spěchali.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7391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Kam se asi všechny</a:t>
            </a:r>
            <a:r>
              <a:rPr lang="cs-CZ" baseline="0" dirty="0" smtClean="0"/>
              <a:t> plasty z popelnice dostanou? Do továrny popeláři všechny ráno odvezou.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72409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továrně pak z našich lahví zase</a:t>
            </a:r>
            <a:r>
              <a:rPr lang="cs-CZ" baseline="0" dirty="0" smtClean="0"/>
              <a:t> nově vyrobí, na nákupy třeba tašku, nebo věci, které  zimě zahřejí.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560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Proto</a:t>
            </a:r>
            <a:r>
              <a:rPr lang="cs-CZ" baseline="0" dirty="0" smtClean="0"/>
              <a:t> taťko, nebo mamko plasty rádi třídíme. S každým sáčkem, nebo lahví k popelnici běžíme </a:t>
            </a:r>
            <a:r>
              <a:rPr lang="cs-CZ" baseline="0" dirty="0" smtClean="0">
                <a:sym typeface="Wingdings" panose="05000000000000000000" pitchFamily="2" charset="2"/>
              </a:rPr>
              <a:t>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4829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7.jpe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3.xml"/><Relationship Id="rId3" Type="http://schemas.openxmlformats.org/officeDocument/2006/relationships/image" Target="../media/image10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dirty="0" smtClean="0">
                <a:solidFill>
                  <a:srgbClr val="624D38">
                    <a:lumMod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Recyklace plastu</a:t>
            </a:r>
            <a:endParaRPr lang="cs-CZ" sz="5400" b="0" i="0" dirty="0">
              <a:solidFill>
                <a:srgbClr val="624D38">
                  <a:lumMod val="75000"/>
                </a:srgb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741" b="7511"/>
          <a:stretch/>
        </p:blipFill>
        <p:spPr>
          <a:xfrm>
            <a:off x="4650992" y="99519"/>
            <a:ext cx="5113931" cy="50320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6708" y="3902529"/>
            <a:ext cx="2890021" cy="2317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5914" y="2898968"/>
            <a:ext cx="1326661" cy="276768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14859" y="3463442"/>
            <a:ext cx="1326661" cy="27676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661727" y="4609231"/>
            <a:ext cx="1326661" cy="27676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47497" y="3747759"/>
            <a:ext cx="1326661" cy="276768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803129">
            <a:off x="1209262" y="4100353"/>
            <a:ext cx="1326661" cy="276768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5932" y="3618000"/>
            <a:ext cx="1326661" cy="2767689"/>
          </a:xfrm>
          <a:prstGeom prst="rect">
            <a:avLst/>
          </a:prstGeom>
        </p:spPr>
      </p:pic>
      <p:sp>
        <p:nvSpPr>
          <p:cNvPr id="23" name="Zaoblený obdélník 22"/>
          <p:cNvSpPr/>
          <p:nvPr/>
        </p:nvSpPr>
        <p:spPr>
          <a:xfrm>
            <a:off x="0" y="78759"/>
            <a:ext cx="3334795" cy="2169141"/>
          </a:xfrm>
          <a:prstGeom prst="roundRect">
            <a:avLst/>
          </a:prstGeom>
          <a:blipFill>
            <a:blip r:embed="rId6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/>
              <a:t>Vypili jsme spoustu vody, plasty nám tu zůstaly. </a:t>
            </a:r>
            <a:endParaRPr lang="cs-CZ" sz="2000" dirty="0" smtClean="0"/>
          </a:p>
          <a:p>
            <a:r>
              <a:rPr lang="cs-CZ" sz="2000" dirty="0" smtClean="0"/>
              <a:t>Nohou </a:t>
            </a:r>
            <a:r>
              <a:rPr lang="cs-CZ" sz="2000" dirty="0"/>
              <a:t>jsme je </a:t>
            </a:r>
            <a:r>
              <a:rPr lang="cs-CZ" sz="2000" dirty="0" smtClean="0"/>
              <a:t>zašlapali, </a:t>
            </a:r>
            <a:r>
              <a:rPr lang="cs-CZ" sz="2000" dirty="0"/>
              <a:t>k popelnicím </a:t>
            </a:r>
            <a:r>
              <a:rPr lang="cs-CZ" sz="2000" dirty="0" smtClean="0"/>
              <a:t>spěchali.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82143" y="-89048"/>
            <a:ext cx="8109857" cy="694704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223" y="579701"/>
            <a:ext cx="2525320" cy="2029846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0" y="4688859"/>
            <a:ext cx="3334795" cy="2169141"/>
          </a:xfrm>
          <a:prstGeom prst="round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/>
              <a:t>Kam se asi všechny plasty z popelnice dostanou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 </a:t>
            </a:r>
            <a:r>
              <a:rPr lang="cs-CZ" sz="2000" dirty="0"/>
              <a:t>Do továrny popeláři všechny ráno </a:t>
            </a:r>
            <a:r>
              <a:rPr lang="cs-CZ" sz="2000" dirty="0" smtClean="0"/>
              <a:t>odvezou.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44097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00629" y="1859236"/>
            <a:ext cx="2554471" cy="26160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07598" y="2812159"/>
            <a:ext cx="2937250" cy="365804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66663" y="4475260"/>
            <a:ext cx="2007476" cy="17582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4929" y="123223"/>
            <a:ext cx="2661557" cy="2279937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8857205" y="80503"/>
            <a:ext cx="3334795" cy="2169141"/>
          </a:xfrm>
          <a:prstGeom prst="roundRect">
            <a:avLst/>
          </a:prstGeom>
          <a:blipFill>
            <a:blip r:embed="rId7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/>
              <a:t>V továrně pak z našich lahví zase nově vyrobí, na nákupy třeba tašku, nebo věci, které  </a:t>
            </a:r>
            <a:r>
              <a:rPr lang="cs-CZ" sz="2000" dirty="0" smtClean="0"/>
              <a:t>v zimě </a:t>
            </a:r>
            <a:r>
              <a:rPr lang="cs-CZ" sz="2000" dirty="0"/>
              <a:t>zahřejí.</a:t>
            </a:r>
          </a:p>
        </p:txBody>
      </p:sp>
    </p:spTree>
    <p:extLst>
      <p:ext uri="{BB962C8B-B14F-4D97-AF65-F5344CB8AC3E}">
        <p14:creationId xmlns:p14="http://schemas.microsoft.com/office/powerpoint/2010/main" xmlns="" val="1941435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43125 -0.77384 L 2.21177E-17 1.11111E-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41" y="4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67422 -0.55903 L -1.25E-6 4.44444E-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11" y="2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000"/>
                            </p:stCondLst>
                            <p:childTnLst>
                              <p:par>
                                <p:cTn id="18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90482 -0.87801 L 1.40729E-16 2.22222E-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313" y="4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741" b="7511"/>
          <a:stretch/>
        </p:blipFill>
        <p:spPr>
          <a:xfrm>
            <a:off x="-168219" y="463350"/>
            <a:ext cx="6498659" cy="63946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741" b="7511"/>
          <a:stretch/>
        </p:blipFill>
        <p:spPr>
          <a:xfrm>
            <a:off x="-146689" y="463350"/>
            <a:ext cx="6498659" cy="6394650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9935936" y="153107"/>
            <a:ext cx="2079171" cy="2034014"/>
          </a:xfrm>
          <a:prstGeom prst="ellipse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935936" y="2333425"/>
            <a:ext cx="2079171" cy="2034014"/>
          </a:xfrm>
          <a:prstGeom prst="ellipse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9935936" y="4513743"/>
            <a:ext cx="2079171" cy="2034014"/>
          </a:xfrm>
          <a:prstGeom prst="ellipse">
            <a:avLst/>
          </a:prstGeom>
          <a:solidFill>
            <a:srgbClr val="00B05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447997" y="2344602"/>
            <a:ext cx="3334795" cy="2169141"/>
          </a:xfrm>
          <a:prstGeom prst="round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Proto, taťko </a:t>
            </a:r>
            <a:r>
              <a:rPr lang="cs-CZ" sz="2000" dirty="0"/>
              <a:t>nebo </a:t>
            </a:r>
            <a:r>
              <a:rPr lang="cs-CZ" sz="2000" dirty="0" smtClean="0"/>
              <a:t>mamko, </a:t>
            </a:r>
            <a:r>
              <a:rPr lang="cs-CZ" sz="2000" dirty="0"/>
              <a:t>plasty rádi třídíme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S </a:t>
            </a:r>
            <a:r>
              <a:rPr lang="cs-CZ" sz="2000" dirty="0"/>
              <a:t>každým sáčkem, nebo lahví k popelnici běžíme </a:t>
            </a:r>
            <a:r>
              <a:rPr lang="cs-CZ" sz="2000" dirty="0">
                <a:sym typeface="Wingdings" panose="05000000000000000000" pitchFamily="2" charset="2"/>
              </a:rPr>
              <a:t>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002255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4" grpId="0" animBg="1"/>
      <p:bldP spid="14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jednoduchou formou obnovitelnost použitého plastu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Vtah k životnímu prostředí, ekologie, zodpovědnost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jednotlivých snících se za pomocí básničky učíme zodpovědnosti k životnímu prostředí a ukazujeme obnovitelnost použitého materiálu.</a:t>
            </a:r>
          </a:p>
          <a:p>
            <a:r>
              <a:rPr lang="cs-CZ" dirty="0" smtClean="0"/>
              <a:t>K snímku jsou nastaveny automatické animace</a:t>
            </a:r>
          </a:p>
          <a:p>
            <a:r>
              <a:rPr lang="cs-CZ" dirty="0" smtClean="0"/>
              <a:t>Na snímku č. 5 mají děti kliknutím na barevné kolečko </a:t>
            </a:r>
            <a:r>
              <a:rPr lang="cs-CZ" dirty="0" smtClean="0"/>
              <a:t>určit, do jaké </a:t>
            </a:r>
            <a:r>
              <a:rPr lang="cs-CZ" dirty="0" smtClean="0"/>
              <a:t>barevné popelnice nakonec plasty vyhodí. Pomoci animačních efektů se jim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na výukových kartičkách třídí na tři hromádky produkty </a:t>
            </a:r>
            <a:r>
              <a:rPr lang="cs-CZ" dirty="0" smtClean="0"/>
              <a:t>- na </a:t>
            </a:r>
            <a:r>
              <a:rPr lang="cs-CZ" dirty="0" smtClean="0"/>
              <a:t>papír, sklo a plasty.</a:t>
            </a:r>
          </a:p>
          <a:p>
            <a:r>
              <a:rPr lang="cs-CZ" dirty="0" smtClean="0"/>
              <a:t>Při názorném sešlapávání lahví poukazujeme na </a:t>
            </a:r>
            <a:r>
              <a:rPr lang="cs-CZ" dirty="0" smtClean="0"/>
              <a:t>veličiny, </a:t>
            </a:r>
            <a:r>
              <a:rPr lang="cs-CZ" dirty="0" smtClean="0"/>
              <a:t>jako je objem a velikost. </a:t>
            </a:r>
            <a:r>
              <a:rPr lang="cs-CZ" dirty="0" smtClean="0"/>
              <a:t>Porovnáváme, </a:t>
            </a:r>
            <a:r>
              <a:rPr lang="cs-CZ" dirty="0" smtClean="0"/>
              <a:t>o kolik lahví více se vejde do krabice v sešlapané podobě.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smtClean="0"/>
              <a:t>Slovně</a:t>
            </a:r>
            <a:r>
              <a:rPr lang="cs-CZ" dirty="0"/>
              <a:t>, výtvarně, technicky vyjádřit svoje jednoduché „nápady“, experimentovat, některé problémy řešit cestou pokus – omyl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chápat význam třídění odpadu chránit přírodu v okolí, živé tvory apod. </a:t>
            </a:r>
          </a:p>
          <a:p>
            <a:r>
              <a:rPr lang="cs-CZ" dirty="0"/>
              <a:t>Spoluvytvářet pohodu prostředí (cítit se spokojeně a bezpečně)</a:t>
            </a:r>
          </a:p>
          <a:p>
            <a:r>
              <a:rPr lang="cs-CZ" dirty="0"/>
              <a:t>Být citlivý k přírodě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478</Words>
  <Application>Microsoft Office PowerPoint</Application>
  <PresentationFormat>Vlastní</PresentationFormat>
  <Paragraphs>69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Recyklace plastu</vt:lpstr>
      <vt:lpstr>Snímek 2</vt:lpstr>
      <vt:lpstr>Snímek 3</vt:lpstr>
      <vt:lpstr>Snímek 4</vt:lpstr>
      <vt:lpstr>Snímek 5</vt:lpstr>
      <vt:lpstr>Použité odkazy</vt:lpstr>
      <vt:lpstr>Metodický pokyn Integrovaný blok: 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2015-06-30T13:06:20Z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