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5" r:id="rId5"/>
    <p:sldId id="283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9EA"/>
    <a:srgbClr val="FEF9E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comments" Target="../comments/comment2.xml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12" Type="http://schemas.openxmlformats.org/officeDocument/2006/relationships/slide" Target="slide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microsoft.com/office/2007/relationships/hdphoto" Target="../media/hdphoto3.wdp"/><Relationship Id="rId5" Type="http://schemas.openxmlformats.org/officeDocument/2006/relationships/image" Target="../media/image7.png"/><Relationship Id="rId10" Type="http://schemas.openxmlformats.org/officeDocument/2006/relationships/image" Target="../media/image10.png"/><Relationship Id="rId4" Type="http://schemas.openxmlformats.org/officeDocument/2006/relationships/image" Target="../media/image6.png"/><Relationship Id="rId9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5400" dirty="0" smtClean="0">
                <a:solidFill>
                  <a:srgbClr val="624D38">
                    <a:lumMod val="7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Vývoj motýla</a:t>
            </a:r>
            <a:endParaRPr lang="cs-CZ" sz="5400" dirty="0">
              <a:solidFill>
                <a:srgbClr val="624D38">
                  <a:lumMod val="75000"/>
                </a:srgb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-97169"/>
            <a:ext cx="2925337" cy="1594624"/>
          </a:xfrm>
          <a:prstGeom prst="rect">
            <a:avLst/>
          </a:prstGeom>
          <a:solidFill>
            <a:srgbClr val="FEF9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1750239" y="2040343"/>
            <a:ext cx="2097024" cy="2109216"/>
            <a:chOff x="3254436" y="2206649"/>
            <a:chExt cx="2097024" cy="2109216"/>
          </a:xfrm>
        </p:grpSpPr>
        <p:sp>
          <p:nvSpPr>
            <p:cNvPr id="10" name="Zaoblený obdélník 9"/>
            <p:cNvSpPr/>
            <p:nvPr/>
          </p:nvSpPr>
          <p:spPr>
            <a:xfrm>
              <a:off x="3254436" y="2261308"/>
              <a:ext cx="2097024" cy="1938733"/>
            </a:xfrm>
            <a:prstGeom prst="round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89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475880" y="2206649"/>
              <a:ext cx="1745962" cy="2109216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5259180" y="1"/>
            <a:ext cx="2097024" cy="1938733"/>
            <a:chOff x="438912" y="2291891"/>
            <a:chExt cx="2097024" cy="1938733"/>
          </a:xfrm>
        </p:grpSpPr>
        <p:sp>
          <p:nvSpPr>
            <p:cNvPr id="13" name="Zaoblený obdélník 12"/>
            <p:cNvSpPr/>
            <p:nvPr/>
          </p:nvSpPr>
          <p:spPr>
            <a:xfrm>
              <a:off x="438912" y="2291891"/>
              <a:ext cx="2097024" cy="1938733"/>
            </a:xfrm>
            <a:prstGeom prst="round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89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60435" y="2581530"/>
              <a:ext cx="870829" cy="1618511"/>
            </a:xfrm>
            <a:prstGeom prst="rect">
              <a:avLst/>
            </a:prstGeom>
          </p:spPr>
        </p:pic>
      </p:grpSp>
      <p:grpSp>
        <p:nvGrpSpPr>
          <p:cNvPr id="15" name="Skupina 14"/>
          <p:cNvGrpSpPr/>
          <p:nvPr/>
        </p:nvGrpSpPr>
        <p:grpSpPr>
          <a:xfrm>
            <a:off x="8375634" y="2385899"/>
            <a:ext cx="2097024" cy="1938733"/>
            <a:chOff x="6655918" y="2054249"/>
            <a:chExt cx="2097024" cy="1938733"/>
          </a:xfrm>
        </p:grpSpPr>
        <p:sp>
          <p:nvSpPr>
            <p:cNvPr id="16" name="Zaoblený obdélník 15"/>
            <p:cNvSpPr/>
            <p:nvPr/>
          </p:nvSpPr>
          <p:spPr>
            <a:xfrm>
              <a:off x="6655918" y="2054249"/>
              <a:ext cx="2097024" cy="1938733"/>
            </a:xfrm>
            <a:prstGeom prst="round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89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839004" y="2234162"/>
              <a:ext cx="1730851" cy="1688840"/>
            </a:xfrm>
            <a:prstGeom prst="rect">
              <a:avLst/>
            </a:prstGeom>
          </p:spPr>
        </p:pic>
      </p:grpSp>
      <p:grpSp>
        <p:nvGrpSpPr>
          <p:cNvPr id="18" name="Skupina 17"/>
          <p:cNvGrpSpPr/>
          <p:nvPr/>
        </p:nvGrpSpPr>
        <p:grpSpPr>
          <a:xfrm>
            <a:off x="4715029" y="4663785"/>
            <a:ext cx="2097024" cy="1938733"/>
            <a:chOff x="9944801" y="2109216"/>
            <a:chExt cx="2097024" cy="1938733"/>
          </a:xfrm>
        </p:grpSpPr>
        <p:sp>
          <p:nvSpPr>
            <p:cNvPr id="19" name="Zaoblený obdélník 18"/>
            <p:cNvSpPr/>
            <p:nvPr/>
          </p:nvSpPr>
          <p:spPr>
            <a:xfrm>
              <a:off x="9944801" y="2109216"/>
              <a:ext cx="2097024" cy="1938733"/>
            </a:xfrm>
            <a:prstGeom prst="round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89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0194675" y="2118149"/>
              <a:ext cx="1847150" cy="1810931"/>
            </a:xfrm>
            <a:prstGeom prst="rect">
              <a:avLst/>
            </a:prstGeom>
          </p:spPr>
        </p:pic>
      </p:grpSp>
      <p:sp>
        <p:nvSpPr>
          <p:cNvPr id="21" name="Šipka doprava 20"/>
          <p:cNvSpPr/>
          <p:nvPr/>
        </p:nvSpPr>
        <p:spPr>
          <a:xfrm rot="20168222">
            <a:off x="2904094" y="775335"/>
            <a:ext cx="2029017" cy="7225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 rot="2109324">
            <a:off x="7544211" y="925698"/>
            <a:ext cx="2029017" cy="7225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 rot="9259052" flipV="1">
            <a:off x="7136434" y="4867085"/>
            <a:ext cx="2029017" cy="7225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 rot="2458481" flipH="1">
            <a:off x="2531580" y="4637208"/>
            <a:ext cx="2029017" cy="7225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D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3670663" y="658559"/>
            <a:ext cx="3788229" cy="4415246"/>
          </a:xfrm>
          <a:prstGeom prst="actionButtonHelp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7555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711850" y="4926886"/>
            <a:ext cx="1009709" cy="84908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926015" y="4926886"/>
            <a:ext cx="1009709" cy="8490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7140180" y="4926886"/>
            <a:ext cx="1009709" cy="849085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10354346" y="4926886"/>
            <a:ext cx="1009709" cy="84908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DF9EA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" name="Skupina 15"/>
          <p:cNvGrpSpPr/>
          <p:nvPr/>
        </p:nvGrpSpPr>
        <p:grpSpPr>
          <a:xfrm>
            <a:off x="3473430" y="262025"/>
            <a:ext cx="2097024" cy="2109216"/>
            <a:chOff x="3254436" y="2206649"/>
            <a:chExt cx="2097024" cy="2109216"/>
          </a:xfrm>
        </p:grpSpPr>
        <p:sp>
          <p:nvSpPr>
            <p:cNvPr id="10" name="Zaoblený obdélník 9"/>
            <p:cNvSpPr/>
            <p:nvPr/>
          </p:nvSpPr>
          <p:spPr>
            <a:xfrm>
              <a:off x="3254436" y="2261308"/>
              <a:ext cx="2097024" cy="1938733"/>
            </a:xfrm>
            <a:prstGeom prst="round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89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475880" y="2206649"/>
              <a:ext cx="1745962" cy="2109216"/>
            </a:xfrm>
            <a:prstGeom prst="rect">
              <a:avLst/>
            </a:prstGeom>
          </p:spPr>
        </p:pic>
      </p:grpSp>
      <p:grpSp>
        <p:nvGrpSpPr>
          <p:cNvPr id="15" name="Skupina 14"/>
          <p:cNvGrpSpPr/>
          <p:nvPr/>
        </p:nvGrpSpPr>
        <p:grpSpPr>
          <a:xfrm>
            <a:off x="396626" y="262025"/>
            <a:ext cx="2097024" cy="1938733"/>
            <a:chOff x="438912" y="2291891"/>
            <a:chExt cx="2097024" cy="1938733"/>
          </a:xfrm>
        </p:grpSpPr>
        <p:sp>
          <p:nvSpPr>
            <p:cNvPr id="9" name="Zaoblený obdélník 8"/>
            <p:cNvSpPr/>
            <p:nvPr/>
          </p:nvSpPr>
          <p:spPr>
            <a:xfrm>
              <a:off x="438912" y="2291891"/>
              <a:ext cx="2097024" cy="1938733"/>
            </a:xfrm>
            <a:prstGeom prst="round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89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60435" y="2581530"/>
              <a:ext cx="870829" cy="1618511"/>
            </a:xfrm>
            <a:prstGeom prst="rect">
              <a:avLst/>
            </a:prstGeom>
          </p:spPr>
        </p:pic>
      </p:grpSp>
      <p:grpSp>
        <p:nvGrpSpPr>
          <p:cNvPr id="17" name="Skupina 16"/>
          <p:cNvGrpSpPr/>
          <p:nvPr/>
        </p:nvGrpSpPr>
        <p:grpSpPr>
          <a:xfrm>
            <a:off x="6642060" y="262025"/>
            <a:ext cx="2097024" cy="1938733"/>
            <a:chOff x="6655918" y="2054249"/>
            <a:chExt cx="2097024" cy="1938733"/>
          </a:xfrm>
        </p:grpSpPr>
        <p:sp>
          <p:nvSpPr>
            <p:cNvPr id="11" name="Zaoblený obdélník 10"/>
            <p:cNvSpPr/>
            <p:nvPr/>
          </p:nvSpPr>
          <p:spPr>
            <a:xfrm>
              <a:off x="6655918" y="2054249"/>
              <a:ext cx="2097024" cy="1938733"/>
            </a:xfrm>
            <a:prstGeom prst="round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89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839004" y="2234162"/>
              <a:ext cx="1730851" cy="1688840"/>
            </a:xfrm>
            <a:prstGeom prst="rect">
              <a:avLst/>
            </a:prstGeom>
          </p:spPr>
        </p:pic>
      </p:grpSp>
      <p:grpSp>
        <p:nvGrpSpPr>
          <p:cNvPr id="18" name="Skupina 17"/>
          <p:cNvGrpSpPr/>
          <p:nvPr/>
        </p:nvGrpSpPr>
        <p:grpSpPr>
          <a:xfrm>
            <a:off x="9810689" y="262025"/>
            <a:ext cx="2097024" cy="1938733"/>
            <a:chOff x="9944801" y="2109216"/>
            <a:chExt cx="2097024" cy="1938733"/>
          </a:xfrm>
        </p:grpSpPr>
        <p:sp>
          <p:nvSpPr>
            <p:cNvPr id="12" name="Zaoblený obdélník 11"/>
            <p:cNvSpPr/>
            <p:nvPr/>
          </p:nvSpPr>
          <p:spPr>
            <a:xfrm>
              <a:off x="9944801" y="2109216"/>
              <a:ext cx="2097024" cy="1938733"/>
            </a:xfrm>
            <a:prstGeom prst="round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89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0194675" y="2118149"/>
              <a:ext cx="1847150" cy="1810931"/>
            </a:xfrm>
            <a:prstGeom prst="rect">
              <a:avLst/>
            </a:prstGeom>
          </p:spPr>
        </p:pic>
      </p:grpSp>
      <p:grpSp>
        <p:nvGrpSpPr>
          <p:cNvPr id="19" name="Skupina 18"/>
          <p:cNvGrpSpPr/>
          <p:nvPr/>
        </p:nvGrpSpPr>
        <p:grpSpPr>
          <a:xfrm>
            <a:off x="3546088" y="4019197"/>
            <a:ext cx="2097024" cy="2109216"/>
            <a:chOff x="3254436" y="2206649"/>
            <a:chExt cx="2097024" cy="2109216"/>
          </a:xfrm>
        </p:grpSpPr>
        <p:sp>
          <p:nvSpPr>
            <p:cNvPr id="20" name="Zaoblený obdélník 19"/>
            <p:cNvSpPr/>
            <p:nvPr/>
          </p:nvSpPr>
          <p:spPr>
            <a:xfrm>
              <a:off x="3254436" y="2261308"/>
              <a:ext cx="2097024" cy="1938733"/>
            </a:xfrm>
            <a:prstGeom prst="round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89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475880" y="2206649"/>
              <a:ext cx="1745962" cy="2109216"/>
            </a:xfrm>
            <a:prstGeom prst="rect">
              <a:avLst/>
            </a:prstGeom>
          </p:spPr>
        </p:pic>
      </p:grpSp>
      <p:grpSp>
        <p:nvGrpSpPr>
          <p:cNvPr id="22" name="Skupina 21"/>
          <p:cNvGrpSpPr/>
          <p:nvPr/>
        </p:nvGrpSpPr>
        <p:grpSpPr>
          <a:xfrm>
            <a:off x="6724146" y="4189680"/>
            <a:ext cx="2097024" cy="1938733"/>
            <a:chOff x="438912" y="2291891"/>
            <a:chExt cx="2097024" cy="1938733"/>
          </a:xfrm>
        </p:grpSpPr>
        <p:sp>
          <p:nvSpPr>
            <p:cNvPr id="23" name="Zaoblený obdélník 22"/>
            <p:cNvSpPr/>
            <p:nvPr/>
          </p:nvSpPr>
          <p:spPr>
            <a:xfrm>
              <a:off x="438912" y="2291891"/>
              <a:ext cx="2097024" cy="1938733"/>
            </a:xfrm>
            <a:prstGeom prst="round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89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0" b="100000" l="10000" r="98235">
                          <a14:foregroundMark x1="23529" y1="24803" x2="23529" y2="24803"/>
                          <a14:foregroundMark x1="31471" y1="9953" x2="29706" y2="24329"/>
                          <a14:foregroundMark x1="20882" y1="10427" x2="22647" y2="1879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60435" y="2581530"/>
              <a:ext cx="870829" cy="1618511"/>
            </a:xfrm>
            <a:prstGeom prst="rect">
              <a:avLst/>
            </a:prstGeom>
          </p:spPr>
        </p:pic>
      </p:grpSp>
      <p:grpSp>
        <p:nvGrpSpPr>
          <p:cNvPr id="25" name="Skupina 24"/>
          <p:cNvGrpSpPr/>
          <p:nvPr/>
        </p:nvGrpSpPr>
        <p:grpSpPr>
          <a:xfrm>
            <a:off x="9902203" y="4189680"/>
            <a:ext cx="2097024" cy="1938733"/>
            <a:chOff x="6655918" y="2054249"/>
            <a:chExt cx="2097024" cy="1938733"/>
          </a:xfrm>
        </p:grpSpPr>
        <p:sp>
          <p:nvSpPr>
            <p:cNvPr id="26" name="Zaoblený obdélník 25"/>
            <p:cNvSpPr/>
            <p:nvPr/>
          </p:nvSpPr>
          <p:spPr>
            <a:xfrm>
              <a:off x="6655918" y="2054249"/>
              <a:ext cx="2097024" cy="1938733"/>
            </a:xfrm>
            <a:prstGeom prst="round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89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0" b="96517" l="0" r="100000">
                          <a14:foregroundMark x1="4126" y1="27363" x2="34223" y2="35821"/>
                          <a14:foregroundMark x1="10316" y1="57960" x2="29126" y2="51493"/>
                          <a14:foregroundMark x1="16990" y1="73632" x2="38956" y2="63930"/>
                          <a14:foregroundMark x1="40898" y1="55970" x2="56917" y2="56716"/>
                          <a14:foregroundMark x1="85558" y1="55970" x2="62500" y2="56716"/>
                          <a14:foregroundMark x1="78519" y1="67537" x2="66748" y2="61194"/>
                          <a14:foregroundMark x1="73786" y1="79975" x2="55340" y2="6318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839004" y="2234162"/>
              <a:ext cx="1730851" cy="1688840"/>
            </a:xfrm>
            <a:prstGeom prst="rect">
              <a:avLst/>
            </a:prstGeom>
          </p:spPr>
        </p:pic>
      </p:grpSp>
      <p:grpSp>
        <p:nvGrpSpPr>
          <p:cNvPr id="28" name="Skupina 27"/>
          <p:cNvGrpSpPr/>
          <p:nvPr/>
        </p:nvGrpSpPr>
        <p:grpSpPr>
          <a:xfrm>
            <a:off x="368030" y="4189680"/>
            <a:ext cx="2097024" cy="1938733"/>
            <a:chOff x="9944801" y="2109216"/>
            <a:chExt cx="2097024" cy="1938733"/>
          </a:xfrm>
        </p:grpSpPr>
        <p:sp>
          <p:nvSpPr>
            <p:cNvPr id="29" name="Zaoblený obdélník 28"/>
            <p:cNvSpPr/>
            <p:nvPr/>
          </p:nvSpPr>
          <p:spPr>
            <a:xfrm>
              <a:off x="9944801" y="2109216"/>
              <a:ext cx="2097024" cy="1938733"/>
            </a:xfrm>
            <a:prstGeom prst="round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89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4167" b="97667" l="0" r="100000">
                          <a14:foregroundMark x1="5065" y1="94000" x2="71895" y2="13000"/>
                          <a14:foregroundMark x1="5065" y1="54000" x2="90359" y2="37333"/>
                          <a14:foregroundMark x1="7353" y1="43833" x2="41176" y2="15333"/>
                          <a14:foregroundMark x1="49837" y1="13000" x2="90850" y2="16167"/>
                          <a14:foregroundMark x1="76961" y1="69667" x2="96732" y2="22667"/>
                          <a14:foregroundMark x1="19608" y1="80667" x2="56536" y2="83833"/>
                          <a14:foregroundMark x1="27288" y1="72333" x2="70588" y2="47000"/>
                          <a14:foregroundMark x1="55229" y1="72000" x2="79085" y2="51667"/>
                          <a14:foregroundMark x1="6863" y1="65000" x2="63399" y2="14333"/>
                          <a14:foregroundMark x1="48529" y1="13833" x2="35784" y2="33667"/>
                          <a14:foregroundMark x1="10458" y1="49333" x2="33170" y2="36500"/>
                          <a14:foregroundMark x1="80556" y1="15833" x2="87255" y2="40167"/>
                          <a14:foregroundMark x1="74673" y1="36000" x2="79575" y2="19000"/>
                          <a14:foregroundMark x1="24510" y1="72000" x2="70588" y2="72000"/>
                          <a14:foregroundMark x1="30882" y1="58500" x2="60621" y2="66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0194675" y="2118149"/>
              <a:ext cx="1847150" cy="1810931"/>
            </a:xfrm>
            <a:prstGeom prst="rect">
              <a:avLst/>
            </a:prstGeom>
          </p:spPr>
        </p:pic>
      </p:grpSp>
      <p:cxnSp>
        <p:nvCxnSpPr>
          <p:cNvPr id="32" name="Přímá spojnice 31"/>
          <p:cNvCxnSpPr/>
          <p:nvPr/>
        </p:nvCxnSpPr>
        <p:spPr>
          <a:xfrm>
            <a:off x="0" y="2753156"/>
            <a:ext cx="12192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lačítko akce: Dopředu nebo Další 39">
            <a:hlinkClick r:id="rId12" action="ppaction://hlinksldjump" highlightClick="1"/>
          </p:cNvPr>
          <p:cNvSpPr/>
          <p:nvPr/>
        </p:nvSpPr>
        <p:spPr>
          <a:xfrm>
            <a:off x="11555544" y="6334718"/>
            <a:ext cx="567453" cy="52328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3483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 vývojem motýla.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Pochopí vývojová stádia motýla, získá vztah k přírodě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Na snímku č. 2 seznamujeme děti s postupným vývojem motýla, diskutujeme k jednotlivým stádiím vývoje.</a:t>
            </a:r>
          </a:p>
          <a:p>
            <a:r>
              <a:rPr lang="cs-CZ" dirty="0" smtClean="0"/>
              <a:t>Klikáním na žlutou šipku ve směru hodinových ručiček od prvního obrázku se postupně odkrývají další</a:t>
            </a:r>
          </a:p>
          <a:p>
            <a:r>
              <a:rPr lang="cs-CZ" dirty="0" smtClean="0"/>
              <a:t>Snímek č. 3 slouží pouze jako přechodná doba – příprava dětí na test.</a:t>
            </a:r>
          </a:p>
          <a:p>
            <a:r>
              <a:rPr lang="cs-CZ" dirty="0" smtClean="0"/>
              <a:t>Snímek č. 4 ověřuje získané znalosti. Děti využívají barevné interaktivní pero, kterým spojují obrázky z horní řady k puntíku </a:t>
            </a:r>
            <a:r>
              <a:rPr lang="cs-CZ" dirty="0" smtClean="0"/>
              <a:t>(opakování </a:t>
            </a:r>
            <a:r>
              <a:rPr lang="cs-CZ" dirty="0" smtClean="0"/>
              <a:t>základních barev, </a:t>
            </a:r>
            <a:r>
              <a:rPr lang="cs-CZ" dirty="0" err="1" smtClean="0"/>
              <a:t>grafomotorika</a:t>
            </a:r>
            <a:r>
              <a:rPr lang="cs-CZ" dirty="0" smtClean="0"/>
              <a:t> ) Pro kontrolu stačí klikat na obrázky ve správném </a:t>
            </a:r>
            <a:r>
              <a:rPr lang="cs-CZ" dirty="0" smtClean="0"/>
              <a:t>pořadí,  </a:t>
            </a:r>
            <a:r>
              <a:rPr lang="cs-CZ" dirty="0" smtClean="0"/>
              <a:t>ony se nám zařadí do logické posloupnosti ve spodní části snímku.</a:t>
            </a:r>
          </a:p>
          <a:p>
            <a:r>
              <a:rPr lang="cs-CZ" dirty="0" smtClean="0"/>
              <a:t>Aby aktivitu mohlo opakovat více žáků, klikáme na žlutou šipku v levém horním rohu, která nás opět přenáší na snímek č</a:t>
            </a:r>
            <a:r>
              <a:rPr lang="cs-CZ" dirty="0" smtClean="0"/>
              <a:t>. 3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Dětem ukazujeme různé housenky a ony se snaží namalovat motýla, který se z něj vylíhne</a:t>
            </a:r>
          </a:p>
          <a:p>
            <a:r>
              <a:rPr lang="cs-CZ" dirty="0" err="1" smtClean="0"/>
              <a:t>Zalaminované</a:t>
            </a:r>
            <a:r>
              <a:rPr lang="cs-CZ" dirty="0" smtClean="0"/>
              <a:t> obrázky mohou děti řadit na magnetickou tabulku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Vnímat, že je zajímavé dozvídat se nové věci, využívat zkušeností k učení </a:t>
            </a:r>
          </a:p>
          <a:p>
            <a:r>
              <a:rPr lang="cs-CZ" dirty="0"/>
              <a:t>Slovně, výtvarně, technicky vyjádřit svoje jednoduché „nápady“, experimentovat, některé problémy řešit cestou pokus – omyl</a:t>
            </a:r>
          </a:p>
          <a:p>
            <a:r>
              <a:rPr lang="cs-CZ" dirty="0"/>
              <a:t>Samostatně se rozhodnout v </a:t>
            </a:r>
            <a:r>
              <a:rPr lang="cs-CZ"/>
              <a:t>některých </a:t>
            </a:r>
            <a:r>
              <a:rPr lang="cs-CZ" smtClean="0"/>
              <a:t>činnostech</a:t>
            </a:r>
          </a:p>
          <a:p>
            <a:r>
              <a:rPr lang="cs-CZ" smtClean="0"/>
              <a:t>Projevovat </a:t>
            </a:r>
            <a:r>
              <a:rPr lang="cs-CZ" dirty="0"/>
              <a:t>zájem o nové věci, dotazovat se při neporozumění, zkoušet, experimentovat</a:t>
            </a:r>
          </a:p>
          <a:p>
            <a:r>
              <a:rPr lang="cs-CZ" dirty="0"/>
              <a:t>Nechat se získat pro záměrné učení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386</Words>
  <Application>Microsoft Office PowerPoint</Application>
  <PresentationFormat>Vlastní</PresentationFormat>
  <Paragraphs>57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Vývoj motýla</vt:lpstr>
      <vt:lpstr>Snímek 2</vt:lpstr>
      <vt:lpstr>Snímek 3</vt:lpstr>
      <vt:lpstr>Snímek 4</vt:lpstr>
      <vt:lpstr>Použité odkazy</vt:lpstr>
      <vt:lpstr>Metodický pokyn Integrovaný blok: příroda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2015-06-30T13:02:53Z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