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4"/>
  </p:notesMasterIdLst>
  <p:handoutMasterIdLst>
    <p:handoutMasterId r:id="rId15"/>
  </p:handoutMasterIdLst>
  <p:sldIdLst>
    <p:sldId id="272" r:id="rId3"/>
    <p:sldId id="286" r:id="rId4"/>
    <p:sldId id="291" r:id="rId5"/>
    <p:sldId id="292" r:id="rId6"/>
    <p:sldId id="293" r:id="rId7"/>
    <p:sldId id="275" r:id="rId8"/>
    <p:sldId id="276" r:id="rId9"/>
    <p:sldId id="277" r:id="rId10"/>
    <p:sldId id="278" r:id="rId11"/>
    <p:sldId id="280" r:id="rId12"/>
    <p:sldId id="281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EF9E4"/>
    <a:srgbClr val="FDFEE6"/>
    <a:srgbClr val="FDFE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353" autoAdjust="0"/>
    <p:restoredTop sz="94918" autoAdjust="0"/>
  </p:normalViewPr>
  <p:slideViewPr>
    <p:cSldViewPr snapToGrid="0">
      <p:cViewPr varScale="1">
        <p:scale>
          <a:sx n="72" d="100"/>
          <a:sy n="72" d="100"/>
        </p:scale>
        <p:origin x="240" y="66"/>
      </p:cViewPr>
      <p:guideLst>
        <p:guide pos="3840"/>
        <p:guide orient="horz" pos="216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30. 6. 2015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30. 6. 2015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Motýlí křídla</a:t>
            </a:r>
            <a:endParaRPr lang="cs-CZ" sz="3600" b="1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400" b="0" i="0" baseline="0" dirty="0" smtClean="0"/>
              <a:t>vnímání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délník 32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2475"/>
            <a:ext cx="7998642" cy="5840517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019"/>
          <a:stretch/>
        </p:blipFill>
        <p:spPr>
          <a:xfrm>
            <a:off x="0" y="212475"/>
            <a:ext cx="4072339" cy="619740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81"/>
          <a:stretch/>
        </p:blipFill>
        <p:spPr>
          <a:xfrm>
            <a:off x="10890712" y="5177601"/>
            <a:ext cx="1122827" cy="157610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054"/>
          <a:stretch/>
        </p:blipFill>
        <p:spPr>
          <a:xfrm>
            <a:off x="10666191" y="212475"/>
            <a:ext cx="1237843" cy="1657134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073"/>
          <a:stretch/>
        </p:blipFill>
        <p:spPr>
          <a:xfrm>
            <a:off x="9040969" y="1742012"/>
            <a:ext cx="1337256" cy="1834454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85"/>
          <a:stretch/>
        </p:blipFill>
        <p:spPr>
          <a:xfrm>
            <a:off x="9393382" y="3907841"/>
            <a:ext cx="1165071" cy="169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700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délník 32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844" y="596471"/>
            <a:ext cx="7843586" cy="555962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81"/>
          <a:stretch/>
        </p:blipFill>
        <p:spPr>
          <a:xfrm>
            <a:off x="8648591" y="351824"/>
            <a:ext cx="1122827" cy="1576107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743"/>
          <a:stretch/>
        </p:blipFill>
        <p:spPr>
          <a:xfrm>
            <a:off x="559844" y="639306"/>
            <a:ext cx="3791901" cy="5456599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054"/>
          <a:stretch/>
        </p:blipFill>
        <p:spPr>
          <a:xfrm>
            <a:off x="10600075" y="1597839"/>
            <a:ext cx="1237843" cy="1657134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073"/>
          <a:stretch/>
        </p:blipFill>
        <p:spPr>
          <a:xfrm>
            <a:off x="10600075" y="5064918"/>
            <a:ext cx="1337256" cy="1834454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85"/>
          <a:stretch/>
        </p:blipFill>
        <p:spPr>
          <a:xfrm>
            <a:off x="9210005" y="3367606"/>
            <a:ext cx="1165071" cy="169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9840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délník 32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865" y="90152"/>
            <a:ext cx="8544509" cy="620377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019"/>
          <a:stretch/>
        </p:blipFill>
        <p:spPr>
          <a:xfrm>
            <a:off x="8726776" y="3560160"/>
            <a:ext cx="1035666" cy="1576107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743"/>
          <a:stretch/>
        </p:blipFill>
        <p:spPr>
          <a:xfrm>
            <a:off x="10429311" y="5200866"/>
            <a:ext cx="1151576" cy="1657134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073"/>
          <a:stretch/>
        </p:blipFill>
        <p:spPr>
          <a:xfrm>
            <a:off x="9105190" y="443237"/>
            <a:ext cx="1337256" cy="1834454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398"/>
          <a:stretch/>
        </p:blipFill>
        <p:spPr>
          <a:xfrm>
            <a:off x="-3395" y="-48917"/>
            <a:ext cx="4623515" cy="6906917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039"/>
          <a:stretch/>
        </p:blipFill>
        <p:spPr>
          <a:xfrm>
            <a:off x="10378225" y="2650902"/>
            <a:ext cx="1253748" cy="169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225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délník 32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5414" y="34572"/>
            <a:ext cx="9253032" cy="663424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019"/>
          <a:stretch/>
        </p:blipFill>
        <p:spPr>
          <a:xfrm>
            <a:off x="11057224" y="229430"/>
            <a:ext cx="1035666" cy="1576107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743"/>
          <a:stretch/>
        </p:blipFill>
        <p:spPr>
          <a:xfrm>
            <a:off x="9641115" y="5011686"/>
            <a:ext cx="1151576" cy="1657134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398"/>
          <a:stretch/>
        </p:blipFill>
        <p:spPr>
          <a:xfrm>
            <a:off x="9294562" y="1425039"/>
            <a:ext cx="1227990" cy="1834454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039"/>
          <a:stretch/>
        </p:blipFill>
        <p:spPr>
          <a:xfrm>
            <a:off x="10702283" y="3557730"/>
            <a:ext cx="1253748" cy="1697312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85"/>
          <a:stretch/>
        </p:blipFill>
        <p:spPr>
          <a:xfrm>
            <a:off x="4433182" y="-86800"/>
            <a:ext cx="4767058" cy="694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796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ilustrace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</a:t>
            </a:r>
            <a:r>
              <a:rPr lang="cs-CZ" dirty="0"/>
              <a:t> </a:t>
            </a:r>
            <a:r>
              <a:rPr lang="cs-CZ" dirty="0" smtClean="0"/>
              <a:t>Vnímání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Děti přiřazují správnou polovinu motýlích křídel.</a:t>
            </a:r>
            <a:endParaRPr lang="cs-CZ" dirty="0" smtClean="0"/>
          </a:p>
          <a:p>
            <a:r>
              <a:rPr lang="cs-CZ" b="1" dirty="0"/>
              <a:t>Očekávání a cíle</a:t>
            </a:r>
          </a:p>
          <a:p>
            <a:r>
              <a:rPr lang="cs-CZ" dirty="0"/>
              <a:t>Rozvoj </a:t>
            </a:r>
            <a:r>
              <a:rPr lang="cs-CZ" dirty="0" smtClean="0"/>
              <a:t>rozlišování </a:t>
            </a:r>
            <a:r>
              <a:rPr lang="cs-CZ" dirty="0" smtClean="0"/>
              <a:t>barevných odstínů, pravolevá orientace</a:t>
            </a:r>
            <a:endParaRPr lang="cs-CZ" dirty="0"/>
          </a:p>
          <a:p>
            <a:pPr marL="4572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Děti kliknutím na menší poloviny křídel vybírají správnou barvu k nabízenému obrázku.</a:t>
            </a:r>
          </a:p>
          <a:p>
            <a:r>
              <a:rPr lang="cs-CZ" dirty="0" smtClean="0"/>
              <a:t>Díky animačním efektům a aktivační události se dětem nabízí zpětná vazba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8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Zacházet s předměty digitální technologie, využívat nejzákladnější funkce počítače (zapnout-vypnout, práce s myší, jednoduchou klávesnicí)</a:t>
            </a:r>
          </a:p>
          <a:p>
            <a:r>
              <a:rPr lang="cs-CZ" dirty="0"/>
              <a:t>Orientovat se v prostoru i v </a:t>
            </a:r>
            <a:r>
              <a:rPr lang="cs-CZ" dirty="0" smtClean="0"/>
              <a:t>rovině</a:t>
            </a:r>
          </a:p>
          <a:p>
            <a:r>
              <a:rPr lang="cs-CZ" dirty="0"/>
              <a:t>Zaměřovat se na to, co je z poznávacího hlediska </a:t>
            </a:r>
            <a:r>
              <a:rPr lang="cs-CZ" dirty="0" smtClean="0"/>
              <a:t>důležité</a:t>
            </a:r>
          </a:p>
          <a:p>
            <a:r>
              <a:rPr lang="cs-CZ" dirty="0"/>
              <a:t>Rozpoznat odlišnosti v detailech (např. vyhledat a doplnit chybějící část v obrázku, jednotlivé části složit v celek, nalézt cestu v jednoduchém labyrintu, složit puzzle, hrát pexeso, domino, loto)</a:t>
            </a:r>
          </a:p>
          <a:p>
            <a:pPr marL="45720" indent="0">
              <a:buNone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11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194</Words>
  <Application>Microsoft Office PowerPoint</Application>
  <PresentationFormat>Širokoúhlá obrazovka</PresentationFormat>
  <Paragraphs>47</Paragraphs>
  <Slides>11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4" baseType="lpstr">
      <vt:lpstr>Arial</vt:lpstr>
      <vt:lpstr>Century Gothic</vt:lpstr>
      <vt:lpstr>Sheer Green 16x9</vt:lpstr>
      <vt:lpstr>Motýlí křídla</vt:lpstr>
      <vt:lpstr>Prezentace aplikace PowerPoint</vt:lpstr>
      <vt:lpstr>Prezentace aplikace PowerPoint</vt:lpstr>
      <vt:lpstr>Prezentace aplikace PowerPoint</vt:lpstr>
      <vt:lpstr>Prezentace aplikace PowerPoint</vt:lpstr>
      <vt:lpstr>Použité odkazy</vt:lpstr>
      <vt:lpstr>Metodický pokyn Integrovaný blok:  Vnímání</vt:lpstr>
      <vt:lpstr>Studijní materiály </vt:lpstr>
      <vt:lpstr>   Práce s interaktivním výukovým materiálem 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2015-06-30T11:58:52Z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