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Override PartName="/ppt/comments/comment1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comments/comment15.xml" ContentType="application/vnd.openxmlformats-officedocument.presentationml.comments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2.xml" ContentType="application/vnd.openxmlformats-officedocument.presentationml.comment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16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14.xml" ContentType="application/vnd.openxmlformats-officedocument.presentationml.comment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comments/comment3.xml" ContentType="application/vnd.openxmlformats-officedocument.presentationml.comments+xml"/>
  <Override PartName="/ppt/comments/comment12.xml" ContentType="application/vnd.openxmlformats-officedocument.presentationml.comments+xml"/>
  <Override PartName="/ppt/notesSlides/notesSlide13.xml" ContentType="application/vnd.openxmlformats-officedocument.presentationml.notesSlide+xml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comments/comment10.xml" ContentType="application/vnd.openxmlformats-officedocument.presentationml.comments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8"/>
  </p:notesMasterIdLst>
  <p:handoutMasterIdLst>
    <p:handoutMasterId r:id="rId29"/>
  </p:handoutMasterIdLst>
  <p:sldIdLst>
    <p:sldId id="272" r:id="rId3"/>
    <p:sldId id="298" r:id="rId4"/>
    <p:sldId id="299" r:id="rId5"/>
    <p:sldId id="304" r:id="rId6"/>
    <p:sldId id="305" r:id="rId7"/>
    <p:sldId id="309" r:id="rId8"/>
    <p:sldId id="311" r:id="rId9"/>
    <p:sldId id="312" r:id="rId10"/>
    <p:sldId id="313" r:id="rId11"/>
    <p:sldId id="314" r:id="rId12"/>
    <p:sldId id="315" r:id="rId13"/>
    <p:sldId id="318" r:id="rId14"/>
    <p:sldId id="319" r:id="rId15"/>
    <p:sldId id="320" r:id="rId16"/>
    <p:sldId id="321" r:id="rId17"/>
    <p:sldId id="322" r:id="rId18"/>
    <p:sldId id="323" r:id="rId19"/>
    <p:sldId id="300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4DF9C"/>
    <a:srgbClr val="8E8E8E"/>
    <a:srgbClr val="817B00"/>
    <a:srgbClr val="ED008C"/>
    <a:srgbClr val="F36C4F"/>
    <a:srgbClr val="2E3192"/>
    <a:srgbClr val="00746B"/>
    <a:srgbClr val="A0400D"/>
    <a:srgbClr val="00ADEF"/>
    <a:srgbClr val="F26D7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0391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5420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7206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0996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40276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9881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12118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90568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62791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7619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48969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01154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17797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18362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656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7.xml"/><Relationship Id="rId18" Type="http://schemas.openxmlformats.org/officeDocument/2006/relationships/image" Target="../media/image12.jpeg"/><Relationship Id="rId26" Type="http://schemas.openxmlformats.org/officeDocument/2006/relationships/image" Target="../media/image16.jpeg"/><Relationship Id="rId3" Type="http://schemas.openxmlformats.org/officeDocument/2006/relationships/slide" Target="slide3.xml"/><Relationship Id="rId21" Type="http://schemas.openxmlformats.org/officeDocument/2006/relationships/slide" Target="slide15.xml"/><Relationship Id="rId34" Type="http://schemas.openxmlformats.org/officeDocument/2006/relationships/comments" Target="../comments/comment2.xml"/><Relationship Id="rId7" Type="http://schemas.openxmlformats.org/officeDocument/2006/relationships/slide" Target="slide4.xml"/><Relationship Id="rId12" Type="http://schemas.openxmlformats.org/officeDocument/2006/relationships/image" Target="../media/image9.jpeg"/><Relationship Id="rId17" Type="http://schemas.openxmlformats.org/officeDocument/2006/relationships/slide" Target="slide17.xml"/><Relationship Id="rId25" Type="http://schemas.openxmlformats.org/officeDocument/2006/relationships/slide" Target="slide13.xml"/><Relationship Id="rId33" Type="http://schemas.openxmlformats.org/officeDocument/2006/relationships/slide" Target="slide18.xm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1.jpeg"/><Relationship Id="rId20" Type="http://schemas.openxmlformats.org/officeDocument/2006/relationships/image" Target="../media/image13.jpeg"/><Relationship Id="rId29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slide" Target="slide6.xml"/><Relationship Id="rId24" Type="http://schemas.openxmlformats.org/officeDocument/2006/relationships/image" Target="../media/image15.jpeg"/><Relationship Id="rId32" Type="http://schemas.openxmlformats.org/officeDocument/2006/relationships/image" Target="../media/image19.jpeg"/><Relationship Id="rId5" Type="http://schemas.openxmlformats.org/officeDocument/2006/relationships/slide" Target="slide8.xml"/><Relationship Id="rId15" Type="http://schemas.openxmlformats.org/officeDocument/2006/relationships/slide" Target="slide9.xml"/><Relationship Id="rId23" Type="http://schemas.openxmlformats.org/officeDocument/2006/relationships/slide" Target="slide14.xml"/><Relationship Id="rId28" Type="http://schemas.openxmlformats.org/officeDocument/2006/relationships/image" Target="../media/image17.jpeg"/><Relationship Id="rId10" Type="http://schemas.openxmlformats.org/officeDocument/2006/relationships/image" Target="../media/image8.jpeg"/><Relationship Id="rId19" Type="http://schemas.openxmlformats.org/officeDocument/2006/relationships/slide" Target="slide16.xml"/><Relationship Id="rId31" Type="http://schemas.openxmlformats.org/officeDocument/2006/relationships/slide" Target="slide10.xml"/><Relationship Id="rId4" Type="http://schemas.openxmlformats.org/officeDocument/2006/relationships/image" Target="../media/image5.jpeg"/><Relationship Id="rId9" Type="http://schemas.openxmlformats.org/officeDocument/2006/relationships/slide" Target="slide5.xml"/><Relationship Id="rId14" Type="http://schemas.openxmlformats.org/officeDocument/2006/relationships/image" Target="../media/image10.jpeg"/><Relationship Id="rId22" Type="http://schemas.openxmlformats.org/officeDocument/2006/relationships/image" Target="../media/image14.jpeg"/><Relationship Id="rId27" Type="http://schemas.openxmlformats.org/officeDocument/2006/relationships/slide" Target="slide12.xml"/><Relationship Id="rId30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6.xml"/><Relationship Id="rId3" Type="http://schemas.openxmlformats.org/officeDocument/2006/relationships/slide" Target="slide3.xml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gif"/><Relationship Id="rId5" Type="http://schemas.openxmlformats.org/officeDocument/2006/relationships/image" Target="../media/image37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3.xml"/><Relationship Id="rId3" Type="http://schemas.openxmlformats.org/officeDocument/2006/relationships/slide" Target="slide3.xml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1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1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comments" Target="../comments/comment16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7.xm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ČESKÁ REPUBLIKA  -  KRAJE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KRAJE ČESKÉ REPUBLIKY A JEJICH ZAJÍMAVOSTI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1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0000" y="0"/>
            <a:ext cx="8919810" cy="6305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7799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00000" y="1"/>
            <a:ext cx="7882971" cy="5572910"/>
          </a:xfrm>
          <a:prstGeom prst="rect">
            <a:avLst/>
          </a:prstGeom>
        </p:spPr>
      </p:pic>
      <p:pic>
        <p:nvPicPr>
          <p:cNvPr id="9" name="Obrázek 8">
            <a:hlinkClick r:id="rId5" action="ppaction://hlinksldjump"/>
          </p:cNvPr>
          <p:cNvPicPr>
            <a:picLocks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1997" y="5400000"/>
            <a:ext cx="828000" cy="1440000"/>
          </a:xfrm>
          <a:prstGeom prst="rect">
            <a:avLst/>
          </a:prstGeom>
        </p:spPr>
      </p:pic>
      <p:pic>
        <p:nvPicPr>
          <p:cNvPr id="4" name="Obrázek 3">
            <a:hlinkClick r:id="rId7" action="ppaction://hlinksldjump"/>
          </p:cNvPr>
          <p:cNvPicPr>
            <a:picLocks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43" y="5396400"/>
            <a:ext cx="828000" cy="1440000"/>
          </a:xfrm>
          <a:prstGeom prst="rect">
            <a:avLst/>
          </a:prstGeom>
        </p:spPr>
      </p:pic>
      <p:pic>
        <p:nvPicPr>
          <p:cNvPr id="5" name="Obrázek 4">
            <a:hlinkClick r:id="rId9" action="ppaction://hlinksldjump"/>
          </p:cNvPr>
          <p:cNvPicPr>
            <a:picLocks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999" y="5400000"/>
            <a:ext cx="828000" cy="1440000"/>
          </a:xfrm>
          <a:prstGeom prst="rect">
            <a:avLst/>
          </a:prstGeom>
        </p:spPr>
      </p:pic>
      <p:pic>
        <p:nvPicPr>
          <p:cNvPr id="7" name="Obrázek 6">
            <a:hlinkClick r:id="rId11" action="ppaction://hlinksldjump"/>
          </p:cNvPr>
          <p:cNvPicPr>
            <a:picLocks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5998" y="5400000"/>
            <a:ext cx="828000" cy="1440000"/>
          </a:xfrm>
          <a:prstGeom prst="rect">
            <a:avLst/>
          </a:prstGeom>
        </p:spPr>
      </p:pic>
      <p:pic>
        <p:nvPicPr>
          <p:cNvPr id="8" name="Obrázek 7">
            <a:hlinkClick r:id="rId13" action="ppaction://hlinksldjump"/>
          </p:cNvPr>
          <p:cNvPicPr>
            <a:picLocks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998" y="5400000"/>
            <a:ext cx="828000" cy="1440000"/>
          </a:xfrm>
          <a:prstGeom prst="rect">
            <a:avLst/>
          </a:prstGeom>
        </p:spPr>
      </p:pic>
      <p:pic>
        <p:nvPicPr>
          <p:cNvPr id="10" name="Obrázek 9">
            <a:hlinkClick r:id="rId15" action="ppaction://hlinksldjump"/>
          </p:cNvPr>
          <p:cNvPicPr>
            <a:picLocks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6035" y="5400000"/>
            <a:ext cx="828000" cy="1440000"/>
          </a:xfrm>
          <a:prstGeom prst="rect">
            <a:avLst/>
          </a:prstGeom>
        </p:spPr>
      </p:pic>
      <p:pic>
        <p:nvPicPr>
          <p:cNvPr id="11" name="Obrázek 10">
            <a:hlinkClick r:id="rId17" action="ppaction://hlinksldjump"/>
          </p:cNvPr>
          <p:cNvPicPr>
            <a:picLocks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68210" y="5400000"/>
            <a:ext cx="828000" cy="1440000"/>
          </a:xfrm>
          <a:prstGeom prst="rect">
            <a:avLst/>
          </a:prstGeom>
        </p:spPr>
      </p:pic>
      <p:pic>
        <p:nvPicPr>
          <p:cNvPr id="12" name="Obrázek 11">
            <a:hlinkClick r:id="rId19" action="ppaction://hlinksldjump"/>
          </p:cNvPr>
          <p:cNvPicPr>
            <a:picLocks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40208" y="5400000"/>
            <a:ext cx="828000" cy="1440000"/>
          </a:xfrm>
          <a:prstGeom prst="rect">
            <a:avLst/>
          </a:prstGeom>
        </p:spPr>
      </p:pic>
      <p:pic>
        <p:nvPicPr>
          <p:cNvPr id="13" name="Obrázek 12">
            <a:hlinkClick r:id="rId21" action="ppaction://hlinksldjump"/>
          </p:cNvPr>
          <p:cNvPicPr>
            <a:picLocks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12209" y="5400000"/>
            <a:ext cx="828000" cy="1440000"/>
          </a:xfrm>
          <a:prstGeom prst="rect">
            <a:avLst/>
          </a:prstGeom>
        </p:spPr>
      </p:pic>
      <p:pic>
        <p:nvPicPr>
          <p:cNvPr id="14" name="Obrázek 13">
            <a:hlinkClick r:id="rId23" action="ppaction://hlinksldjump"/>
          </p:cNvPr>
          <p:cNvPicPr>
            <a:picLocks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4207" y="5400000"/>
            <a:ext cx="828000" cy="1440000"/>
          </a:xfrm>
          <a:prstGeom prst="rect">
            <a:avLst/>
          </a:prstGeom>
        </p:spPr>
      </p:pic>
      <p:pic>
        <p:nvPicPr>
          <p:cNvPr id="15" name="Obrázek 14">
            <a:hlinkClick r:id="rId25" action="ppaction://hlinksldjump"/>
          </p:cNvPr>
          <p:cNvPicPr>
            <a:picLocks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2963" y="5400000"/>
            <a:ext cx="828000" cy="1440000"/>
          </a:xfrm>
          <a:prstGeom prst="rect">
            <a:avLst/>
          </a:prstGeom>
        </p:spPr>
      </p:pic>
      <p:pic>
        <p:nvPicPr>
          <p:cNvPr id="16" name="Obrázek 15">
            <a:hlinkClick r:id="rId27" action="ppaction://hlinksldjump"/>
          </p:cNvPr>
          <p:cNvPicPr>
            <a:picLocks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1719" y="5400000"/>
            <a:ext cx="828000" cy="1440000"/>
          </a:xfrm>
          <a:prstGeom prst="rect">
            <a:avLst/>
          </a:prstGeom>
        </p:spPr>
      </p:pic>
      <p:pic>
        <p:nvPicPr>
          <p:cNvPr id="17" name="Obrázek 16">
            <a:hlinkClick r:id="rId29" action="ppaction://hlinksldjump"/>
          </p:cNvPr>
          <p:cNvPicPr>
            <a:picLocks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1127" y="5400000"/>
            <a:ext cx="828000" cy="1440000"/>
          </a:xfrm>
          <a:prstGeom prst="rect">
            <a:avLst/>
          </a:prstGeom>
        </p:spPr>
      </p:pic>
      <p:pic>
        <p:nvPicPr>
          <p:cNvPr id="18" name="Obrázek 17">
            <a:hlinkClick r:id="rId31" action="ppaction://hlinksldjump"/>
          </p:cNvPr>
          <p:cNvPicPr>
            <a:picLocks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65718" y="5400000"/>
            <a:ext cx="828000" cy="144000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140084" y="6055960"/>
            <a:ext cx="4658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86295" y="6038709"/>
            <a:ext cx="2621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56693" y="6038824"/>
            <a:ext cx="3014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64420" y="6027419"/>
            <a:ext cx="345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99023" y="6047332"/>
            <a:ext cx="495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28125" y="6041849"/>
            <a:ext cx="473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64739" y="6047338"/>
            <a:ext cx="4534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70292" y="6044783"/>
            <a:ext cx="437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89841" y="6053409"/>
            <a:ext cx="5167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875603" y="6073210"/>
            <a:ext cx="10065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744016" y="6073211"/>
            <a:ext cx="9459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612207" y="6084872"/>
            <a:ext cx="10798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420004" y="6084872"/>
            <a:ext cx="10020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197446" y="6073210"/>
            <a:ext cx="10535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Šipka doprava 1">
            <a:hlinkClick r:id="rId33" action="ppaction://hlinksldjump"/>
          </p:cNvPr>
          <p:cNvSpPr/>
          <p:nvPr/>
        </p:nvSpPr>
        <p:spPr>
          <a:xfrm>
            <a:off x="9826972" y="414068"/>
            <a:ext cx="1976174" cy="905774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PŘESKOK</a:t>
            </a:r>
            <a:endParaRPr lang="cs-CZ" dirty="0">
              <a:solidFill>
                <a:schemeClr val="tx2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573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>
            <a:hlinkClick r:id="rId3" action="ppaction://hlinksldjump"/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43" y="5396400"/>
            <a:ext cx="828000" cy="144000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14043" y="5705743"/>
            <a:ext cx="4658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latin typeface="Arial Black" panose="020B0A04020102020204" pitchFamily="34" charset="0"/>
                <a:cs typeface="Arial" panose="020B0604020202020204" pitchFamily="34" charset="0"/>
              </a:rPr>
              <a:t>Č</a:t>
            </a:r>
            <a:endParaRPr lang="cs-CZ" sz="1200" b="1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Obrázek 32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96113" y="0"/>
            <a:ext cx="8152311" cy="6527800"/>
          </a:xfrm>
          <a:prstGeom prst="rect">
            <a:avLst/>
          </a:prstGeom>
        </p:spPr>
      </p:pic>
      <p:pic>
        <p:nvPicPr>
          <p:cNvPr id="34" name="Obrázek 3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6956" y="1062364"/>
            <a:ext cx="3105581" cy="4140775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4043" y="284329"/>
            <a:ext cx="3942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LIBERECKÝ</a:t>
            </a:r>
            <a:endParaRPr lang="cs-CZ" sz="1200" b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4235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418000"/>
            <a:ext cx="828000" cy="1440000"/>
          </a:xfrm>
          <a:prstGeom prst="rect">
            <a:avLst/>
          </a:prstGeom>
        </p:spPr>
      </p:pic>
      <p:sp>
        <p:nvSpPr>
          <p:cNvPr id="34" name="TextovéPole 33"/>
          <p:cNvSpPr txBox="1"/>
          <p:nvPr/>
        </p:nvSpPr>
        <p:spPr>
          <a:xfrm>
            <a:off x="-1" y="6097223"/>
            <a:ext cx="6827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ADEF"/>
                </a:solidFill>
                <a:latin typeface="Arial Black" panose="020B0A04020102020204" pitchFamily="34" charset="0"/>
              </a:rPr>
              <a:t>E</a:t>
            </a:r>
            <a:endParaRPr lang="cs-CZ" b="1" dirty="0">
              <a:solidFill>
                <a:srgbClr val="00ADEF"/>
              </a:solidFill>
              <a:latin typeface="Arial Black" panose="020B0A04020102020204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52400" y="348509"/>
            <a:ext cx="28052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ÚSTECKÝ</a:t>
            </a:r>
            <a:endParaRPr lang="cs-CZ" sz="1600" b="1" dirty="0">
              <a:latin typeface="Arial Black" panose="020B0A04020102020204" pitchFamily="34" charset="0"/>
            </a:endParaRPr>
          </a:p>
        </p:txBody>
      </p:sp>
      <p:pic>
        <p:nvPicPr>
          <p:cNvPr id="3" name="Obrázek 2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1002390"/>
            <a:ext cx="6096001" cy="3644053"/>
          </a:xfrm>
          <a:prstGeom prst="rect">
            <a:avLst/>
          </a:prstGeom>
        </p:spPr>
      </p:pic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7527" y="0"/>
            <a:ext cx="7454473" cy="6260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9003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418000"/>
            <a:ext cx="828000" cy="1440000"/>
          </a:xfrm>
          <a:prstGeom prst="rect">
            <a:avLst/>
          </a:prstGeom>
        </p:spPr>
      </p:pic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43593" y="17773"/>
            <a:ext cx="7004473" cy="6634173"/>
          </a:xfrm>
          <a:prstGeom prst="rect">
            <a:avLst/>
          </a:prstGeom>
        </p:spPr>
      </p:pic>
      <p:sp>
        <p:nvSpPr>
          <p:cNvPr id="33" name="TextovéPole 32"/>
          <p:cNvSpPr txBox="1"/>
          <p:nvPr/>
        </p:nvSpPr>
        <p:spPr>
          <a:xfrm>
            <a:off x="-60134" y="5746765"/>
            <a:ext cx="4741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atin typeface="Arial Black" panose="020B0A04020102020204" pitchFamily="34" charset="0"/>
              </a:rPr>
              <a:t>S</a:t>
            </a:r>
            <a:endParaRPr lang="cs-CZ" sz="1600" b="1" dirty="0">
              <a:latin typeface="Arial Black" panose="020B0A04020102020204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9332" y="313267"/>
            <a:ext cx="5689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KRÁLOVÉHRADECKÝ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38" name="Obrázek 37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249" y="1608667"/>
            <a:ext cx="5150620" cy="341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9584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-1610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418000"/>
            <a:ext cx="828000" cy="1440000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-57190" y="6092360"/>
            <a:ext cx="3450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F26D7E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K</a:t>
            </a:r>
            <a:endParaRPr lang="cs-CZ" sz="2400" b="1" dirty="0">
              <a:solidFill>
                <a:srgbClr val="F26D7E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7867" y="270933"/>
            <a:ext cx="37422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STŘEDOČESKÝ</a:t>
            </a:r>
            <a:endParaRPr lang="cs-CZ" b="1" dirty="0">
              <a:latin typeface="Arial Black" panose="020B0A04020102020204" pitchFamily="34" charset="0"/>
            </a:endParaRPr>
          </a:p>
        </p:txBody>
      </p:sp>
      <p:pic>
        <p:nvPicPr>
          <p:cNvPr id="5" name="Obrázek 4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322382"/>
            <a:ext cx="5588000" cy="3123013"/>
          </a:xfrm>
          <a:prstGeom prst="rect">
            <a:avLst/>
          </a:prstGeom>
        </p:spPr>
      </p:pic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17990" y="0"/>
            <a:ext cx="7545409" cy="67121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999889"/>
            <a:ext cx="2692400" cy="179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7665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>
            <a:hlinkClick r:id="rId3" action="ppaction://hlinksldjump"/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418000"/>
            <a:ext cx="828000" cy="1440000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-98256" y="6138000"/>
            <a:ext cx="4950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EE1C25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Á</a:t>
            </a:r>
            <a:endParaRPr lang="cs-CZ" sz="1400" b="1" dirty="0">
              <a:solidFill>
                <a:srgbClr val="EE1C25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brázek 2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50" y="1540930"/>
            <a:ext cx="6417883" cy="3170770"/>
          </a:xfrm>
          <a:prstGeom prst="rect">
            <a:avLst/>
          </a:prstGeom>
        </p:spPr>
      </p:pic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9133" y="-1"/>
            <a:ext cx="7793017" cy="630590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0026" y="304800"/>
            <a:ext cx="39870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anose="020B0A04020102020204" pitchFamily="34" charset="0"/>
              </a:rPr>
              <a:t>PRAHA</a:t>
            </a:r>
            <a:endParaRPr lang="cs-CZ" sz="3600" b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6475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>
            <a:hlinkClick r:id="rId3" action="ppaction://hlinksldjump"/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418000"/>
            <a:ext cx="828000" cy="1440000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8188" y="6128914"/>
            <a:ext cx="473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8781BD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R</a:t>
            </a:r>
            <a:endParaRPr lang="cs-CZ" b="1" dirty="0">
              <a:solidFill>
                <a:srgbClr val="8781BD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2090" y="270215"/>
            <a:ext cx="3255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PARDUBICKÝ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5" name="Obrázek 4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125205"/>
            <a:ext cx="4710023" cy="3532517"/>
          </a:xfrm>
          <a:prstGeom prst="rect">
            <a:avLst/>
          </a:prstGeom>
        </p:spPr>
      </p:pic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0378" y="242918"/>
            <a:ext cx="7558491" cy="5532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1371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-110401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9021" y="6034152"/>
            <a:ext cx="4534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31267" y="271573"/>
            <a:ext cx="7164503" cy="589886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4667" y="134932"/>
            <a:ext cx="3784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KARLOVARSKÝ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4238"/>
            <a:ext cx="4106174" cy="5476609"/>
          </a:xfrm>
          <a:prstGeom prst="rect">
            <a:avLst/>
          </a:prstGeom>
        </p:spPr>
      </p:pic>
      <p:pic>
        <p:nvPicPr>
          <p:cNvPr id="18" name="Obrázek 17"/>
          <p:cNvPicPr>
            <a:picLocks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428177"/>
            <a:ext cx="828000" cy="144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3455" y="6100847"/>
            <a:ext cx="5677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A0400D"/>
                </a:solidFill>
                <a:latin typeface="Arial Black" panose="020B0A04020102020204" pitchFamily="34" charset="0"/>
              </a:rPr>
              <a:t>E</a:t>
            </a:r>
            <a:endParaRPr lang="cs-CZ" b="1" dirty="0">
              <a:solidFill>
                <a:srgbClr val="A0400D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7357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01" y="5380903"/>
            <a:ext cx="828000" cy="1440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0" y="6055574"/>
            <a:ext cx="4371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00746B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</a:t>
            </a:r>
            <a:endParaRPr lang="cs-CZ" sz="1600" b="1" dirty="0">
              <a:solidFill>
                <a:srgbClr val="00746B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88608" y="0"/>
            <a:ext cx="4736592" cy="64688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3064" y="237067"/>
            <a:ext cx="51286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PLZEŇSKÝ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466625"/>
            <a:ext cx="6249412" cy="352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7705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72" y="5383682"/>
            <a:ext cx="828000" cy="1440000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-20440" y="6157510"/>
            <a:ext cx="5167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2E3192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U</a:t>
            </a:r>
            <a:endParaRPr lang="cs-CZ" b="1" dirty="0">
              <a:solidFill>
                <a:srgbClr val="2E3192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9191" y="313317"/>
            <a:ext cx="6724143" cy="567927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6594" y="313267"/>
            <a:ext cx="44108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JIHOČESKÝ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988337"/>
            <a:ext cx="4943475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0429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126" y="5400000"/>
            <a:ext cx="828000" cy="1440000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0" y="6065123"/>
            <a:ext cx="10065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F36C4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</a:t>
            </a:r>
            <a:endParaRPr lang="cs-CZ" b="1" dirty="0">
              <a:solidFill>
                <a:srgbClr val="F36C4F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3933" y="0"/>
            <a:ext cx="6434667" cy="667783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126" y="186267"/>
            <a:ext cx="49174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VYSOČINA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87" y="1044106"/>
            <a:ext cx="5200400" cy="3466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02152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191" y="5380854"/>
            <a:ext cx="828000" cy="1440000"/>
          </a:xfrm>
          <a:prstGeom prst="rect">
            <a:avLst/>
          </a:prstGeom>
        </p:spPr>
      </p:pic>
      <p:sp>
        <p:nvSpPr>
          <p:cNvPr id="29" name="TextovéPole 28"/>
          <p:cNvSpPr txBox="1"/>
          <p:nvPr/>
        </p:nvSpPr>
        <p:spPr>
          <a:xfrm>
            <a:off x="66070" y="6064175"/>
            <a:ext cx="9459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ED008C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</a:t>
            </a:r>
            <a:endParaRPr lang="cs-CZ" b="1" dirty="0">
              <a:solidFill>
                <a:srgbClr val="ED008C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4269" y="-1"/>
            <a:ext cx="7197776" cy="595206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6267" y="245533"/>
            <a:ext cx="4546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JIHOMORAVSKÝ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996" y="791082"/>
            <a:ext cx="4901265" cy="275696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3290" y="3745819"/>
            <a:ext cx="3277870" cy="250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3661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05" y="5400000"/>
            <a:ext cx="828000" cy="1440000"/>
          </a:xfrm>
          <a:prstGeom prst="rect">
            <a:avLst/>
          </a:prstGeom>
        </p:spPr>
      </p:pic>
      <p:sp>
        <p:nvSpPr>
          <p:cNvPr id="30" name="TextovéPole 29"/>
          <p:cNvSpPr txBox="1"/>
          <p:nvPr/>
        </p:nvSpPr>
        <p:spPr>
          <a:xfrm>
            <a:off x="118615" y="6107508"/>
            <a:ext cx="6954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817B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I</a:t>
            </a:r>
            <a:endParaRPr lang="cs-CZ" b="1" dirty="0">
              <a:solidFill>
                <a:srgbClr val="817B0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0600" y="71720"/>
            <a:ext cx="3759199" cy="647481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9333" y="338667"/>
            <a:ext cx="60282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OLOMOUCKÝ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94" y="923442"/>
            <a:ext cx="6314215" cy="3018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6028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5" y="5395071"/>
            <a:ext cx="828000" cy="1440000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12161" y="6079943"/>
            <a:ext cx="10020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8E8E8E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K</a:t>
            </a:r>
            <a:endParaRPr lang="cs-CZ" b="1" dirty="0">
              <a:solidFill>
                <a:srgbClr val="8E8E8E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8751" y="0"/>
            <a:ext cx="6299116" cy="639302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1667" y="279400"/>
            <a:ext cx="5147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MORAVSKOSLEZSKÝ</a:t>
            </a:r>
            <a:endParaRPr lang="cs-CZ" b="1" dirty="0">
              <a:latin typeface="Arial Black" panose="020B0A04020102020204" pitchFamily="34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161" y="1479994"/>
            <a:ext cx="4844645" cy="3217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7446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0" y="0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>
            <a:hlinkClick r:id="rId3" action="ppaction://hlinksldjump"/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418000"/>
            <a:ext cx="828000" cy="1440000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0" y="6091376"/>
            <a:ext cx="1053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C4DF9C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A</a:t>
            </a:r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7378" y="-1"/>
            <a:ext cx="7091422" cy="602677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5467" y="245533"/>
            <a:ext cx="4555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anose="020B0A04020102020204" pitchFamily="34" charset="0"/>
              </a:rPr>
              <a:t>ZLÍNSKÝ</a:t>
            </a:r>
            <a:endParaRPr lang="cs-CZ" sz="3200" b="1" dirty="0">
              <a:latin typeface="Arial Black" panose="020B0A04020102020204" pitchFamily="34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423207"/>
            <a:ext cx="4986867" cy="3401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0302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1"/>
            <a:ext cx="12192000" cy="6305908"/>
          </a:xfrm>
          <a:prstGeom prst="rect">
            <a:avLst/>
          </a:prstGeom>
          <a:solidFill>
            <a:srgbClr val="FCF7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0000" y="0"/>
            <a:ext cx="8924919" cy="630952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-145539" y="5400000"/>
            <a:ext cx="49170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Č</a:t>
            </a:r>
            <a:endParaRPr lang="cs-CZ" sz="1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2333" y="5400000"/>
            <a:ext cx="8281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E</a:t>
            </a:r>
            <a:endParaRPr lang="cs-CZ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32828" y="5400000"/>
            <a:ext cx="72380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8931D"/>
                </a:solidFill>
                <a:latin typeface="Arial Black" panose="020B0A04020102020204" pitchFamily="34" charset="0"/>
              </a:rPr>
              <a:t>S</a:t>
            </a:r>
            <a:endParaRPr lang="cs-CZ" dirty="0">
              <a:solidFill>
                <a:srgbClr val="F8931D"/>
              </a:solidFill>
              <a:latin typeface="Arial Black" panose="020B0A040201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9320" y="5400000"/>
            <a:ext cx="47144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26D7E"/>
                </a:solidFill>
                <a:latin typeface="Arial Black" panose="020B0A04020102020204" pitchFamily="34" charset="0"/>
              </a:rPr>
              <a:t>K</a:t>
            </a:r>
            <a:endParaRPr lang="cs-CZ" dirty="0">
              <a:solidFill>
                <a:srgbClr val="F26D7E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23432" y="5400000"/>
            <a:ext cx="2523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EE1C25"/>
                </a:solidFill>
                <a:latin typeface="Arial Black" panose="020B0A04020102020204" pitchFamily="34" charset="0"/>
              </a:rPr>
              <a:t>Á</a:t>
            </a:r>
            <a:endParaRPr lang="cs-CZ" dirty="0">
              <a:solidFill>
                <a:srgbClr val="EE1C25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33946" y="5400000"/>
            <a:ext cx="3994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8781BD"/>
                </a:solidFill>
                <a:latin typeface="Arial Black" panose="020B0A04020102020204" pitchFamily="34" charset="0"/>
              </a:rPr>
              <a:t>R</a:t>
            </a:r>
            <a:endParaRPr lang="cs-CZ" dirty="0">
              <a:solidFill>
                <a:srgbClr val="8781BD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09718" y="5400000"/>
            <a:ext cx="48344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A0400D"/>
                </a:solidFill>
                <a:latin typeface="Arial Black" panose="020B0A04020102020204" pitchFamily="34" charset="0"/>
              </a:rPr>
              <a:t>E</a:t>
            </a:r>
            <a:endParaRPr lang="cs-CZ" dirty="0">
              <a:solidFill>
                <a:srgbClr val="A0400D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00663" y="5400000"/>
            <a:ext cx="3773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00746B"/>
                </a:solidFill>
                <a:latin typeface="Arial Black" panose="020B0A04020102020204" pitchFamily="34" charset="0"/>
              </a:rPr>
              <a:t>P</a:t>
            </a:r>
            <a:endParaRPr lang="cs-CZ" dirty="0">
              <a:solidFill>
                <a:srgbClr val="00746B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32402" y="5400000"/>
            <a:ext cx="24302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2E3192"/>
                </a:solidFill>
                <a:latin typeface="Arial Black" panose="020B0A04020102020204" pitchFamily="34" charset="0"/>
              </a:rPr>
              <a:t>U</a:t>
            </a:r>
            <a:endParaRPr lang="cs-CZ" dirty="0">
              <a:solidFill>
                <a:srgbClr val="2E3192"/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03870" y="5400000"/>
            <a:ext cx="2140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36C4F"/>
                </a:solidFill>
                <a:latin typeface="Arial Black" panose="020B0A04020102020204" pitchFamily="34" charset="0"/>
              </a:rPr>
              <a:t>B</a:t>
            </a:r>
            <a:endParaRPr lang="cs-CZ" dirty="0">
              <a:solidFill>
                <a:srgbClr val="F36C4F"/>
              </a:solidFill>
              <a:latin typeface="Arial Black" panose="020B0A040201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12565" y="5400000"/>
            <a:ext cx="3200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ED008C"/>
                </a:solidFill>
                <a:latin typeface="Arial Black" panose="020B0A04020102020204" pitchFamily="34" charset="0"/>
              </a:rPr>
              <a:t>L</a:t>
            </a:r>
            <a:endParaRPr lang="cs-CZ" dirty="0">
              <a:solidFill>
                <a:srgbClr val="ED008C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320298" y="5400000"/>
            <a:ext cx="2482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817B00"/>
                </a:solidFill>
                <a:latin typeface="Arial Black" panose="020B0A04020102020204" pitchFamily="34" charset="0"/>
              </a:rPr>
              <a:t>I</a:t>
            </a:r>
            <a:endParaRPr lang="cs-CZ" dirty="0">
              <a:solidFill>
                <a:srgbClr val="817B00"/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689467" y="5400000"/>
            <a:ext cx="26345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8E8E8E"/>
                </a:solidFill>
                <a:latin typeface="Arial Black" panose="020B0A04020102020204" pitchFamily="34" charset="0"/>
              </a:rPr>
              <a:t>K</a:t>
            </a:r>
            <a:endParaRPr lang="cs-CZ" dirty="0">
              <a:solidFill>
                <a:srgbClr val="8E8E8E"/>
              </a:solidFill>
              <a:latin typeface="Arial Black" panose="020B0A040201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660651" y="5400000"/>
            <a:ext cx="25038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C4DF9C"/>
                </a:solidFill>
                <a:latin typeface="Arial Black" panose="020B0A04020102020204" pitchFamily="34" charset="0"/>
              </a:rPr>
              <a:t>A</a:t>
            </a:r>
            <a:endParaRPr lang="cs-CZ" dirty="0">
              <a:solidFill>
                <a:srgbClr val="C4DF9C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2023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ilustrace, </a:t>
            </a:r>
            <a:r>
              <a:rPr lang="cs-CZ" dirty="0" smtClean="0"/>
              <a:t>fotky</a:t>
            </a:r>
          </a:p>
          <a:p>
            <a:pPr marL="45720" indent="0">
              <a:buNone/>
            </a:pPr>
            <a:r>
              <a:rPr lang="cs-CZ" smtClean="0"/>
              <a:t>Pixabay.com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Já, ty, my a bezpečnost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se seznamují s kraji České republiky a jejími typickými </a:t>
            </a:r>
            <a:r>
              <a:rPr lang="cs-CZ" dirty="0" smtClean="0"/>
              <a:t>znaky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Získání vědomostí o rozdělení České republiky.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</a:t>
            </a:r>
            <a:r>
              <a:rPr lang="cs-CZ" b="1" dirty="0" smtClean="0"/>
              <a:t>materiály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Na snímku č</a:t>
            </a:r>
            <a:r>
              <a:rPr lang="cs-CZ" dirty="0" smtClean="0"/>
              <a:t>. 2 </a:t>
            </a:r>
            <a:r>
              <a:rPr lang="cs-CZ" dirty="0"/>
              <a:t>si prezentujeme rozdělení České republiky </a:t>
            </a:r>
            <a:r>
              <a:rPr lang="cs-CZ" dirty="0" smtClean="0"/>
              <a:t>/pouze </a:t>
            </a:r>
            <a:r>
              <a:rPr lang="cs-CZ" dirty="0"/>
              <a:t>výklad/</a:t>
            </a:r>
          </a:p>
          <a:p>
            <a:r>
              <a:rPr lang="cs-CZ" dirty="0"/>
              <a:t>Od snímku č</a:t>
            </a:r>
            <a:r>
              <a:rPr lang="cs-CZ" dirty="0" smtClean="0"/>
              <a:t>. 3 </a:t>
            </a:r>
            <a:r>
              <a:rPr lang="cs-CZ" dirty="0"/>
              <a:t>rozebíráme jednotlivé kraje podrobněji. Kliknutím na kyblík a číslo v něm se nám otevře kraj se stejnou barvou. Děti určují znázorněnou barvu a animačním efektem se stejná barva zobrazuje v rámečku u barevného </a:t>
            </a:r>
            <a:r>
              <a:rPr lang="cs-CZ" dirty="0" smtClean="0"/>
              <a:t>kyblíku/zpoždění </a:t>
            </a:r>
            <a:r>
              <a:rPr lang="cs-CZ" dirty="0"/>
              <a:t>2 vteřiny/.</a:t>
            </a:r>
          </a:p>
          <a:p>
            <a:r>
              <a:rPr lang="cs-CZ" dirty="0"/>
              <a:t>Dalším krokem je určení tradičních prvků daného kraje/ řemesla, stavby, prostředí…/. </a:t>
            </a:r>
            <a:r>
              <a:rPr lang="cs-CZ" dirty="0" smtClean="0"/>
              <a:t> Zpětná </a:t>
            </a:r>
            <a:r>
              <a:rPr lang="cs-CZ" dirty="0"/>
              <a:t>vazba k tomuto se zobrazí kliknutím na číslo v daném kraji.</a:t>
            </a:r>
          </a:p>
          <a:p>
            <a:r>
              <a:rPr lang="cs-CZ" dirty="0"/>
              <a:t> V rámečcích nad kyblíky se znázorňuje název naší republiky.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</a:t>
            </a:r>
            <a:r>
              <a:rPr lang="cs-CZ" b="1" dirty="0" smtClean="0"/>
              <a:t>didaktickou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Jednotlivé obrázky jsou pro děti vytištěny a </a:t>
            </a:r>
            <a:r>
              <a:rPr lang="cs-CZ" dirty="0" err="1" smtClean="0"/>
              <a:t>zalaminovány</a:t>
            </a:r>
            <a:r>
              <a:rPr lang="cs-CZ" dirty="0" smtClean="0"/>
              <a:t>. Za </a:t>
            </a:r>
            <a:r>
              <a:rPr lang="cs-CZ" dirty="0"/>
              <a:t>pomoci magnetické tabulky můžeme s dětmi ověřovat získané znalosti, kdy zobrazením daného kraje samy dohledávají mezi obrázky typické znaky.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práce s moderními technologiemi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404</Words>
  <Application>Microsoft Office PowerPoint</Application>
  <PresentationFormat>Vlastní</PresentationFormat>
  <Paragraphs>122</Paragraphs>
  <Slides>25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Sheer Green 16x9</vt:lpstr>
      <vt:lpstr>ČESKÁ REPUBLIKA  - 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odkazy</vt:lpstr>
      <vt:lpstr>Metodický pokyn Integrovaný blok: Já, ty, my a bezpečnost</vt:lpstr>
      <vt:lpstr>Studijní materiály </vt:lpstr>
      <vt:lpstr>   Práce s interaktivním výukovým materiálem </vt:lpstr>
      <vt:lpstr>Práce s didaktickou </vt:lpstr>
      <vt:lpstr>Prvky polytechnické výchovy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2015-06-30T12:51:07Z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