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ppt/comments/comment2.xml" ContentType="application/vnd.openxmlformats-officedocument.presentationml.comments+xml"/>
  <Override PartName="/ppt/notesSlides/notesSlide4.xml" ContentType="application/vnd.openxmlformats-officedocument.presentationml.notesSlide+xml"/>
  <Override PartName="/ppt/comments/comment3.xml" ContentType="application/vnd.openxmlformats-officedocument.presentationml.comments+xml"/>
  <Override PartName="/ppt/notesSlides/notesSlide5.xml" ContentType="application/vnd.openxmlformats-officedocument.presentationml.notesSlide+xml"/>
  <Override PartName="/ppt/comments/comment4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2" r:id="rId4"/>
    <p:sldId id="284" r:id="rId5"/>
    <p:sldId id="287" r:id="rId6"/>
    <p:sldId id="288" r:id="rId7"/>
    <p:sldId id="275" r:id="rId8"/>
    <p:sldId id="276" r:id="rId9"/>
    <p:sldId id="277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8E4"/>
    <a:srgbClr val="FBF5E2"/>
    <a:srgbClr val="FEF7F0"/>
    <a:srgbClr val="FEF1E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972" autoAdjust="0"/>
    <p:restoredTop sz="94918" autoAdjust="0"/>
  </p:normalViewPr>
  <p:slideViewPr>
    <p:cSldViewPr snapToGrid="0">
      <p:cViewPr>
        <p:scale>
          <a:sx n="67" d="100"/>
          <a:sy n="67" d="100"/>
        </p:scale>
        <p:origin x="-114" y="-16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2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3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comments/comment4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2" dt="2014-12-22T12:56:01.123" idx="1">
    <p:pos x="7680" y="-46"/>
    <p:text/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30.6.2015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30.6.2015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89735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06970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26048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5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31539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1.xml"/><Relationship Id="rId5" Type="http://schemas.openxmlformats.org/officeDocument/2006/relationships/image" Target="../media/image5.jpe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6" Type="http://schemas.openxmlformats.org/officeDocument/2006/relationships/comments" Target="../comments/comment2.xml"/><Relationship Id="rId5" Type="http://schemas.openxmlformats.org/officeDocument/2006/relationships/image" Target="../media/image5.jpeg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comments" Target="../comments/commen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comments" Target="../comments/comment4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958788"/>
            <a:ext cx="9601200" cy="1750617"/>
          </a:xfrm>
        </p:spPr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4400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Postup záchrany</a:t>
            </a:r>
            <a:endParaRPr lang="cs-CZ" sz="44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800" dirty="0" err="1" smtClean="0"/>
              <a:t>ZDRaví</a:t>
            </a:r>
            <a:r>
              <a:rPr lang="cs-CZ" sz="2800" dirty="0" smtClean="0"/>
              <a:t> a bezpečí</a:t>
            </a:r>
            <a:endParaRPr lang="cs-CZ" sz="280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9318">
                        <a14:foregroundMark x1="32091" y1="76121" x2="23591" y2="84242"/>
                        <a14:backgroundMark x1="22500" y1="71455" x2="12773" y2="87758"/>
                      </a14:backgroundRemoval>
                    </a14:imgEffect>
                    <a14:imgEffect>
                      <a14:brightnessContrast bright="-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52222"/>
          <a:stretch/>
        </p:blipFill>
        <p:spPr>
          <a:xfrm>
            <a:off x="136478" y="3028667"/>
            <a:ext cx="9144000" cy="3276600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9280478" y="0"/>
            <a:ext cx="2911522" cy="1514901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234519" y="5049673"/>
            <a:ext cx="5390866" cy="125559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0" y="4885898"/>
            <a:ext cx="12192000" cy="1972101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421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4519" y="5049673"/>
            <a:ext cx="5390866" cy="125559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280478" y="0"/>
            <a:ext cx="2911522" cy="1514901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8864"/>
                    </a14:imgEffect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304" t="17910" r="4477" b="21592"/>
          <a:stretch/>
        </p:blipFill>
        <p:spPr>
          <a:xfrm>
            <a:off x="263857" y="1071347"/>
            <a:ext cx="7883857" cy="4148921"/>
          </a:xfrm>
          <a:prstGeom prst="rect">
            <a:avLst/>
          </a:prstGeom>
        </p:spPr>
      </p:pic>
      <p:sp>
        <p:nvSpPr>
          <p:cNvPr id="6" name="Oválný bublinový popisek 5"/>
          <p:cNvSpPr/>
          <p:nvPr/>
        </p:nvSpPr>
        <p:spPr>
          <a:xfrm>
            <a:off x="7792870" y="2927444"/>
            <a:ext cx="4107977" cy="1869743"/>
          </a:xfrm>
          <a:prstGeom prst="wedgeEllipseCallout">
            <a:avLst>
              <a:gd name="adj1" fmla="val -106546"/>
              <a:gd name="adj2" fmla="val -53559"/>
            </a:avLst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>
                <a:solidFill>
                  <a:schemeClr val="tx1"/>
                </a:solidFill>
              </a:rPr>
              <a:t>Haló…</a:t>
            </a:r>
            <a:endParaRPr lang="cs-CZ" sz="6000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0" y="4885898"/>
            <a:ext cx="12192000" cy="1972101"/>
          </a:xfrm>
          <a:prstGeom prst="roundRect">
            <a:avLst/>
          </a:prstGeom>
          <a:blipFill>
            <a:blip r:embed="rId5"/>
            <a:tile tx="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02032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4519" y="5049673"/>
            <a:ext cx="5390866" cy="125559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280478" y="0"/>
            <a:ext cx="2911522" cy="1514901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8" name="Skupina 17"/>
          <p:cNvGrpSpPr/>
          <p:nvPr/>
        </p:nvGrpSpPr>
        <p:grpSpPr>
          <a:xfrm>
            <a:off x="1132764" y="941696"/>
            <a:ext cx="2197290" cy="5008728"/>
            <a:chOff x="1132764" y="941696"/>
            <a:chExt cx="2197290" cy="5008728"/>
          </a:xfrm>
        </p:grpSpPr>
        <p:sp>
          <p:nvSpPr>
            <p:cNvPr id="3" name="Krychle 2"/>
            <p:cNvSpPr/>
            <p:nvPr/>
          </p:nvSpPr>
          <p:spPr>
            <a:xfrm>
              <a:off x="1132764" y="1405719"/>
              <a:ext cx="2197290" cy="4544705"/>
            </a:xfrm>
            <a:prstGeom prst="cube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7" name="Zaoblený obdélník 6"/>
            <p:cNvSpPr/>
            <p:nvPr/>
          </p:nvSpPr>
          <p:spPr>
            <a:xfrm>
              <a:off x="1132764" y="2156347"/>
              <a:ext cx="1665027" cy="1856095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Zaoblený obdélník 7"/>
            <p:cNvSpPr/>
            <p:nvPr/>
          </p:nvSpPr>
          <p:spPr>
            <a:xfrm>
              <a:off x="1132764" y="4217158"/>
              <a:ext cx="354842" cy="313899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9" name="Zaoblený obdélník 8"/>
            <p:cNvSpPr/>
            <p:nvPr/>
          </p:nvSpPr>
          <p:spPr>
            <a:xfrm>
              <a:off x="1767385" y="4217158"/>
              <a:ext cx="354842" cy="313899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Zaoblený obdélník 9"/>
            <p:cNvSpPr/>
            <p:nvPr/>
          </p:nvSpPr>
          <p:spPr>
            <a:xfrm>
              <a:off x="2371298" y="4217158"/>
              <a:ext cx="354842" cy="313899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Zaoblený obdélník 10"/>
            <p:cNvSpPr/>
            <p:nvPr/>
          </p:nvSpPr>
          <p:spPr>
            <a:xfrm>
              <a:off x="1752031" y="4685731"/>
              <a:ext cx="354842" cy="313899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Zaoblený obdélník 11"/>
            <p:cNvSpPr/>
            <p:nvPr/>
          </p:nvSpPr>
          <p:spPr>
            <a:xfrm>
              <a:off x="1132764" y="4685731"/>
              <a:ext cx="354842" cy="313899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Zaoblený obdélník 12"/>
            <p:cNvSpPr/>
            <p:nvPr/>
          </p:nvSpPr>
          <p:spPr>
            <a:xfrm>
              <a:off x="1752031" y="5265761"/>
              <a:ext cx="354842" cy="313899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Zaoblený obdélník 13"/>
            <p:cNvSpPr/>
            <p:nvPr/>
          </p:nvSpPr>
          <p:spPr>
            <a:xfrm>
              <a:off x="2371298" y="4685731"/>
              <a:ext cx="354842" cy="313899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Zaoblený obdélník 14"/>
            <p:cNvSpPr/>
            <p:nvPr/>
          </p:nvSpPr>
          <p:spPr>
            <a:xfrm>
              <a:off x="2371298" y="5258937"/>
              <a:ext cx="354842" cy="313899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Zaoblený obdélník 15"/>
            <p:cNvSpPr/>
            <p:nvPr/>
          </p:nvSpPr>
          <p:spPr>
            <a:xfrm>
              <a:off x="1149824" y="5265761"/>
              <a:ext cx="354842" cy="313899"/>
            </a:xfrm>
            <a:prstGeom prst="round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Válec 16"/>
            <p:cNvSpPr/>
            <p:nvPr/>
          </p:nvSpPr>
          <p:spPr>
            <a:xfrm>
              <a:off x="2726140" y="941696"/>
              <a:ext cx="208129" cy="573205"/>
            </a:xfrm>
            <a:prstGeom prst="can">
              <a:avLst/>
            </a:prstGeom>
            <a:solidFill>
              <a:schemeClr val="bg1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9" name="Zaoblený obdélník 18"/>
          <p:cNvSpPr/>
          <p:nvPr/>
        </p:nvSpPr>
        <p:spPr>
          <a:xfrm>
            <a:off x="6782937" y="627797"/>
            <a:ext cx="4176215" cy="152855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150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20" name="Zaoblený obdélník 19">
            <a:hlinkClick r:id="rId3" action="ppaction://hlinksldjump"/>
          </p:cNvPr>
          <p:cNvSpPr/>
          <p:nvPr/>
        </p:nvSpPr>
        <p:spPr>
          <a:xfrm>
            <a:off x="6782936" y="2574879"/>
            <a:ext cx="4176215" cy="152855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155</a:t>
            </a:r>
            <a:endParaRPr lang="cs-CZ" sz="8000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782937" y="4506038"/>
            <a:ext cx="4176215" cy="152855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158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1359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1342E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1342E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1342E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41342E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19" grpId="0" animBg="1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4519" y="5049673"/>
            <a:ext cx="5390866" cy="1255594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9280478" y="0"/>
            <a:ext cx="2911522" cy="1514901"/>
          </a:xfrm>
          <a:prstGeom prst="rect">
            <a:avLst/>
          </a:prstGeom>
          <a:solidFill>
            <a:srgbClr val="FEF8E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7192370" y="309351"/>
            <a:ext cx="4176215" cy="152855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155</a:t>
            </a:r>
            <a:endParaRPr lang="cs-CZ" sz="8000" dirty="0">
              <a:solidFill>
                <a:schemeClr val="tx1"/>
              </a:solidFill>
            </a:endParaRPr>
          </a:p>
        </p:txBody>
      </p:sp>
      <p:pic>
        <p:nvPicPr>
          <p:cNvPr id="22" name="Obrázek 21">
            <a:hlinkClick r:id="rId3" action="ppaction://hlinksldjump"/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4651" y="0"/>
            <a:ext cx="3548417" cy="70863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0442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Já, ty, my a bezpečnost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seznamujeme s jednoduchým postupem záchrany lidského života</a:t>
            </a:r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Děti dokáží zareagovat v kritickém okamžiku správnými kroky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snímku seznamujeme děti s možnou situací v životě. Mohou se setkat s tím, že dospělý člověk potřebuje rychlou </a:t>
            </a:r>
            <a:r>
              <a:rPr lang="cs-CZ" dirty="0" smtClean="0"/>
              <a:t>záchrannou </a:t>
            </a:r>
            <a:r>
              <a:rPr lang="cs-CZ" dirty="0" smtClean="0"/>
              <a:t>péči.</a:t>
            </a:r>
          </a:p>
          <a:p>
            <a:r>
              <a:rPr lang="cs-CZ" dirty="0" smtClean="0"/>
              <a:t>Jejich jediným úkolem je přivolat pomoc – případně vytočit správné telefonní číslo na RZS</a:t>
            </a:r>
          </a:p>
          <a:p>
            <a:r>
              <a:rPr lang="cs-CZ" dirty="0" smtClean="0"/>
              <a:t>S dětmi trénujeme i rozhovor po telefonu s dispečerem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Vyjadřovat samostatně a smysluplně myšlenky, nápady, pocity, ve vhodně zformulovaných větách</a:t>
            </a:r>
          </a:p>
          <a:p>
            <a:r>
              <a:rPr lang="cs-CZ" dirty="0"/>
              <a:t>Vést rozhovor, formulovat otázky, odpovídat, slovně </a:t>
            </a:r>
            <a:r>
              <a:rPr lang="cs-CZ" dirty="0" smtClean="0"/>
              <a:t>reagovat</a:t>
            </a:r>
          </a:p>
          <a:p>
            <a:r>
              <a:rPr lang="cs-CZ" dirty="0"/>
              <a:t>Mít povědomí o některých způsobech ochrany zdraví a bezpečí 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pPr marL="4572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261</Words>
  <Application>Microsoft Office PowerPoint</Application>
  <PresentationFormat>Vlastní</PresentationFormat>
  <Paragraphs>56</Paragraphs>
  <Slides>11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Postup záchrany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Já, ty, my a bezpečnost</vt:lpstr>
      <vt:lpstr>Studijní materiály </vt:lpstr>
      <vt:lpstr>   Práce s interaktivním výukovým materiálem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2015-06-30T14:37:34Z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