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72" r:id="rId3"/>
    <p:sldId id="286" r:id="rId4"/>
    <p:sldId id="287" r:id="rId5"/>
    <p:sldId id="288" r:id="rId6"/>
    <p:sldId id="291" r:id="rId7"/>
    <p:sldId id="292" r:id="rId8"/>
    <p:sldId id="293" r:id="rId9"/>
    <p:sldId id="294" r:id="rId10"/>
    <p:sldId id="295" r:id="rId11"/>
    <p:sldId id="275" r:id="rId12"/>
    <p:sldId id="276" r:id="rId13"/>
    <p:sldId id="277" r:id="rId14"/>
    <p:sldId id="278" r:id="rId15"/>
    <p:sldId id="290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-102" y="-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1116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Výroba </a:t>
            </a:r>
            <a:r>
              <a:rPr lang="cs-CZ" sz="3600" b="1" dirty="0" err="1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lvíčka</a:t>
            </a: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 </a:t>
            </a:r>
            <a:r>
              <a:rPr lang="cs-CZ" sz="3600" b="1" dirty="0" err="1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Malíčka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Dovednost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640" y="4129164"/>
            <a:ext cx="2292440" cy="171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811" y="1436182"/>
            <a:ext cx="2292440" cy="171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424" y="1512494"/>
            <a:ext cx="2243070" cy="16823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31" y="4257952"/>
            <a:ext cx="2292441" cy="1719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Zaoblený obdélník 8"/>
          <p:cNvSpPr/>
          <p:nvPr/>
        </p:nvSpPr>
        <p:spPr>
          <a:xfrm>
            <a:off x="2846231" y="51546"/>
            <a:ext cx="7276563" cy="1015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Pracovní pomůcky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96593" y="3329063"/>
            <a:ext cx="2339662" cy="727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Lepidlo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7306808" y="3263059"/>
            <a:ext cx="4078116" cy="727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Rudka,  žlutá křída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266424" y="6036847"/>
            <a:ext cx="2339662" cy="727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Nůžky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7306808" y="6036847"/>
            <a:ext cx="3462272" cy="727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Krepový papír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70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233375" cy="46750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223" y="2321419"/>
            <a:ext cx="6048777" cy="45365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Zaoblený obdélník 5"/>
          <p:cNvSpPr/>
          <p:nvPr/>
        </p:nvSpPr>
        <p:spPr>
          <a:xfrm>
            <a:off x="6269947" y="-1"/>
            <a:ext cx="5192250" cy="23214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Nejprve rudkou nakreslíme </a:t>
            </a:r>
            <a:r>
              <a:rPr lang="cs-CZ" sz="3200" dirty="0" err="1" smtClean="0">
                <a:solidFill>
                  <a:schemeClr val="tx1"/>
                </a:solidFill>
              </a:rPr>
              <a:t>lvíčkovi</a:t>
            </a:r>
            <a:r>
              <a:rPr lang="cs-CZ" sz="3200" dirty="0" smtClean="0">
                <a:solidFill>
                  <a:schemeClr val="tx1"/>
                </a:solidFill>
              </a:rPr>
              <a:t> hlavu a oči…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10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07110" cy="4430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696" y="2150772"/>
            <a:ext cx="6276304" cy="47072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Zaoblený obdélník 6"/>
          <p:cNvSpPr/>
          <p:nvPr/>
        </p:nvSpPr>
        <p:spPr>
          <a:xfrm>
            <a:off x="6269947" y="-1"/>
            <a:ext cx="4368001" cy="20606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Poté čumáček a vousky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83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5125792" cy="38443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83752" y="3771545"/>
            <a:ext cx="3020095" cy="31528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677" y="-85010"/>
            <a:ext cx="5632475" cy="42243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Zaoblený obdélník 6"/>
          <p:cNvSpPr/>
          <p:nvPr/>
        </p:nvSpPr>
        <p:spPr>
          <a:xfrm>
            <a:off x="0" y="4516052"/>
            <a:ext cx="3884265" cy="23214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Žlutou křídou naneseme barvu na obrysu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7834047" y="4444443"/>
            <a:ext cx="3884265" cy="23214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a</a:t>
            </a:r>
            <a:r>
              <a:rPr lang="cs-CZ" sz="3200" dirty="0" smtClean="0">
                <a:solidFill>
                  <a:schemeClr val="tx1"/>
                </a:solidFill>
              </a:rPr>
              <a:t> prstem rozmažeme po celé hlavě.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15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Zaoblený obdélník 4"/>
          <p:cNvSpPr/>
          <p:nvPr/>
        </p:nvSpPr>
        <p:spPr>
          <a:xfrm>
            <a:off x="0" y="1"/>
            <a:ext cx="6130344" cy="19189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Nůžky použijeme k nástřihu krepového papíru.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12147" cy="28591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57" y="3190741"/>
            <a:ext cx="4889679" cy="36672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60" y="0"/>
            <a:ext cx="5340440" cy="4005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Zaoblený obdélník 7"/>
          <p:cNvSpPr/>
          <p:nvPr/>
        </p:nvSpPr>
        <p:spPr>
          <a:xfrm>
            <a:off x="6439436" y="4142564"/>
            <a:ext cx="5752564" cy="27154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Nalepením kolem hlavy vznikne hříva.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95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6244" y="534570"/>
            <a:ext cx="8794319" cy="65957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aoblený obdélník 2"/>
          <p:cNvSpPr/>
          <p:nvPr/>
        </p:nvSpPr>
        <p:spPr>
          <a:xfrm>
            <a:off x="9221273" y="4726546"/>
            <a:ext cx="2970727" cy="21314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lvíček Malíček je na světě </a:t>
            </a:r>
            <a:r>
              <a:rPr lang="cs-CZ" sz="32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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15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Zaoblený obdélník 4"/>
          <p:cNvSpPr/>
          <p:nvPr/>
        </p:nvSpPr>
        <p:spPr>
          <a:xfrm>
            <a:off x="9221273" y="1854558"/>
            <a:ext cx="2970727" cy="50034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Malíčkova</a:t>
            </a:r>
            <a:r>
              <a:rPr lang="cs-CZ" sz="3200" dirty="0" smtClean="0">
                <a:solidFill>
                  <a:schemeClr val="tx1"/>
                </a:solidFill>
              </a:rPr>
              <a:t> rodina</a:t>
            </a:r>
          </a:p>
          <a:p>
            <a:pPr algn="ctr"/>
            <a:endParaRPr lang="cs-CZ" sz="3200" dirty="0">
              <a:solidFill>
                <a:schemeClr val="tx1"/>
              </a:solidFill>
            </a:endParaRPr>
          </a:p>
          <a:p>
            <a:pPr algn="ctr"/>
            <a:endParaRPr lang="cs-CZ" sz="3200" dirty="0" smtClean="0">
              <a:solidFill>
                <a:schemeClr val="tx1"/>
              </a:solidFill>
            </a:endParaRPr>
          </a:p>
          <a:p>
            <a:pPr algn="ctr"/>
            <a:r>
              <a:rPr lang="cs-CZ" sz="3200" dirty="0">
                <a:solidFill>
                  <a:schemeClr val="tx1"/>
                </a:solidFill>
              </a:rPr>
              <a:t>s</a:t>
            </a:r>
            <a:r>
              <a:rPr lang="cs-CZ" sz="3200" dirty="0" smtClean="0">
                <a:solidFill>
                  <a:schemeClr val="tx1"/>
                </a:solidFill>
              </a:rPr>
              <a:t>tádo lvů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30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</a:t>
            </a:r>
            <a:r>
              <a:rPr lang="cs-CZ" dirty="0"/>
              <a:t> </a:t>
            </a:r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Dovednost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podle pracovního postupu vytváří výtvarné dílo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/>
              <a:t>Rozvoj </a:t>
            </a:r>
            <a:r>
              <a:rPr lang="cs-CZ" dirty="0" smtClean="0"/>
              <a:t>a podpora jemné motoriky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DUM </a:t>
            </a:r>
            <a:r>
              <a:rPr lang="cs-CZ" dirty="0" smtClean="0"/>
              <a:t>na jednotlivých snímcích seznamuje s pracovním postupem tvorby lví </a:t>
            </a:r>
            <a:r>
              <a:rPr lang="cs-CZ" dirty="0" smtClean="0"/>
              <a:t>hlavy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Lepidlo, nůžky, křídy, krepový papír, čtvrtka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38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Ovládat koordinaci ruky a oka, zvládnout jemnou </a:t>
            </a:r>
            <a:r>
              <a:rPr lang="cs-CZ" dirty="0" smtClean="0"/>
              <a:t>motoriku</a:t>
            </a:r>
            <a:r>
              <a:rPr lang="cs-CZ" dirty="0"/>
              <a:t> </a:t>
            </a:r>
          </a:p>
          <a:p>
            <a:r>
              <a:rPr lang="cs-CZ" dirty="0"/>
              <a:t>Zacházet s běžnými předměty denní potřeby, hračkami, pomůckami, </a:t>
            </a:r>
            <a:r>
              <a:rPr lang="cs-CZ" dirty="0" smtClean="0"/>
              <a:t>nástroji </a:t>
            </a:r>
            <a:r>
              <a:rPr lang="cs-CZ" dirty="0"/>
              <a:t>a </a:t>
            </a:r>
            <a:r>
              <a:rPr lang="cs-CZ" dirty="0" smtClean="0"/>
              <a:t>materiály</a:t>
            </a:r>
          </a:p>
          <a:p>
            <a:r>
              <a:rPr lang="cs-CZ" dirty="0"/>
              <a:t>Zvládat výtvarné činnosti, provádět jednoduché úkony s výtvarnými              a technickými pomůckami (např. tužkou, pastelem, štětcem, nůžkami)         a materiály (např. </a:t>
            </a:r>
            <a:r>
              <a:rPr lang="cs-CZ"/>
              <a:t>papírem-překládání, textilem, modelovací hmotou)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274</Words>
  <Application>Microsoft Office PowerPoint</Application>
  <PresentationFormat>Vlastní</PresentationFormat>
  <Paragraphs>66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Sheer Green 16x9</vt:lpstr>
      <vt:lpstr>Výroba lvíčka Malíčka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 Dovednost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2015-06-30T14:44:11Z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