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7.xml" ContentType="application/vnd.openxmlformats-officedocument.presentationml.notesSlide+xml"/>
  <Override PartName="/ppt/comments/comment6.xml" ContentType="application/vnd.openxmlformats-officedocument.presentationml.comments+xml"/>
  <Override PartName="/ppt/notesSlides/notesSlide8.xml" ContentType="application/vnd.openxmlformats-officedocument.presentationml.notesSlide+xml"/>
  <Override PartName="/ppt/comments/comment7.xml" ContentType="application/vnd.openxmlformats-officedocument.presentationml.comments+xml"/>
  <Override PartName="/ppt/notesSlides/notesSlide9.xml" ContentType="application/vnd.openxmlformats-officedocument.presentationml.notesSlide+xml"/>
  <Override PartName="/ppt/comments/comment8.xml" ContentType="application/vnd.openxmlformats-officedocument.presentationml.comments+xml"/>
  <Override PartName="/ppt/notesSlides/notesSlide10.xml" ContentType="application/vnd.openxmlformats-officedocument.presentationml.notesSlide+xml"/>
  <Override PartName="/ppt/comments/comment9.xml" ContentType="application/vnd.openxmlformats-officedocument.presentationml.comments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12.xml" ContentType="application/vnd.openxmlformats-officedocument.presentationml.notesSlide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83" r:id="rId5"/>
    <p:sldId id="284" r:id="rId6"/>
    <p:sldId id="285" r:id="rId7"/>
    <p:sldId id="287" r:id="rId8"/>
    <p:sldId id="288" r:id="rId9"/>
    <p:sldId id="290" r:id="rId10"/>
    <p:sldId id="291" r:id="rId11"/>
    <p:sldId id="292" r:id="rId12"/>
    <p:sldId id="294" r:id="rId13"/>
    <p:sldId id="293" r:id="rId14"/>
    <p:sldId id="295" r:id="rId15"/>
    <p:sldId id="275" r:id="rId16"/>
    <p:sldId id="276" r:id="rId17"/>
    <p:sldId id="277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62" autoAdjust="0"/>
    <p:restoredTop sz="84071" autoAdjust="0"/>
  </p:normalViewPr>
  <p:slideViewPr>
    <p:cSldViewPr snapToGrid="0">
      <p:cViewPr>
        <p:scale>
          <a:sx n="60" d="100"/>
          <a:sy n="60" d="100"/>
        </p:scale>
        <p:origin x="-360" y="-12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Kaolínové </a:t>
            </a:r>
            <a:r>
              <a:rPr lang="cs-CZ" dirty="0" smtClean="0"/>
              <a:t>naleziště – otázka: „Kde</a:t>
            </a:r>
            <a:r>
              <a:rPr lang="cs-CZ" baseline="0" dirty="0" smtClean="0"/>
              <a:t> </a:t>
            </a:r>
            <a:r>
              <a:rPr lang="cs-CZ" baseline="0" dirty="0" smtClean="0"/>
              <a:t>se nachází kaolínové naleziště</a:t>
            </a:r>
            <a:r>
              <a:rPr lang="cs-CZ" baseline="0" dirty="0" smtClean="0"/>
              <a:t>?“ </a:t>
            </a:r>
            <a:r>
              <a:rPr lang="cs-CZ" baseline="0" dirty="0" smtClean="0"/>
              <a:t>–</a:t>
            </a:r>
            <a:r>
              <a:rPr lang="cs-CZ" baseline="0" dirty="0" smtClean="0"/>
              <a:t>odpověď: „Pod </a:t>
            </a:r>
            <a:r>
              <a:rPr lang="cs-CZ" baseline="0" dirty="0" smtClean="0"/>
              <a:t>povrchem</a:t>
            </a:r>
            <a:r>
              <a:rPr lang="cs-CZ" baseline="0" dirty="0" smtClean="0"/>
              <a:t>, v </a:t>
            </a:r>
            <a:r>
              <a:rPr lang="cs-CZ" baseline="0" dirty="0" smtClean="0"/>
              <a:t>přírodě“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35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Kaolínový povrchový</a:t>
            </a:r>
            <a:r>
              <a:rPr lang="cs-CZ" baseline="0" dirty="0" smtClean="0"/>
              <a:t> </a:t>
            </a:r>
            <a:r>
              <a:rPr lang="cs-CZ" baseline="0" dirty="0" smtClean="0"/>
              <a:t>důl – otázka: „Jakým </a:t>
            </a:r>
            <a:r>
              <a:rPr lang="cs-CZ" baseline="0" dirty="0" smtClean="0"/>
              <a:t>způsobem získáváme kaolín z </a:t>
            </a:r>
            <a:r>
              <a:rPr lang="cs-CZ" baseline="0" dirty="0" smtClean="0"/>
              <a:t>přírody?“ – odpověď: „Těžbou </a:t>
            </a:r>
            <a:r>
              <a:rPr lang="cs-CZ" baseline="0" dirty="0" smtClean="0"/>
              <a:t>v kaolínových dolech“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354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Bagr při práci v kaolínovém </a:t>
            </a:r>
            <a:r>
              <a:rPr lang="cs-CZ" dirty="0" smtClean="0"/>
              <a:t>dolu – otázka: „Pomocí</a:t>
            </a:r>
            <a:r>
              <a:rPr lang="cs-CZ" baseline="0" dirty="0" smtClean="0"/>
              <a:t> </a:t>
            </a:r>
            <a:r>
              <a:rPr lang="cs-CZ" baseline="0" dirty="0" smtClean="0"/>
              <a:t>jakých strojů těžíme </a:t>
            </a:r>
            <a:r>
              <a:rPr lang="cs-CZ" baseline="0" dirty="0" smtClean="0"/>
              <a:t>kaolín?“ – odpověď: „Pomocí </a:t>
            </a:r>
            <a:r>
              <a:rPr lang="cs-CZ" baseline="0" dirty="0" smtClean="0"/>
              <a:t>bagrů“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7178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Továrna na zpracování </a:t>
            </a:r>
            <a:r>
              <a:rPr lang="cs-CZ" dirty="0" smtClean="0"/>
              <a:t>kaolínu – kaolínka – otázka: „Kde </a:t>
            </a:r>
            <a:r>
              <a:rPr lang="cs-CZ" dirty="0" smtClean="0"/>
              <a:t>se vytěžený kaolín </a:t>
            </a:r>
            <a:r>
              <a:rPr lang="cs-CZ" dirty="0" smtClean="0"/>
              <a:t>zpracovává?“ – odpověď: „V </a:t>
            </a:r>
            <a:r>
              <a:rPr lang="cs-CZ" dirty="0" smtClean="0"/>
              <a:t>kaolínkách“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8207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Jedna</a:t>
            </a:r>
            <a:r>
              <a:rPr lang="cs-CZ" baseline="0" dirty="0" smtClean="0"/>
              <a:t> z </a:t>
            </a:r>
            <a:r>
              <a:rPr lang="cs-CZ" baseline="0" dirty="0" smtClean="0"/>
              <a:t>oblastí, </a:t>
            </a:r>
            <a:r>
              <a:rPr lang="cs-CZ" baseline="0" dirty="0" smtClean="0"/>
              <a:t>kde se nachází naleziště </a:t>
            </a:r>
            <a:r>
              <a:rPr lang="cs-CZ" baseline="0" dirty="0" smtClean="0"/>
              <a:t>kaolínu – otázka: „U </a:t>
            </a:r>
            <a:r>
              <a:rPr lang="cs-CZ" baseline="0" dirty="0" smtClean="0"/>
              <a:t>kterého města se nachází známé naleziště </a:t>
            </a:r>
            <a:r>
              <a:rPr lang="cs-CZ" baseline="0" dirty="0" smtClean="0"/>
              <a:t>kaolínu?“ – odpověď: „U </a:t>
            </a:r>
            <a:r>
              <a:rPr lang="cs-CZ" baseline="0" dirty="0" smtClean="0"/>
              <a:t>Karlových Varů“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3312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Továrna na výrobu</a:t>
            </a:r>
            <a:r>
              <a:rPr lang="cs-CZ" baseline="0" dirty="0" smtClean="0"/>
              <a:t> </a:t>
            </a:r>
            <a:r>
              <a:rPr lang="cs-CZ" baseline="0" dirty="0" smtClean="0"/>
              <a:t>porcelánu – porcelánka – otázka: „Kde </a:t>
            </a:r>
            <a:r>
              <a:rPr lang="cs-CZ" baseline="0" dirty="0" smtClean="0"/>
              <a:t>se z kaolínu vyrábí porcelán</a:t>
            </a:r>
            <a:r>
              <a:rPr lang="cs-CZ" baseline="0" dirty="0" smtClean="0"/>
              <a:t>?“ – odpověď: „V </a:t>
            </a:r>
            <a:r>
              <a:rPr lang="cs-CZ" baseline="0" dirty="0" smtClean="0"/>
              <a:t>porcelánkách“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1277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Pec na vypalování </a:t>
            </a:r>
            <a:r>
              <a:rPr lang="cs-CZ" dirty="0" smtClean="0"/>
              <a:t>porcelánu – otázka: „Čím </a:t>
            </a:r>
            <a:r>
              <a:rPr lang="cs-CZ" dirty="0" smtClean="0"/>
              <a:t>musí projít porcelán</a:t>
            </a:r>
            <a:r>
              <a:rPr lang="cs-CZ" dirty="0" smtClean="0"/>
              <a:t>, aby</a:t>
            </a:r>
            <a:r>
              <a:rPr lang="cs-CZ" baseline="0" dirty="0" smtClean="0"/>
              <a:t> </a:t>
            </a:r>
            <a:r>
              <a:rPr lang="cs-CZ" baseline="0" dirty="0" smtClean="0"/>
              <a:t>držel formu</a:t>
            </a:r>
            <a:r>
              <a:rPr lang="cs-CZ" baseline="0" dirty="0" smtClean="0"/>
              <a:t>?“ – odpověď: „Musí </a:t>
            </a:r>
            <a:r>
              <a:rPr lang="cs-CZ" baseline="0" dirty="0" smtClean="0"/>
              <a:t>se vypálit v peci“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2305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Sklad </a:t>
            </a:r>
            <a:r>
              <a:rPr lang="cs-CZ" dirty="0" smtClean="0"/>
              <a:t>porcelánu – otázka: „Kde </a:t>
            </a:r>
            <a:r>
              <a:rPr lang="cs-CZ" dirty="0" smtClean="0"/>
              <a:t>se shromažďuje hotový porcelán</a:t>
            </a:r>
            <a:r>
              <a:rPr lang="cs-CZ" dirty="0" smtClean="0"/>
              <a:t>?“ – odpověď: „V </a:t>
            </a:r>
            <a:r>
              <a:rPr lang="cs-CZ" dirty="0" smtClean="0"/>
              <a:t>bílých skladech“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0530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Hotové </a:t>
            </a:r>
            <a:r>
              <a:rPr lang="cs-CZ" dirty="0" smtClean="0"/>
              <a:t>výrobky – otázka: „K</a:t>
            </a:r>
            <a:r>
              <a:rPr lang="cs-CZ" baseline="0" dirty="0" smtClean="0"/>
              <a:t> </a:t>
            </a:r>
            <a:r>
              <a:rPr lang="cs-CZ" baseline="0" dirty="0" smtClean="0"/>
              <a:t>čemu se porcelán používá</a:t>
            </a:r>
            <a:r>
              <a:rPr lang="cs-CZ" baseline="0" dirty="0" smtClean="0"/>
              <a:t>?“ – odpověď: „Ke </a:t>
            </a:r>
            <a:r>
              <a:rPr lang="cs-CZ" baseline="0" dirty="0" smtClean="0"/>
              <a:t>stolování“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3847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Hotový </a:t>
            </a:r>
            <a:r>
              <a:rPr lang="cs-CZ" dirty="0" smtClean="0"/>
              <a:t>výrobek - čistý </a:t>
            </a:r>
            <a:r>
              <a:rPr lang="cs-CZ" dirty="0" smtClean="0"/>
              <a:t>bílý porcelán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067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Porcelán</a:t>
            </a:r>
            <a:r>
              <a:rPr lang="cs-CZ" baseline="0" dirty="0" smtClean="0"/>
              <a:t> s </a:t>
            </a:r>
            <a:r>
              <a:rPr lang="cs-CZ" baseline="0" dirty="0" smtClean="0"/>
              <a:t>dekorem – otázka: „Jak </a:t>
            </a:r>
            <a:r>
              <a:rPr lang="cs-CZ" baseline="0" dirty="0" smtClean="0"/>
              <a:t>můžeme bílý porcelán zdobit</a:t>
            </a:r>
            <a:r>
              <a:rPr lang="cs-CZ" baseline="0" dirty="0" smtClean="0"/>
              <a:t>?“ –odpověď: „Různým </a:t>
            </a:r>
            <a:r>
              <a:rPr lang="cs-CZ" baseline="0" dirty="0" smtClean="0"/>
              <a:t>zdobením</a:t>
            </a:r>
            <a:r>
              <a:rPr lang="cs-CZ" baseline="0" dirty="0" smtClean="0"/>
              <a:t>, obtisky, barvou</a:t>
            </a:r>
            <a:r>
              <a:rPr lang="cs-CZ" baseline="0" dirty="0" smtClean="0"/>
              <a:t>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923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6.wdp"/><Relationship Id="rId18" Type="http://schemas.openxmlformats.org/officeDocument/2006/relationships/image" Target="../media/image24.png"/><Relationship Id="rId3" Type="http://schemas.microsoft.com/office/2007/relationships/hdphoto" Target="../media/hdphoto1.wdp"/><Relationship Id="rId21" Type="http://schemas.openxmlformats.org/officeDocument/2006/relationships/image" Target="../media/image27.png"/><Relationship Id="rId7" Type="http://schemas.microsoft.com/office/2007/relationships/hdphoto" Target="../media/hdphoto3.wdp"/><Relationship Id="rId12" Type="http://schemas.openxmlformats.org/officeDocument/2006/relationships/image" Target="../media/image20.png"/><Relationship Id="rId17" Type="http://schemas.openxmlformats.org/officeDocument/2006/relationships/image" Target="../media/image23.jpeg"/><Relationship Id="rId2" Type="http://schemas.openxmlformats.org/officeDocument/2006/relationships/image" Target="../media/image15.png"/><Relationship Id="rId16" Type="http://schemas.openxmlformats.org/officeDocument/2006/relationships/image" Target="../media/image22.jpe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19.png"/><Relationship Id="rId19" Type="http://schemas.openxmlformats.org/officeDocument/2006/relationships/image" Target="../media/image25.png"/><Relationship Id="rId4" Type="http://schemas.openxmlformats.org/officeDocument/2006/relationships/image" Target="../media/image16.png"/><Relationship Id="rId9" Type="http://schemas.microsoft.com/office/2007/relationships/hdphoto" Target="../media/hdphoto4.wdp"/><Relationship Id="rId14" Type="http://schemas.openxmlformats.org/officeDocument/2006/relationships/image" Target="../media/image21.png"/><Relationship Id="rId22" Type="http://schemas.openxmlformats.org/officeDocument/2006/relationships/comments" Target="../comments/commen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Cesta 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kaolínu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Informační gramotnost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19414" y="4804012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Kaolínové naleziště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Nachází se pod povrchem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049"/>
            <a:ext cx="8476952" cy="476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43258" y="4768499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Kaolínový důl</a:t>
            </a:r>
          </a:p>
          <a:p>
            <a:pPr algn="ctr"/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047" y="3048"/>
            <a:ext cx="8476953" cy="47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40844" y="4804012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Bagr při práci…</a:t>
            </a:r>
          </a:p>
          <a:p>
            <a:pPr algn="ctr"/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7640"/>
            <a:ext cx="8477250" cy="500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4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43258" y="4768499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Továrna na kaolín</a:t>
            </a:r>
          </a:p>
          <a:p>
            <a:pPr algn="ctr"/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047" y="3048"/>
            <a:ext cx="8476953" cy="47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55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40844" y="4804012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Oblasti, kde se kaolínové doly nachází</a:t>
            </a:r>
          </a:p>
          <a:p>
            <a:pPr algn="ctr"/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049"/>
            <a:ext cx="8476952" cy="476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069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43258" y="4768499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Továrna, </a:t>
            </a:r>
            <a:r>
              <a:rPr lang="cs-CZ" sz="2400" dirty="0" smtClean="0"/>
              <a:t>kde se z kaolínu vyrábí porcelán.</a:t>
            </a:r>
          </a:p>
          <a:p>
            <a:pPr algn="ctr"/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047" y="3048"/>
            <a:ext cx="8476953" cy="47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43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40844" y="4804012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Pec na vypálení kaolínu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049"/>
            <a:ext cx="8476952" cy="476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08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-43258" y="4768499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Sklad porcelánu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047" y="3048"/>
            <a:ext cx="8476953" cy="47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100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940844" y="4804012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Využití porcelánu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23" y="1"/>
            <a:ext cx="8482673" cy="4767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40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4768499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Bílý porcelán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047" y="3048"/>
            <a:ext cx="8476953" cy="47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92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19415" y="4804012"/>
            <a:ext cx="5272585" cy="20539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Barvený porcelán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049"/>
            <a:ext cx="8476952" cy="476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05900" y="2110576"/>
            <a:ext cx="1967924" cy="113199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76941" y="3409671"/>
            <a:ext cx="2108241" cy="13182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21" b="97640" l="380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2572"/>
          <a:stretch/>
        </p:blipFill>
        <p:spPr>
          <a:xfrm>
            <a:off x="5626738" y="1647967"/>
            <a:ext cx="1341521" cy="14248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265" l="1241" r="83251">
                        <a14:foregroundMark x1="3970" y1="25221" x2="3970" y2="25221"/>
                        <a14:foregroundMark x1="5749" y1="26912" x2="5749" y2="26912"/>
                        <a14:foregroundMark x1="5749" y1="27206" x2="14516" y2="55882"/>
                        <a14:foregroundMark x1="80397" y1="27794" x2="80397" y2="27794"/>
                        <a14:foregroundMark x1="70637" y1="61838" x2="82134" y2="38529"/>
                        <a14:foregroundMark x1="81969" y1="27206" x2="81969" y2="27206"/>
                        <a14:foregroundMark x1="81803" y1="26397" x2="81803" y2="26397"/>
                        <a14:foregroundMark x1="81969" y1="28897" x2="81969" y2="28897"/>
                        <a14:foregroundMark x1="81803" y1="29191" x2="81803" y2="29191"/>
                        <a14:foregroundMark x1="82630" y1="36324" x2="81969" y2="27206"/>
                        <a14:foregroundMark x1="70347" y1="65809" x2="70347" y2="65809"/>
                        <a14:foregroundMark x1="80397" y1="47353" x2="68404" y2="71765"/>
                        <a14:foregroundMark x1="82299" y1="40294" x2="82299" y2="40294"/>
                        <a14:backgroundMark x1="2233" y1="24632" x2="19603" y2="78824"/>
                        <a14:backgroundMark x1="21836" y1="80809" x2="32382" y2="96691"/>
                        <a14:backgroundMark x1="33830" y1="94412" x2="45451" y2="97279"/>
                        <a14:backgroundMark x1="51034" y1="94706" x2="51034" y2="94706"/>
                        <a14:backgroundMark x1="52481" y1="95294" x2="62696" y2="896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092" y="2730544"/>
            <a:ext cx="2557823" cy="14387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226" b="9813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76046" y="737937"/>
            <a:ext cx="1601364" cy="15182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email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471" b="98015" l="9967" r="84202">
                        <a14:foregroundMark x1="73201" y1="82206" x2="73201" y2="82206"/>
                        <a14:foregroundMark x1="74814" y1="79412" x2="74814" y2="79412"/>
                        <a14:foregroundMark x1="82796" y1="44779" x2="82796" y2="44779"/>
                        <a14:foregroundMark x1="82465" y1="47353" x2="81183" y2="59853"/>
                        <a14:foregroundMark x1="75765" y1="78235" x2="75765" y2="78235"/>
                        <a14:foregroundMark x1="81348" y1="61838" x2="81348" y2="61838"/>
                        <a14:foregroundMark x1="77047" y1="75147" x2="81183" y2="62647"/>
                        <a14:foregroundMark x1="79901" y1="68897" x2="81969" y2="61544"/>
                        <a14:foregroundMark x1="83085" y1="45662" x2="83085" y2="45662"/>
                        <a14:foregroundMark x1="83251" y1="47941" x2="82465" y2="65809"/>
                        <a14:backgroundMark x1="77998" y1="76544" x2="84533" y2="592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18325" y="329147"/>
            <a:ext cx="2871537" cy="161524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8376" l="2736" r="100000">
                        <a14:foregroundMark x1="97114" y1="39783" x2="88607" y2="60217"/>
                        <a14:foregroundMark x1="95025" y1="36265" x2="95025" y2="36265"/>
                        <a14:foregroundMark x1="95323" y1="35183" x2="93234" y2="45061"/>
                        <a14:foregroundMark x1="8259" y1="55683" x2="17861" y2="79973"/>
                        <a14:foregroundMark x1="16318" y1="45399" x2="36020" y2="53180"/>
                        <a14:foregroundMark x1="31642" y1="79229" x2="31642" y2="79229"/>
                        <a14:foregroundMark x1="75373" y1="58119" x2="75373" y2="58119"/>
                        <a14:backgroundMark x1="90149" y1="39107" x2="78507" y2="57037"/>
                        <a14:backgroundMark x1="78259" y1="75778" x2="69154" y2="831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42540" y="3173839"/>
            <a:ext cx="1604578" cy="11805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2247" y="4875577"/>
            <a:ext cx="3270807" cy="1839829"/>
          </a:xfrm>
          <a:prstGeom prst="ellipse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35935" y="224960"/>
            <a:ext cx="3270809" cy="1839830"/>
          </a:xfrm>
          <a:prstGeom prst="ellipse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51463" y="5584066"/>
            <a:ext cx="1967924" cy="113199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8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9872" y="3480423"/>
            <a:ext cx="1282767" cy="80210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9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21" b="97640" l="380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2572"/>
          <a:stretch/>
        </p:blipFill>
        <p:spPr>
          <a:xfrm>
            <a:off x="8212787" y="2905338"/>
            <a:ext cx="1312484" cy="139402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265" l="1241" r="83251">
                        <a14:foregroundMark x1="3970" y1="25221" x2="3970" y2="25221"/>
                        <a14:foregroundMark x1="5749" y1="26912" x2="5749" y2="26912"/>
                        <a14:foregroundMark x1="5749" y1="27206" x2="14516" y2="55882"/>
                        <a14:foregroundMark x1="80397" y1="27794" x2="80397" y2="27794"/>
                        <a14:foregroundMark x1="70637" y1="61838" x2="82134" y2="38529"/>
                        <a14:foregroundMark x1="81969" y1="27206" x2="81969" y2="27206"/>
                        <a14:foregroundMark x1="81803" y1="26397" x2="81803" y2="26397"/>
                        <a14:foregroundMark x1="81969" y1="28897" x2="81969" y2="28897"/>
                        <a14:foregroundMark x1="81803" y1="29191" x2="81803" y2="29191"/>
                        <a14:foregroundMark x1="82630" y1="36324" x2="81969" y2="27206"/>
                        <a14:foregroundMark x1="70347" y1="65809" x2="70347" y2="65809"/>
                        <a14:foregroundMark x1="80397" y1="47353" x2="68404" y2="71765"/>
                        <a14:foregroundMark x1="82299" y1="40294" x2="82299" y2="40294"/>
                        <a14:backgroundMark x1="2233" y1="24632" x2="19603" y2="78824"/>
                        <a14:backgroundMark x1="21836" y1="80809" x2="32382" y2="96691"/>
                        <a14:backgroundMark x1="33830" y1="94412" x2="45451" y2="97279"/>
                        <a14:backgroundMark x1="51034" y1="94706" x2="51034" y2="94706"/>
                        <a14:backgroundMark x1="52481" y1="95294" x2="62696" y2="896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412" y="626015"/>
            <a:ext cx="2557823" cy="143877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0" cstate="email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226" b="9813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2639" y="1187899"/>
            <a:ext cx="1331495" cy="126242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2" cstate="email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471" b="98015" l="9967" r="84202">
                        <a14:foregroundMark x1="73201" y1="82206" x2="73201" y2="82206"/>
                        <a14:foregroundMark x1="74814" y1="79412" x2="74814" y2="79412"/>
                        <a14:foregroundMark x1="82796" y1="44779" x2="82796" y2="44779"/>
                        <a14:foregroundMark x1="82465" y1="47353" x2="81183" y2="59853"/>
                        <a14:foregroundMark x1="75765" y1="78235" x2="75765" y2="78235"/>
                        <a14:foregroundMark x1="81348" y1="61838" x2="81348" y2="61838"/>
                        <a14:foregroundMark x1="77047" y1="75147" x2="81183" y2="62647"/>
                        <a14:foregroundMark x1="79901" y1="68897" x2="81969" y2="61544"/>
                        <a14:foregroundMark x1="83085" y1="45662" x2="83085" y2="45662"/>
                        <a14:foregroundMark x1="83251" y1="47941" x2="82465" y2="65809"/>
                        <a14:backgroundMark x1="77998" y1="76544" x2="84533" y2="592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6134" y="4727938"/>
            <a:ext cx="2871537" cy="161524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1" cstate="email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8376" l="2736" r="100000">
                        <a14:foregroundMark x1="97114" y1="39783" x2="88607" y2="60217"/>
                        <a14:foregroundMark x1="95025" y1="36265" x2="95025" y2="36265"/>
                        <a14:foregroundMark x1="95323" y1="35183" x2="93234" y2="45061"/>
                        <a14:foregroundMark x1="8259" y1="55683" x2="17861" y2="79973"/>
                        <a14:foregroundMark x1="16318" y1="45399" x2="36020" y2="53180"/>
                        <a14:foregroundMark x1="31642" y1="79229" x2="31642" y2="79229"/>
                        <a14:foregroundMark x1="75373" y1="58119" x2="75373" y2="58119"/>
                        <a14:backgroundMark x1="90149" y1="39107" x2="78507" y2="57037"/>
                        <a14:backgroundMark x1="78259" y1="75778" x2="69154" y2="831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6481" y="2758523"/>
            <a:ext cx="976311" cy="71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4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svět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Představení kaolínu jako suroviny k výrobě porcelánu</a:t>
            </a:r>
          </a:p>
          <a:p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Děti se seznámí s využitím přírodních zdrojů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seznamují s procesem výroby porcelánu a jeho využitím. </a:t>
            </a:r>
          </a:p>
          <a:p>
            <a:r>
              <a:rPr lang="cs-CZ" dirty="0" smtClean="0"/>
              <a:t>Podrobnější popisky jsou vždy v poznámkách pod snímkem</a:t>
            </a:r>
          </a:p>
          <a:p>
            <a:r>
              <a:rPr lang="cs-CZ" dirty="0" smtClean="0"/>
              <a:t>Na posledním snímku 13 děti pomoci elektronického pere </a:t>
            </a:r>
            <a:r>
              <a:rPr lang="cs-CZ" dirty="0" smtClean="0"/>
              <a:t>zakroužkují, co </a:t>
            </a:r>
            <a:r>
              <a:rPr lang="cs-CZ" dirty="0" smtClean="0"/>
              <a:t>k sobě patří do sady. </a:t>
            </a:r>
          </a:p>
          <a:p>
            <a:r>
              <a:rPr lang="cs-CZ" dirty="0" smtClean="0"/>
              <a:t>Pro kontrolu máme možnost kliknout na obrázek setu</a:t>
            </a:r>
          </a:p>
          <a:p>
            <a:r>
              <a:rPr lang="cs-CZ" dirty="0" smtClean="0"/>
              <a:t>Děti si poté zkouší pracovat s keramickou hlínou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</a:t>
            </a:r>
            <a:r>
              <a:rPr lang="cs-CZ" dirty="0" smtClean="0"/>
              <a:t>instrukcí</a:t>
            </a:r>
          </a:p>
          <a:p>
            <a:r>
              <a:rPr lang="cs-CZ" dirty="0"/>
              <a:t>Projevovat zájem o nové věci, dotazovat se při neporozumění, zkoušet, experimentovat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565</Words>
  <Application>Microsoft Office PowerPoint</Application>
  <PresentationFormat>Vlastní</PresentationFormat>
  <Paragraphs>86</Paragraphs>
  <Slides>19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Cesta kaolínu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svět kolem nás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2015-06-30T15:09:51Z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