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0" r:id="rId4"/>
    <p:sldId id="285" r:id="rId5"/>
    <p:sldId id="286" r:id="rId6"/>
    <p:sldId id="287" r:id="rId7"/>
    <p:sldId id="288" r:id="rId8"/>
    <p:sldId id="289" r:id="rId9"/>
    <p:sldId id="275" r:id="rId10"/>
    <p:sldId id="291" r:id="rId11"/>
    <p:sldId id="292" r:id="rId12"/>
    <p:sldId id="293" r:id="rId13"/>
    <p:sldId id="280" r:id="rId14"/>
    <p:sldId id="294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rvp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Kameny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 kolem nás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2248" y="1248936"/>
            <a:ext cx="7023742" cy="1851102"/>
          </a:xfrm>
        </p:spPr>
        <p:txBody>
          <a:bodyPr>
            <a:noAutofit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                                                               </a:t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/>
              <a:t>Věková skupina :  děti 4 – 7 let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/>
              <a:t>OBSAH 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88484" y="1628078"/>
            <a:ext cx="5703516" cy="33899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2060"/>
                </a:solidFill>
              </a:rPr>
              <a:t>Použité odkazy</a:t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>Integrovaný blok</a:t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>Vzdělávací oblast</a:t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>Očekávané cíle</a:t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>Práce s interaktivním výukovým </a:t>
            </a:r>
            <a:r>
              <a:rPr lang="cs-CZ" dirty="0" smtClean="0">
                <a:solidFill>
                  <a:srgbClr val="002060"/>
                </a:solidFill>
              </a:rPr>
              <a:t>materiálem</a:t>
            </a:r>
          </a:p>
          <a:p>
            <a:pPr algn="ctr"/>
            <a:r>
              <a:rPr lang="cs-CZ" dirty="0">
                <a:solidFill>
                  <a:srgbClr val="002060"/>
                </a:solidFill>
              </a:rPr>
              <a:t>Dosažené konkretizované výstupy</a:t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>Prvky polytechnické výchovy a vzdělávání</a:t>
            </a:r>
            <a:r>
              <a:rPr lang="cs-CZ" sz="1400" dirty="0">
                <a:solidFill>
                  <a:srgbClr val="002060"/>
                </a:solidFill>
              </a:rPr>
              <a:t/>
            </a:r>
            <a:br>
              <a:rPr lang="cs-CZ" sz="1400" dirty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/>
            </a:r>
            <a:br>
              <a:rPr lang="cs-CZ" sz="1400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0653" y="1628078"/>
            <a:ext cx="5709425" cy="33899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srgbClr val="002060"/>
                </a:solidFill>
              </a:rPr>
              <a:t>Motivace</a:t>
            </a:r>
            <a:br>
              <a:rPr lang="cs-CZ" sz="2800">
                <a:solidFill>
                  <a:srgbClr val="002060"/>
                </a:solidFill>
              </a:rPr>
            </a:br>
            <a:r>
              <a:rPr lang="cs-CZ" sz="2800">
                <a:solidFill>
                  <a:srgbClr val="002060"/>
                </a:solidFill>
              </a:rPr>
              <a:t>Zkoumání</a:t>
            </a:r>
            <a:br>
              <a:rPr lang="cs-CZ" sz="2800">
                <a:solidFill>
                  <a:srgbClr val="002060"/>
                </a:solidFill>
              </a:rPr>
            </a:br>
            <a:r>
              <a:rPr lang="cs-CZ" sz="2800">
                <a:solidFill>
                  <a:srgbClr val="002060"/>
                </a:solidFill>
              </a:rPr>
              <a:t>Vlastnosti kamenů</a:t>
            </a:r>
            <a:br>
              <a:rPr lang="cs-CZ" sz="2800">
                <a:solidFill>
                  <a:srgbClr val="002060"/>
                </a:solidFill>
              </a:rPr>
            </a:br>
            <a:r>
              <a:rPr lang="cs-CZ" sz="2800">
                <a:solidFill>
                  <a:srgbClr val="002060"/>
                </a:solidFill>
              </a:rPr>
              <a:t>Hry s kameny</a:t>
            </a:r>
            <a:br>
              <a:rPr lang="cs-CZ" sz="2800">
                <a:solidFill>
                  <a:srgbClr val="002060"/>
                </a:solidFill>
              </a:rPr>
            </a:br>
            <a:r>
              <a:rPr lang="cs-CZ" sz="2800">
                <a:solidFill>
                  <a:srgbClr val="002060"/>
                </a:solidFill>
              </a:rPr>
              <a:t>Kameny kolem nás</a:t>
            </a:r>
            <a:br>
              <a:rPr lang="cs-CZ" sz="2800">
                <a:solidFill>
                  <a:srgbClr val="002060"/>
                </a:solidFill>
              </a:rPr>
            </a:br>
            <a:r>
              <a:rPr lang="cs-CZ" sz="2800">
                <a:solidFill>
                  <a:srgbClr val="002060"/>
                </a:solidFill>
              </a:rPr>
              <a:t>Kameny nás sbližují</a:t>
            </a:r>
            <a:br>
              <a:rPr lang="cs-CZ" sz="2800">
                <a:solidFill>
                  <a:srgbClr val="002060"/>
                </a:solidFill>
              </a:rPr>
            </a:br>
            <a:endParaRPr lang="cs-CZ" sz="28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89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496486" y="3382797"/>
            <a:ext cx="5129212" cy="962954"/>
          </a:xfrm>
          <a:solidFill>
            <a:schemeClr val="accent4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Jako neexistují dva stejní lidé, tak neexistují dva stejné kameny. Každý má svůj tvar, barvu, strukturu.</a:t>
            </a:r>
            <a:endParaRPr lang="cs-CZ" sz="1800" b="1" dirty="0"/>
          </a:p>
        </p:txBody>
      </p:sp>
      <p:pic>
        <p:nvPicPr>
          <p:cNvPr id="3" name="Picture 2" descr="F:\Foto MŠ\Foto MŠ 2011\Školka v přírodě 2011-1\Celodenní výlet na Šámalku 2011\P51902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22" y="1425039"/>
            <a:ext cx="5220689" cy="391551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96486" y="712519"/>
            <a:ext cx="5107332" cy="18810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Kameny </a:t>
            </a:r>
            <a:r>
              <a:rPr lang="cs-CZ" sz="3600" b="1" dirty="0" smtClean="0">
                <a:solidFill>
                  <a:srgbClr val="002060"/>
                </a:solidFill>
              </a:rPr>
              <a:t>...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2200" b="1" dirty="0">
                <a:solidFill>
                  <a:schemeClr val="bg1">
                    <a:lumMod val="50000"/>
                  </a:schemeClr>
                </a:solidFill>
              </a:rPr>
              <a:t>Motivace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>
                <a:solidFill>
                  <a:srgbClr val="002060"/>
                </a:solidFill>
              </a:rPr>
              <a:t>Přírodní kámen provází člověka od nepaměti</a:t>
            </a:r>
            <a:r>
              <a:rPr lang="cs-CZ" dirty="0" smtClean="0">
                <a:solidFill>
                  <a:srgbClr val="002060"/>
                </a:solidFill>
              </a:rPr>
              <a:t>… Ani </a:t>
            </a:r>
            <a:r>
              <a:rPr lang="cs-CZ" dirty="0">
                <a:solidFill>
                  <a:srgbClr val="002060"/>
                </a:solidFill>
              </a:rPr>
              <a:t>v průběhu let neztrácí svoji přitažlivou jedinečnost a krásu.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49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Obdélník 8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0" name="Obdélník 9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0225" y="228600"/>
            <a:ext cx="8591550" cy="5216625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Zkoumání kamenů… </a:t>
            </a:r>
            <a:r>
              <a:rPr lang="cs-CZ" sz="1200" b="1" dirty="0"/>
              <a:t> 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Kameny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jsou: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krásné, studené, teplé, lesklé, vlhké, těžké, </a:t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ostré , schované, velké, malé, hrubé, hladké</a:t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špinavé, špičaté, zajímavé, pevné,</a:t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dlouho vydrží 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…</a:t>
            </a: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Mohou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být: 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 zemi, ve vodě, v ohni i ve větru, schované,</a:t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 hromadě, na cestě, na nákladním autě,</a:t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 horách, v 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kapse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…</a:t>
            </a: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Z kamenů můžeme : </a:t>
            </a:r>
            <a:b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stavět, skládat, házet s nimi, chodit po nich, hledat poklad, prohlížet si je, svěřit jim tajemství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…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7" name="Picture 3" descr="F:\Foto MŠ\Foto MŠ 2010\ŠKoka v přírodě 05.2010\Kameny\DSC032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168" y="464280"/>
            <a:ext cx="3840427" cy="288032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Foto MŠ\Foto MŠ 2010\ŠKoka v přírodě 05.2010\Kameny\DSC0344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726" y="4653136"/>
            <a:ext cx="1440160" cy="19202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Foto MŠ\Foto MŠ 2010\ŠKoka v přírodě 05.2010\Kameny\DSC0345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20" y="4665687"/>
            <a:ext cx="1440160" cy="19202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:\Foto MŠ\Foto MŠ 2010\ŠKoka v přírodě 05.2010\Kameny\DSC0345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6" y="4653137"/>
            <a:ext cx="1440160" cy="19202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F:\Foto MŠ\Foto MŠ 2010\ŠKoka v přírodě 05.2010\Kameny\P510009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112" y="4665686"/>
            <a:ext cx="1440160" cy="19202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:\DCIM\Camera\2014-06-09 10.47.2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304" y="4665686"/>
            <a:ext cx="1485850" cy="192021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90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Obdélník 8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0" name="Obdélník 9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3999" y="7937"/>
            <a:ext cx="9509760" cy="1088136"/>
          </a:xfrm>
        </p:spPr>
        <p:txBody>
          <a:bodyPr/>
          <a:lstStyle/>
          <a:p>
            <a:r>
              <a:rPr lang="cs-CZ" sz="3200" b="1" dirty="0"/>
              <a:t>  Hry</a:t>
            </a:r>
            <a:r>
              <a:rPr lang="cs-CZ" b="1" dirty="0" smtClean="0"/>
              <a:t> s kameny …</a:t>
            </a:r>
            <a:endParaRPr lang="cs-CZ" b="1" dirty="0"/>
          </a:p>
        </p:txBody>
      </p:sp>
      <p:sp>
        <p:nvSpPr>
          <p:cNvPr id="3" name="AutoShape 2" descr="https://encrypted-tbn0.gstatic.com/images?q=tbn:ANd9GcSXtCjUdOa5HWqNrul-yBvMjEMeh5ObgyGfvQiSPMDLsBBsagy_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 descr="F:\Foto MŠ\Foto MŠ 2010\ŠKoka v přírodě 05.2010\Kameny\DSC033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865" y="4601631"/>
            <a:ext cx="2448271" cy="183620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Foto MŠ\Foto MŠ 2010\ŠKoka v přírodě 05.2010\Kameny\DSC034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176" y="4591973"/>
            <a:ext cx="2466274" cy="184970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Foto MŠ\Foto MŠ 2010\ŠKoka v přírodě 05.2010\Kameny\P510009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789" y="4601631"/>
            <a:ext cx="2453399" cy="184004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Foto MŠ\Foto MŠ 2010\ŠKoka v přírodě 05.2010\Kameny\DSC0330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24" y="1388561"/>
            <a:ext cx="3836708" cy="287753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Foto MŠ\Foto MŠ 2010\ŠKoka v přírodě 05.2010\Kameny\DSC0330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788" y="1403208"/>
            <a:ext cx="3817180" cy="286288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93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Kameny kolem nás …</a:t>
            </a:r>
            <a:endParaRPr lang="cs-CZ" b="1" dirty="0"/>
          </a:p>
        </p:txBody>
      </p:sp>
      <p:pic>
        <p:nvPicPr>
          <p:cNvPr id="3074" name="Picture 2" descr="F:\Foto MŠ\Foto MŠ 2011\Školka v přírodě 2011-1\Celodenní výlet na Šámalku 2011\P52502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88" y="620688"/>
            <a:ext cx="3168352" cy="422447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:\Foto MŠ\Foto MŠ 2011\Školka v přírodě 2011-1\Celodenní výlet na Šámalku 2011\P51902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259" y="1556791"/>
            <a:ext cx="1908212" cy="254428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:\Foto MŠ\Foto MŠ 2011\Školka v přírodě -odjezd květen 2011 + Balada 2010\Balada 2010\P513022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443682"/>
            <a:ext cx="2556030" cy="191702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F:\Foto MŠ\Foto MŠ 2009\Školka v přírodě 2009\Školka v přírodě Bedřichov Balada květen 2009\21.5.-dopolední svačinka a hurá na hřiště - čekají nás soutěže mezi týmy,cestou pozorujeme podivné zvířátko - byl to netopýr\P521029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197" y="4443682"/>
            <a:ext cx="1395275" cy="191702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:\Foto MŠ\Foto MŠ 2011\Školka v přírodě 2011-1\Dolina 2011\P51902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1556790"/>
            <a:ext cx="1908212" cy="254428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F:\Foto MŠ\Foto MŠ 2010\ŠKoka v přírodě 05.2010\Kameny\P510009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5" y="5072542"/>
            <a:ext cx="1717551" cy="128816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:\Foto MŠ\Foto MŠ 2010\ŠKoka v přírodě 05.2010\Kostel 2010\P517033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691" y="5072542"/>
            <a:ext cx="1695424" cy="127156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21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2067" y="176004"/>
            <a:ext cx="8591550" cy="172819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 smtClean="0"/>
              <a:t>   </a:t>
            </a:r>
            <a:r>
              <a:rPr lang="cs-CZ" sz="4000" b="1" dirty="0"/>
              <a:t>Kameny  nás sbližují …</a:t>
            </a:r>
            <a:br>
              <a:rPr lang="cs-CZ" sz="4000" b="1" dirty="0"/>
            </a:br>
            <a:r>
              <a:rPr lang="cs-CZ" sz="4000" b="1" dirty="0"/>
              <a:t/>
            </a:r>
            <a:br>
              <a:rPr lang="cs-CZ" sz="4000" b="1" dirty="0"/>
            </a:br>
            <a:endParaRPr lang="cs-CZ" sz="4000" b="1" dirty="0"/>
          </a:p>
        </p:txBody>
      </p:sp>
      <p:pic>
        <p:nvPicPr>
          <p:cNvPr id="3" name="Picture 3" descr="F:\Foto MŠ\Foto MŠ 2009\Školka v přírodě 2009\Školka v přírodě Bedřichov Balada květen 2009\21.5.-dopolední svačinka a hurá na hřiště - čekají nás soutěže mezi týmy,cestou pozorujeme podivné zvířátko - byl to netopýr\P52102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57" y="3851170"/>
            <a:ext cx="3528391" cy="264629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F:\Foto MŠ\Foto MŠ 2009\Školka v přírodě 2009\Školka v přírodě Bedřichov Balada květen 2009\21.5.-dopolední svačinka a hurá na hřiště - čekají nás soutěže mezi týmy,cestou pozorujeme podivné zvířátko - byl to netopýr\P521029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89" y="652856"/>
            <a:ext cx="3240359" cy="243026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Foto MŠ\Foto MŠ 2011\Školka v přírodě -odjezd květen 2011 + Balada 2010\Balada 2010\P513022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3874808"/>
            <a:ext cx="3528392" cy="264629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:\Foto MŠ\Foto MŠ 2009\Školka v přírodě 2009\Školka v přírodě Bedřichov Balada květen 2009\21.5.-dopolední svačinka a hurá na hřiště - čekají nás soutěže mezi týmy,cestou pozorujeme podivné zvířátko - byl to netopýr\P521029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816" y="1462944"/>
            <a:ext cx="2160240" cy="156617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F:\Foto MŠ\Foto MŠ 2009\Školka v přírodě 2009\Školka v přírodě Bedřichov Balada květen 2009\21.5.-dopolední svačinka a hurá na hřiště - čekají nás soutěže mezi týmy,cestou pozorujeme podivné zvířátko - byl to netopýr\P521027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1462944"/>
            <a:ext cx="2088232" cy="156617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47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METODICKÝ PORTÁL </a:t>
            </a:r>
            <a:r>
              <a:rPr lang="cs-CZ" dirty="0">
                <a:hlinkClick r:id="rId2"/>
              </a:rPr>
              <a:t>http://rvp.cz/</a:t>
            </a:r>
            <a:r>
              <a:rPr lang="cs-CZ" dirty="0"/>
              <a:t> - PŘEDŠKOLNÍ VZDĚLÁVÁNÍ</a:t>
            </a:r>
            <a:br>
              <a:rPr lang="cs-CZ" dirty="0"/>
            </a:br>
            <a:r>
              <a:rPr lang="cs-CZ" dirty="0"/>
              <a:t>METODICKÁ PUBLIKACE PRO MATEŘSKÉ ŠKOLY - KAFOMET</a:t>
            </a:r>
            <a:br>
              <a:rPr lang="cs-CZ" dirty="0"/>
            </a:br>
            <a:r>
              <a:rPr lang="cs-CZ" dirty="0"/>
              <a:t>VLASTNÍ FOTODOKUMENTACE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2461736"/>
          </a:xfrm>
        </p:spPr>
        <p:txBody>
          <a:bodyPr>
            <a:normAutofit/>
          </a:bodyPr>
          <a:lstStyle/>
          <a:p>
            <a:pPr algn="ctr"/>
            <a:r>
              <a:rPr lang="cs-CZ" sz="2800" dirty="0"/>
              <a:t>INTEGROVANÝ BLOK</a:t>
            </a: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„ Já, ty, my a příroda kolem nás ….“</a:t>
            </a:r>
            <a:r>
              <a:rPr lang="cs-CZ" sz="2800" dirty="0"/>
              <a:t> 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Vzdělávací oblast : DÍTĚ A SVĚT / ENVIROME NTÁLNÍ /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Podoblast : Vztah k životnímu prostředí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0630" y="2221986"/>
            <a:ext cx="1188137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pPr algn="ctr"/>
            <a:r>
              <a:rPr lang="cs-CZ" b="1" dirty="0" smtClean="0">
                <a:solidFill>
                  <a:schemeClr val="tx2"/>
                </a:solidFill>
              </a:rPr>
              <a:t>              Prezentace </a:t>
            </a:r>
            <a:r>
              <a:rPr lang="cs-CZ" b="1" dirty="0">
                <a:solidFill>
                  <a:schemeClr val="tx2"/>
                </a:solidFill>
              </a:rPr>
              <a:t>je inspirací pro </a:t>
            </a:r>
            <a:r>
              <a:rPr lang="cs-CZ" b="1" dirty="0" smtClean="0">
                <a:solidFill>
                  <a:schemeClr val="tx2"/>
                </a:solidFill>
              </a:rPr>
              <a:t>pedagoga     </a:t>
            </a:r>
          </a:p>
          <a:p>
            <a:pPr algn="ctr"/>
            <a:r>
              <a:rPr lang="cs-CZ" b="1" dirty="0" smtClean="0">
                <a:solidFill>
                  <a:schemeClr val="tx2"/>
                </a:solidFill>
              </a:rPr>
              <a:t>                 při plánování poznávací činnosti dětí v přírodě</a:t>
            </a:r>
          </a:p>
          <a:p>
            <a:pPr algn="ctr"/>
            <a:endParaRPr lang="cs-CZ" dirty="0">
              <a:solidFill>
                <a:schemeClr val="tx2"/>
              </a:solidFill>
            </a:endParaRPr>
          </a:p>
          <a:p>
            <a:pPr algn="ctr"/>
            <a:r>
              <a:rPr lang="cs-CZ" dirty="0">
                <a:solidFill>
                  <a:schemeClr val="tx2"/>
                </a:solidFill>
              </a:rPr>
              <a:t>Vychází z interaktivních prožitkových  metod</a:t>
            </a:r>
            <a:r>
              <a:rPr lang="cs-CZ" dirty="0" smtClean="0">
                <a:solidFill>
                  <a:schemeClr val="tx2"/>
                </a:solidFill>
              </a:rPr>
              <a:t>, činnosti </a:t>
            </a:r>
            <a:r>
              <a:rPr lang="cs-CZ" b="1" dirty="0">
                <a:solidFill>
                  <a:schemeClr val="tx2"/>
                </a:solidFill>
              </a:rPr>
              <a:t>jsou zaměřeny na dítě, jeho potřeby, zájmy a schopnosti</a:t>
            </a:r>
            <a:r>
              <a:rPr lang="cs-CZ" dirty="0" smtClean="0">
                <a:solidFill>
                  <a:schemeClr val="tx2"/>
                </a:solidFill>
              </a:rPr>
              <a:t>. </a:t>
            </a:r>
            <a:r>
              <a:rPr lang="cs-CZ" dirty="0">
                <a:solidFill>
                  <a:schemeClr val="tx2"/>
                </a:solidFill>
              </a:rPr>
              <a:t>Úkolem pedagoga je umožnit každému dítěti rozvinout maximálně svůj potenciál v takových podmínkách, které respektují jeho individualitu.                                                   </a:t>
            </a:r>
          </a:p>
          <a:p>
            <a:pPr algn="ctr"/>
            <a:endParaRPr lang="cs-CZ" dirty="0">
              <a:solidFill>
                <a:schemeClr val="tx2"/>
              </a:solidFill>
            </a:endParaRP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Nabízí dětem podněty z oblasti ekologického a polytechnického vzdělávání.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78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945" y="305272"/>
            <a:ext cx="7992888" cy="6552728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                               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700" b="1" dirty="0"/>
              <a:t>Očekávání a cíle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/</a:t>
            </a:r>
            <a:r>
              <a:rPr lang="cs-CZ" sz="2000" dirty="0" smtClean="0"/>
              <a:t>Co </a:t>
            </a:r>
            <a:r>
              <a:rPr lang="cs-CZ" sz="2000" dirty="0"/>
              <a:t>bude dítě po použití materiálu </a:t>
            </a:r>
            <a:r>
              <a:rPr lang="cs-CZ" sz="2000" dirty="0" smtClean="0"/>
              <a:t>znát/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Získá povědomí o významu životního prostředí </a:t>
            </a:r>
            <a:br>
              <a:rPr lang="cs-CZ" sz="2000" dirty="0"/>
            </a:br>
            <a:r>
              <a:rPr lang="cs-CZ" sz="2000" dirty="0"/>
              <a:t>Praktickou zkušeností se naučí vnímat přírodu všemi smysly a chránit ji</a:t>
            </a:r>
            <a:br>
              <a:rPr lang="cs-CZ" sz="2000" dirty="0"/>
            </a:br>
            <a:r>
              <a:rPr lang="cs-CZ" sz="2000" dirty="0"/>
              <a:t>Interaktivním přístupem získá soubor dovedností, které nás vedou k umění nakládat s dary přírody</a:t>
            </a:r>
            <a:br>
              <a:rPr lang="cs-CZ" sz="2000" dirty="0"/>
            </a:br>
            <a:r>
              <a:rPr lang="cs-CZ" sz="2000" dirty="0"/>
              <a:t>Prožitkem se naučí soustředěně pozorovat, zkoumat a všímat si souvislostí</a:t>
            </a:r>
            <a:br>
              <a:rPr lang="cs-CZ" sz="2000" dirty="0"/>
            </a:br>
            <a:r>
              <a:rPr lang="cs-CZ" sz="2000" dirty="0"/>
              <a:t>Má možnost experimentovat </a:t>
            </a:r>
            <a:br>
              <a:rPr lang="cs-CZ" sz="2000" dirty="0"/>
            </a:br>
            <a:r>
              <a:rPr lang="cs-CZ" sz="2000" dirty="0"/>
              <a:t>Naučí se užívat nové pojmy</a:t>
            </a:r>
            <a:br>
              <a:rPr lang="cs-CZ" sz="2000" dirty="0"/>
            </a:br>
            <a:r>
              <a:rPr lang="cs-CZ" sz="2000" dirty="0"/>
              <a:t>Spolupracuje ve skupině</a:t>
            </a:r>
            <a:br>
              <a:rPr lang="cs-CZ" sz="2000" dirty="0"/>
            </a:br>
            <a:r>
              <a:rPr lang="cs-CZ" sz="2000" dirty="0"/>
              <a:t>Získá dovednosti v ovládání interaktivní obrazovky</a:t>
            </a:r>
            <a:br>
              <a:rPr lang="cs-CZ" sz="2000" dirty="0"/>
            </a:br>
            <a:r>
              <a:rPr lang="cs-CZ" sz="2000" dirty="0"/>
              <a:t>Dokáže zhodnotit své postupy a nalézt řešení nových situací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521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4332" y="0"/>
            <a:ext cx="7992888" cy="6552728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                               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700" b="1" dirty="0"/>
              <a:t>Příprava pomůcek  a technického vybavení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Informace dětí o bezpečnosti před zahájením činnosti</a:t>
            </a:r>
            <a:br>
              <a:rPr lang="cs-CZ" sz="2000" dirty="0"/>
            </a:br>
            <a:r>
              <a:rPr lang="cs-CZ" sz="2000" dirty="0"/>
              <a:t>Eliminace rizik</a:t>
            </a:r>
            <a:br>
              <a:rPr lang="cs-CZ" sz="2000" dirty="0"/>
            </a:br>
            <a:r>
              <a:rPr lang="cs-CZ" sz="2000" dirty="0"/>
              <a:t>Lékárna</a:t>
            </a:r>
            <a:br>
              <a:rPr lang="cs-CZ" sz="2000" dirty="0"/>
            </a:b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Další zdroje</a:t>
            </a:r>
            <a:r>
              <a:rPr lang="cs-CZ" sz="1800" dirty="0"/>
              <a:t> </a:t>
            </a:r>
            <a:r>
              <a:rPr lang="cs-CZ" sz="1800" u="sng" dirty="0">
                <a:hlinkClick r:id="rId2"/>
              </a:rPr>
              <a:t>www.dumy.cz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Dotyková obrazovka, připojená k PC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Didaktický kufřík – KUMUČ</a:t>
            </a:r>
            <a:br>
              <a:rPr lang="cs-CZ" sz="1800" dirty="0"/>
            </a:br>
            <a:r>
              <a:rPr lang="cs-CZ" sz="1800" dirty="0"/>
              <a:t>lupy</a:t>
            </a:r>
            <a:br>
              <a:rPr lang="cs-CZ" sz="1800" dirty="0"/>
            </a:br>
            <a:r>
              <a:rPr lang="cs-CZ" sz="1800" dirty="0"/>
              <a:t>encyklopedie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42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Směrovat děti k získávání základních pracovních dovedností a návyků</a:t>
            </a:r>
            <a:br>
              <a:rPr lang="cs-CZ" b="1" dirty="0"/>
            </a:br>
            <a:r>
              <a:rPr lang="cs-CZ" b="1" dirty="0"/>
              <a:t>Vnímat pomoc techniky při objevování přírody</a:t>
            </a:r>
            <a:br>
              <a:rPr lang="cs-CZ" b="1" dirty="0"/>
            </a:br>
            <a:r>
              <a:rPr lang="cs-CZ" b="1" dirty="0"/>
              <a:t>Podpořit rozvoj myšlenkového potenciálu dětí</a:t>
            </a:r>
            <a:br>
              <a:rPr lang="cs-CZ" b="1" dirty="0"/>
            </a:br>
            <a:r>
              <a:rPr lang="cs-CZ" b="1" dirty="0"/>
              <a:t>Vést děti ke kooperativnímu hodnocení a sebehodnocení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9536" y="764704"/>
            <a:ext cx="7992888" cy="6552728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                               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3100" b="1" dirty="0"/>
              <a:t>Dosažené</a:t>
            </a:r>
            <a:r>
              <a:rPr lang="cs-CZ" sz="3100" dirty="0"/>
              <a:t> </a:t>
            </a:r>
            <a:r>
              <a:rPr lang="cs-CZ" sz="3100" b="1" dirty="0"/>
              <a:t>konkretizované</a:t>
            </a:r>
            <a:r>
              <a:rPr lang="cs-CZ" sz="3100" dirty="0"/>
              <a:t> </a:t>
            </a:r>
            <a:r>
              <a:rPr lang="cs-CZ" sz="3100" b="1" dirty="0"/>
              <a:t>výstupy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Děti si uvědomují</a:t>
            </a:r>
            <a:r>
              <a:rPr lang="cs-CZ" sz="1800" dirty="0"/>
              <a:t>, že člověk a příroda se navzájem ovlivňují, a že každý může svým chováním působit na životní prostředí </a:t>
            </a:r>
            <a:br>
              <a:rPr lang="cs-CZ" sz="1800" dirty="0"/>
            </a:br>
            <a:r>
              <a:rPr lang="cs-CZ" sz="1800" dirty="0"/>
              <a:t>Každý z nás, tedy i děti již dokáží spoluvytvářet pohodu při společných aktivitách</a:t>
            </a:r>
            <a:br>
              <a:rPr lang="cs-CZ" sz="1800" dirty="0"/>
            </a:br>
            <a:r>
              <a:rPr lang="cs-CZ" sz="1800" dirty="0"/>
              <a:t>(verbálně i nonverbálně  sdělují okolí, že se cítí spokojeně a bezpečně)</a:t>
            </a:r>
            <a:br>
              <a:rPr lang="cs-CZ" sz="1800" dirty="0"/>
            </a:br>
            <a:r>
              <a:rPr lang="cs-CZ" sz="1800" dirty="0"/>
              <a:t>Děti umí být citlivé k přírodě a vnímají ji všemi smysly</a:t>
            </a:r>
            <a:br>
              <a:rPr lang="cs-CZ" sz="1800" dirty="0"/>
            </a:br>
            <a:r>
              <a:rPr lang="cs-CZ" sz="1800" dirty="0"/>
              <a:t>Dokáží si uvědomit předem nebezpečí a rizika</a:t>
            </a:r>
            <a:br>
              <a:rPr lang="cs-CZ" sz="1800" dirty="0"/>
            </a:br>
            <a:r>
              <a:rPr lang="cs-CZ" sz="1800" dirty="0"/>
              <a:t>Mají povědomí o obnově životního prostředí</a:t>
            </a:r>
            <a:br>
              <a:rPr lang="cs-CZ" sz="1800" dirty="0"/>
            </a:br>
            <a:r>
              <a:rPr lang="cs-CZ" sz="1800" dirty="0"/>
              <a:t>Dokáží zacházet s dary přírody </a:t>
            </a:r>
            <a:br>
              <a:rPr lang="cs-CZ" sz="1800" dirty="0"/>
            </a:br>
            <a:r>
              <a:rPr lang="cs-CZ" sz="1800" dirty="0"/>
              <a:t>Zvládají spontánně ovládat interaktivní obrazovku</a:t>
            </a:r>
            <a:br>
              <a:rPr lang="cs-CZ" sz="18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i="1" dirty="0">
                <a:solidFill>
                  <a:schemeClr val="tx2">
                    <a:lumMod val="50000"/>
                  </a:schemeClr>
                </a:solidFill>
              </a:rPr>
            </a:b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34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171</Words>
  <Application>Microsoft Office PowerPoint</Application>
  <PresentationFormat>Vlastní</PresentationFormat>
  <Paragraphs>42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Kameny</vt:lpstr>
      <vt:lpstr>                                                                                                                                            Věková skupina :  děti 4 – 7 let  OBSAH     </vt:lpstr>
      <vt:lpstr>               Jako neexistují dva stejní lidé, tak neexistují dva stejné kameny. Každý má svůj tvar, barvu, strukturu.</vt:lpstr>
      <vt:lpstr>Zkoumání kamenů…    Kameny jsou: krásné, studené, teplé, lesklé, vlhké, těžké,  ostré , schované, velké, malé, hrubé, hladké špinavé, špičaté, zajímavé, pevné, dlouho vydrží …  Mohou být:  v zemi, ve vodě, v ohni i ve větru, schované, na hromadě, na cestě, na nákladním autě, na horách, v kapse…  Z kamenů můžeme :  stavět, skládat, házet s nimi, chodit po nich, hledat poklad, prohlížet si je, svěřit jim tajemství…  </vt:lpstr>
      <vt:lpstr>  Hry s kameny …</vt:lpstr>
      <vt:lpstr>   Kameny kolem nás …</vt:lpstr>
      <vt:lpstr>      Kameny  nás sbližují …  </vt:lpstr>
      <vt:lpstr>Použité odkazy</vt:lpstr>
      <vt:lpstr>INTEGROVANÝ BLOK  „ Já, ty, my a příroda kolem nás ….“   Vzdělávací oblast : DÍTĚ A SVĚT / ENVIROME NTÁLNÍ / Podoblast : Vztah k životnímu prostředí</vt:lpstr>
      <vt:lpstr>                                                                                                                                                         Očekávání a cíle /Co bude dítě po použití materiálu znát/  Získá povědomí o významu životního prostředí  Praktickou zkušeností se naučí vnímat přírodu všemi smysly a chránit ji Interaktivním přístupem získá soubor dovedností, které nás vedou k umění nakládat s dary přírody Prožitkem se naučí soustředěně pozorovat, zkoumat a všímat si souvislostí Má možnost experimentovat  Naučí se užívat nové pojmy Spolupracuje ve skupině Získá dovednosti v ovládání interaktivní obrazovky Dokáže zhodnotit své postupy a nalézt řešení nových situací         </vt:lpstr>
      <vt:lpstr>                                                                                                                                                         Příprava pomůcek  a technického vybavení   Informace dětí o bezpečnosti před zahájením činnosti Eliminace rizik Lékárna  Další zdroje www.dumy.cz Dotyková obrazovka, připojená k PC  Didaktický kufřík – KUMUČ lupy encyklopedie         </vt:lpstr>
      <vt:lpstr>Prvky polytechnické výchovy</vt:lpstr>
      <vt:lpstr>                                                                                                                                                       Dosažené konkretizované výstupy  Děti si uvědomují, že člověk a příroda se navzájem ovlivňují, a že každý může svým chováním působit na životní prostředí  Každý z nás, tedy i děti již dokáží spoluvytvářet pohodu při společných aktivitách (verbálně i nonverbálně  sdělují okolí, že se cítí spokojeně a bezpečně) Děti umí být citlivé k přírodě a vnímají ji všemi smysly Dokáží si uvědomit předem nebezpečí a rizika Mají povědomí o obnově životního prostředí Dokáží zacházet s dary přírody  Zvládají spontánně ovládat interaktivní obrazovku        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2015-06-30T15:12:50Z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