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0" r:id="rId4"/>
    <p:sldId id="285" r:id="rId5"/>
    <p:sldId id="286" r:id="rId6"/>
    <p:sldId id="287" r:id="rId7"/>
    <p:sldId id="288" r:id="rId8"/>
    <p:sldId id="289" r:id="rId9"/>
    <p:sldId id="291" r:id="rId10"/>
    <p:sldId id="292" r:id="rId11"/>
    <p:sldId id="293" r:id="rId12"/>
    <p:sldId id="294" r:id="rId13"/>
    <p:sldId id="295" r:id="rId14"/>
    <p:sldId id="296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-462" y="-3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rvp.cz/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Noční skřítci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487" y="4896340"/>
            <a:ext cx="7992888" cy="2520280"/>
          </a:xfrm>
        </p:spPr>
        <p:txBody>
          <a:bodyPr>
            <a:normAutofit fontScale="90000"/>
          </a:bodyPr>
          <a:lstStyle/>
          <a:p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Věková skupina :  děti 4 – 7 let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OBSAH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Použité odkazy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Integrovaný blok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Vzdělávací oblast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Očekávané cíle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Práce s interaktivním výukovým materiálem 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b="1" dirty="0">
                <a:solidFill>
                  <a:srgbClr val="00B050"/>
                </a:solidFill>
              </a:rPr>
              <a:t/>
            </a:r>
            <a:br>
              <a:rPr lang="cs-CZ" sz="1800" b="1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Motivace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Co dělají noční skřítci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Tajemství nočních skřítků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Výprava za skřítky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Jak skřítci poztráceli čepičky 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Pozdravy na rozloučenou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/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Dosažené konkretizované výstupy</a:t>
            </a:r>
            <a:br>
              <a:rPr lang="cs-CZ" sz="1800" dirty="0">
                <a:solidFill>
                  <a:srgbClr val="00B050"/>
                </a:solidFill>
              </a:rPr>
            </a:br>
            <a:r>
              <a:rPr lang="cs-CZ" sz="1800" dirty="0">
                <a:solidFill>
                  <a:srgbClr val="00B050"/>
                </a:solidFill>
              </a:rPr>
              <a:t>Prvky polytechnické výchovy a vzdělávání</a:t>
            </a:r>
            <a:r>
              <a:rPr lang="cs-CZ" sz="2800" b="1" i="1" dirty="0">
                <a:solidFill>
                  <a:srgbClr val="00B050"/>
                </a:solidFill>
              </a:rPr>
              <a:t/>
            </a:r>
            <a:br>
              <a:rPr lang="cs-CZ" sz="2800" b="1" i="1" dirty="0">
                <a:solidFill>
                  <a:srgbClr val="00B050"/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9370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9000">
              <a:schemeClr val="tx1">
                <a:lumMod val="65000"/>
                <a:lumOff val="35000"/>
              </a:schemeClr>
            </a:gs>
            <a:gs pos="0">
              <a:schemeClr val="tx1">
                <a:lumMod val="95000"/>
                <a:lumOff val="5000"/>
              </a:schemeClr>
            </a:gs>
            <a:gs pos="97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Obdélník 8"/>
          <p:cNvSpPr/>
          <p:nvPr/>
        </p:nvSpPr>
        <p:spPr>
          <a:xfrm>
            <a:off x="2895601" y="4797152"/>
            <a:ext cx="6601096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10" name="Obdélník 9"/>
          <p:cNvSpPr/>
          <p:nvPr/>
        </p:nvSpPr>
        <p:spPr>
          <a:xfrm>
            <a:off x="4448807" y="361152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5561" y="548680"/>
            <a:ext cx="8253403" cy="4248472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 dělají noční skřítci ….</a:t>
            </a:r>
            <a:r>
              <a:rPr lang="cs-CZ" b="1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b="1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18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18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1800" dirty="0">
                <a:solidFill>
                  <a:srgbClr val="003300"/>
                </a:solidFill>
              </a:rPr>
              <a:t/>
            </a:r>
            <a:br>
              <a:rPr lang="cs-CZ" sz="1800" dirty="0">
                <a:solidFill>
                  <a:srgbClr val="003300"/>
                </a:solidFill>
              </a:rPr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endParaRPr lang="cs-CZ" sz="1800" b="1" dirty="0"/>
          </a:p>
        </p:txBody>
      </p:sp>
      <p:sp>
        <p:nvSpPr>
          <p:cNvPr id="4" name="Podnadpis 3"/>
          <p:cNvSpPr>
            <a:spLocks noGrp="1"/>
          </p:cNvSpPr>
          <p:nvPr>
            <p:ph type="body" idx="1"/>
          </p:nvPr>
        </p:nvSpPr>
        <p:spPr>
          <a:xfrm>
            <a:off x="2135560" y="1484784"/>
            <a:ext cx="8252404" cy="29523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Motivace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Každý večer, když  holčičky a kluci usínají v postýlkách,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ožívá noc, velká máma skřítků </a:t>
            </a:r>
            <a:r>
              <a:rPr lang="cs-CZ" sz="1600" b="1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... Skřítci </a:t>
            </a:r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 jí narodili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z černých paprsků tmy za nejtemnější bezměsíčné noci.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Jsou hodní a hezcí ,bydlí ve stínu hustých zelených rostlin,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 lopuší  a maliní. To ví jenom noc a hvězdičky, které jim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svítí na jejich noční vrnění a šmejdění, hemžení a šustění,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šťourání a </a:t>
            </a:r>
            <a:r>
              <a:rPr lang="cs-CZ" sz="1600" b="1" dirty="0" err="1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rabušení</a:t>
            </a:r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…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Skřítci se starají, aby svět vypadal pěkně a aby byly hezké věci na hezkých místech. </a:t>
            </a:r>
          </a:p>
          <a:p>
            <a:r>
              <a:rPr lang="cs-CZ" sz="1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Když k večeru na krajinu padá klekání, odhrnují skřítci lopuchové listy, zvedají hlavičky a zvědavě poslouchají</a:t>
            </a:r>
            <a:r>
              <a:rPr lang="cs-CZ" sz="1600" b="1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…</a:t>
            </a:r>
            <a:endParaRPr lang="cs-CZ" sz="1600" b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031" name="Picture 7" descr="C:\Users\Tesařová\Desktop\ef752df44c_87104403_o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807" y="4512204"/>
            <a:ext cx="2600576" cy="198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obr\bukac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04" y="892884"/>
            <a:ext cx="1438656" cy="17800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D:\obr\dubin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9729" y="3341871"/>
            <a:ext cx="1438656" cy="16946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359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3000">
              <a:schemeClr val="tx1">
                <a:lumMod val="65000"/>
                <a:lumOff val="35000"/>
              </a:schemeClr>
            </a:gs>
            <a:gs pos="0">
              <a:schemeClr val="tx1">
                <a:lumMod val="95000"/>
                <a:lumOff val="5000"/>
              </a:schemeClr>
            </a:gs>
            <a:gs pos="99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218213" y="4633776"/>
            <a:ext cx="5391397" cy="1660146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79000">
                <a:schemeClr val="bg1">
                  <a:lumMod val="8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11" name="Obdélník 10"/>
          <p:cNvSpPr/>
          <p:nvPr/>
        </p:nvSpPr>
        <p:spPr>
          <a:xfrm>
            <a:off x="4473825" y="3404475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03615" y="136262"/>
            <a:ext cx="6629400" cy="13681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Šeptáme si tajemství nočních skřítků…</a:t>
            </a:r>
          </a:p>
        </p:txBody>
      </p:sp>
      <p:pic>
        <p:nvPicPr>
          <p:cNvPr id="2050" name="Picture 2" descr="C:\Users\Tesařová\Desktop\Foto MŠ 2014\Školka v přírodě 2014\ŠVP - Noční skřítci 2014\P51220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808" y="1556792"/>
            <a:ext cx="3240360" cy="21062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sařová\Desktop\Foto MŠ 2014\Školka v přírodě 2014\ŠVP - Noční skřítci 2014\P51220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962" y="1515991"/>
            <a:ext cx="1595431" cy="21272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sařová\Desktop\Foto MŠ 2014\Školka v přírodě 2014\ŠVP - Noční skřítci 2014\P512204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9" y="4149080"/>
            <a:ext cx="1749906" cy="23332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sařová\Desktop\Foto MŠ 2014\Školka v přírodě 2014\ŠVP - Noční skřítci 2014\P512204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208" y="4163556"/>
            <a:ext cx="1728192" cy="23042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Tesařová\Desktop\green-29732_640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725" y="2861567"/>
            <a:ext cx="1263733" cy="125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Tesařová\Desktop\Foto MŠ 2014\Školka v přírodě 2014\ŠVP - Noční skřítci 2014\IMG_160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19" y="1542815"/>
            <a:ext cx="2114947" cy="14876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:\Foto MŠ\Foto MŠ 2013\Mš v Přírodě zelená\IMG_047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845" y="4250577"/>
            <a:ext cx="2840287" cy="21302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14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8000">
              <a:schemeClr val="tx1">
                <a:lumMod val="50000"/>
                <a:lumOff val="50000"/>
              </a:schemeClr>
            </a:gs>
            <a:gs pos="0">
              <a:schemeClr val="tx1">
                <a:lumMod val="95000"/>
                <a:lumOff val="5000"/>
              </a:schemeClr>
            </a:gs>
            <a:gs pos="93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7467600" cy="3370386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Výprava za skřítky …</a:t>
            </a:r>
            <a:b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</a:t>
            </a: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našlapujeme tiše… </a:t>
            </a:r>
            <a:b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svítíme  si baterkami …                                                                                                            </a:t>
            </a:r>
            <a:b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nasloucháme…</a:t>
            </a:r>
            <a:b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pozorujeme …</a:t>
            </a:r>
            <a:b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radíme se s kamarády…</a:t>
            </a:r>
            <a:b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jsme odvážní</a:t>
            </a:r>
            <a:r>
              <a:rPr lang="cs-CZ" sz="2200" b="1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…</a:t>
            </a:r>
            <a: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</a:t>
            </a:r>
            <a:r>
              <a:rPr lang="cs-CZ" sz="22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hledáme cestu z kouzelných světýlek…</a:t>
            </a:r>
          </a:p>
        </p:txBody>
      </p:sp>
      <p:pic>
        <p:nvPicPr>
          <p:cNvPr id="1030" name="Picture 6" descr="D:\obr\modrin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0" y="1709241"/>
            <a:ext cx="1310264" cy="15684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esařová\Desktop\Foto MŠ 2014\Školka v přírodě 2014\ŠVP - Noční skřítci 2014\P512209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97" y="3910076"/>
            <a:ext cx="3036563" cy="22774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:\Foto MŠ\Foto MŠ 2013\Mš v Přírodě zelená\IMG_048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97" y="285056"/>
            <a:ext cx="2944573" cy="22084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F:\Foto MŠ\Foto MŠ 2013\Mš v Přírodě zelená\IMG_047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561" y="4077072"/>
            <a:ext cx="2813903" cy="21104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:\Foto MŠ\Foto MŠ 2013\Mš v Přírodě zelená\IMG_048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921" y="4416000"/>
            <a:ext cx="1291933" cy="17225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014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95000"/>
                <a:lumOff val="5000"/>
              </a:schemeClr>
            </a:gs>
            <a:gs pos="66000">
              <a:schemeClr val="tx1">
                <a:lumMod val="50000"/>
                <a:lumOff val="50000"/>
              </a:schemeClr>
            </a:gs>
            <a:gs pos="93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Obdélník 9"/>
          <p:cNvSpPr/>
          <p:nvPr/>
        </p:nvSpPr>
        <p:spPr>
          <a:xfrm>
            <a:off x="2885654" y="4711600"/>
            <a:ext cx="5668603" cy="15516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11" name="Obdélník 10"/>
          <p:cNvSpPr/>
          <p:nvPr/>
        </p:nvSpPr>
        <p:spPr>
          <a:xfrm>
            <a:off x="4459249" y="3436562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9800" y="476673"/>
            <a:ext cx="7486600" cy="3672409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Jak skřítci poztráceli čepičky…</a:t>
            </a:r>
            <a:b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                čepičky …    </a:t>
            </a:r>
            <a:b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         čepičky…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06780" y="202157"/>
            <a:ext cx="7702624" cy="310344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</a:t>
            </a:r>
          </a:p>
          <a:p>
            <a: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</a:t>
            </a:r>
            <a:r>
              <a:rPr lang="cs-CZ" sz="3200" dirty="0" smtClean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Pilně </a:t>
            </a:r>
            <a:r>
              <a:rPr lang="cs-CZ" sz="3200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hledáme … </a:t>
            </a:r>
          </a:p>
        </p:txBody>
      </p:sp>
      <p:pic>
        <p:nvPicPr>
          <p:cNvPr id="5" name="Picture 4" descr="D:\obr\javorni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466" y="3973266"/>
            <a:ext cx="1792188" cy="22442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Tesařová\Desktop\Foto MŠ 2014\Školka v přírodě 2014\ŠVP - Noční skřítci 2014\IMG_159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83" y="202157"/>
            <a:ext cx="1812801" cy="23069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sařová\Desktop\Foto MŠ 2014\Školka v přírodě 2014\ŠVP - Noční skřítci 2014\IMG_16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684" y="475936"/>
            <a:ext cx="1728192" cy="229073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sařová\Desktop\Foto MŠ 2014\Školka v přírodě 2014\ŠVP - Noční skřítci 2014\P512206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903" y="3973266"/>
            <a:ext cx="1800200" cy="22082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http://www.vylety-zabava.cz/images/phocagallery/zabava/stredni-cechy/farma-blanik/thumbs/phoca_thumb_l_07-skritci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7684" y="4294690"/>
            <a:ext cx="3707238" cy="24745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16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6000">
              <a:schemeClr val="tx1">
                <a:lumMod val="50000"/>
                <a:lumOff val="50000"/>
              </a:schemeClr>
            </a:gs>
            <a:gs pos="0">
              <a:schemeClr val="tx1">
                <a:lumMod val="95000"/>
                <a:lumOff val="5000"/>
              </a:schemeClr>
            </a:gs>
            <a:gs pos="99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Obdélník 6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8" name="Obdélník 7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003232" cy="2074242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 </a:t>
            </a:r>
            <a:r>
              <a:rPr lang="cs-CZ" sz="40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Pomalu se setmělo ….</a:t>
            </a:r>
            <a:br>
              <a:rPr lang="cs-CZ" sz="40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6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 </a:t>
            </a:r>
            <a:r>
              <a:rPr lang="cs-CZ" sz="27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 my posíláme skřítkům     </a:t>
            </a:r>
            <a:br>
              <a:rPr lang="cs-CZ" sz="27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7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     pozdrav na rozloučenou                 </a:t>
            </a:r>
            <a:br>
              <a:rPr lang="cs-CZ" sz="27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700" b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                               ze samých  světýlek…</a:t>
            </a:r>
          </a:p>
        </p:txBody>
      </p:sp>
      <p:pic>
        <p:nvPicPr>
          <p:cNvPr id="6" name="Picture 5" descr="C:\Users\Tesařová\Desktop\Foto MŠ 2014\Školka v přírodě 2014\ŠVP - Noční skřítci 2014\IMG_16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548680"/>
            <a:ext cx="2448272" cy="33536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F:\Foto MŠ\Foto MŠ 2013\Mš v Přírodě zelená\IMG_05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4197821"/>
            <a:ext cx="2688298" cy="20162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Foto MŠ\Foto MŠ 2013\Mš v Přírodě zelená\IMG_052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141" y="2636912"/>
            <a:ext cx="4868763" cy="36515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D:\obr\smrkace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4184" y="952753"/>
            <a:ext cx="1152128" cy="15746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703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9030" y="3742454"/>
            <a:ext cx="7992888" cy="25202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POUŽITÉ ODKAZY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1800" b="1" dirty="0">
                <a:solidFill>
                  <a:srgbClr val="00B050"/>
                </a:solidFill>
              </a:rPr>
              <a:t/>
            </a:r>
            <a:br>
              <a:rPr lang="cs-CZ" sz="1800" b="1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METODICKÝ PORTÁL </a:t>
            </a:r>
            <a:r>
              <a:rPr lang="cs-CZ" sz="2800" dirty="0">
                <a:solidFill>
                  <a:srgbClr val="00B050"/>
                </a:solidFill>
                <a:hlinkClick r:id="rId2"/>
              </a:rPr>
              <a:t>http://rvp.cz/</a:t>
            </a:r>
            <a:r>
              <a:rPr lang="cs-CZ" sz="2800" dirty="0">
                <a:solidFill>
                  <a:srgbClr val="00B050"/>
                </a:solidFill>
              </a:rPr>
              <a:t>                       PŘEDŠKOLNÍ VZDĚLÁVÁNÍ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METODICKÁ PUBLIKACE PRO MATEŘSKÉ ŠKOLY   KAFOMET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ILUSTRACE  - http://www.janamodra.cz/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VLASTNÍ FOTODOKUMENTACE</a:t>
            </a: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6902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3487" y="2784511"/>
            <a:ext cx="7992888" cy="25202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100" b="1" dirty="0">
                <a:solidFill>
                  <a:srgbClr val="00B050"/>
                </a:solidFill>
              </a:rPr>
              <a:t>INTEGROVANÝ BLOK </a:t>
            </a:r>
            <a:r>
              <a:rPr lang="cs-CZ" sz="3100" b="1" dirty="0" smtClean="0">
                <a:solidFill>
                  <a:srgbClr val="00B050"/>
                </a:solidFill>
              </a:rPr>
              <a:t>„Já</a:t>
            </a:r>
            <a:r>
              <a:rPr lang="cs-CZ" sz="3100" b="1" dirty="0">
                <a:solidFill>
                  <a:srgbClr val="00B050"/>
                </a:solidFill>
              </a:rPr>
              <a:t>,  ty, my </a:t>
            </a:r>
            <a:r>
              <a:rPr lang="cs-CZ" sz="3100" b="1" dirty="0" smtClean="0">
                <a:solidFill>
                  <a:srgbClr val="00B050"/>
                </a:solidFill>
              </a:rPr>
              <a:t>a vnímání…“</a:t>
            </a:r>
            <a:r>
              <a:rPr lang="cs-CZ" sz="2400" dirty="0">
                <a:solidFill>
                  <a:srgbClr val="00B050"/>
                </a:solidFill>
              </a:rPr>
              <a:t/>
            </a:r>
            <a:br>
              <a:rPr lang="cs-CZ" sz="2400" dirty="0">
                <a:solidFill>
                  <a:srgbClr val="00B050"/>
                </a:solidFill>
              </a:rPr>
            </a:br>
            <a:r>
              <a:rPr lang="cs-CZ" sz="2400" b="1" dirty="0">
                <a:solidFill>
                  <a:srgbClr val="00B050"/>
                </a:solidFill>
              </a:rPr>
              <a:t/>
            </a:r>
            <a:br>
              <a:rPr lang="cs-CZ" sz="2400" b="1" dirty="0">
                <a:solidFill>
                  <a:srgbClr val="00B050"/>
                </a:solidFill>
              </a:rPr>
            </a:br>
            <a:r>
              <a:rPr lang="cs-CZ" sz="2400" b="1" dirty="0">
                <a:solidFill>
                  <a:srgbClr val="00B050"/>
                </a:solidFill>
              </a:rPr>
              <a:t>VZDĚLÁVACÍ OBLAST  DÍTĚ A JEHO PSYCHIKA (PSYCHOLOGICKÁ)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rgbClr val="00B050"/>
                </a:solidFill>
              </a:rPr>
              <a:t>Prezentace je inspirací pro pedagoga                                                                                                    při plánování poznávacích činností a vnímání  dětí v přírodě</a:t>
            </a:r>
            <a:br>
              <a:rPr lang="cs-CZ" sz="2000" b="1" dirty="0">
                <a:solidFill>
                  <a:srgbClr val="00B050"/>
                </a:solidFill>
              </a:rPr>
            </a:br>
            <a:r>
              <a:rPr lang="cs-CZ" sz="2000" dirty="0">
                <a:solidFill>
                  <a:srgbClr val="00B050"/>
                </a:solidFill>
              </a:rPr>
              <a:t/>
            </a:r>
            <a:br>
              <a:rPr lang="cs-CZ" sz="2000" dirty="0">
                <a:solidFill>
                  <a:srgbClr val="00B050"/>
                </a:solidFill>
              </a:rPr>
            </a:br>
            <a:r>
              <a:rPr lang="cs-CZ" sz="2000" dirty="0">
                <a:solidFill>
                  <a:srgbClr val="00B050"/>
                </a:solidFill>
              </a:rPr>
              <a:t>Vychází z interaktivních prožitkových  metod,                                                                       činnosti </a:t>
            </a:r>
            <a:r>
              <a:rPr lang="cs-CZ" sz="2000" b="1" dirty="0">
                <a:solidFill>
                  <a:srgbClr val="00B050"/>
                </a:solidFill>
              </a:rPr>
              <a:t>jsou zaměřeny na dítě, jeho potřeby, zájmy a schopnosti</a:t>
            </a:r>
            <a:r>
              <a:rPr lang="cs-CZ" sz="2000" dirty="0">
                <a:solidFill>
                  <a:srgbClr val="00B050"/>
                </a:solidFill>
              </a:rPr>
              <a:t>.                              Úkolem pedagoga je umožnit každému dítěti rozvinout maximálně svůj potenciál v takových podmínkách, které respektují jeho individualitu.                                                   </a:t>
            </a:r>
            <a:br>
              <a:rPr lang="cs-CZ" sz="2000" dirty="0">
                <a:solidFill>
                  <a:srgbClr val="00B050"/>
                </a:solidFill>
              </a:rPr>
            </a:br>
            <a:r>
              <a:rPr lang="cs-CZ" sz="2000" dirty="0">
                <a:solidFill>
                  <a:srgbClr val="00B050"/>
                </a:solidFill>
              </a:rPr>
              <a:t/>
            </a:r>
            <a:br>
              <a:rPr lang="cs-CZ" sz="2000" dirty="0">
                <a:solidFill>
                  <a:srgbClr val="00B050"/>
                </a:solidFill>
              </a:rPr>
            </a:br>
            <a:r>
              <a:rPr lang="cs-CZ" sz="2000" b="1" dirty="0">
                <a:solidFill>
                  <a:srgbClr val="00B050"/>
                </a:solidFill>
              </a:rPr>
              <a:t>Nabízí dětem podněty z oblasti ekologického a polytechnického vzdělávání.</a:t>
            </a: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4061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9944" y="4526225"/>
            <a:ext cx="7992888" cy="2520280"/>
          </a:xfrm>
        </p:spPr>
        <p:txBody>
          <a:bodyPr>
            <a:normAutofit fontScale="90000"/>
          </a:bodyPr>
          <a:lstStyle/>
          <a:p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>
                <a:solidFill>
                  <a:srgbClr val="00B050"/>
                </a:solidFill>
              </a:rPr>
              <a:t>Očekávání a cíle</a:t>
            </a:r>
            <a:r>
              <a:rPr lang="cs-CZ" sz="2800" b="1" dirty="0">
                <a:solidFill>
                  <a:srgbClr val="00B050"/>
                </a:solidFill>
              </a:rPr>
              <a:t/>
            </a:r>
            <a:br>
              <a:rPr lang="cs-CZ" sz="2800" b="1" dirty="0">
                <a:solidFill>
                  <a:srgbClr val="00B050"/>
                </a:solidFill>
              </a:rPr>
            </a:br>
            <a:r>
              <a:rPr lang="cs-CZ" sz="2800" b="1" dirty="0" smtClean="0">
                <a:solidFill>
                  <a:srgbClr val="00B050"/>
                </a:solidFill>
              </a:rPr>
              <a:t>/</a:t>
            </a:r>
            <a:r>
              <a:rPr lang="cs-CZ" sz="2800" dirty="0" smtClean="0">
                <a:solidFill>
                  <a:srgbClr val="00B050"/>
                </a:solidFill>
              </a:rPr>
              <a:t>Co </a:t>
            </a:r>
            <a:r>
              <a:rPr lang="cs-CZ" sz="2800" dirty="0">
                <a:solidFill>
                  <a:srgbClr val="00B050"/>
                </a:solidFill>
              </a:rPr>
              <a:t>bude dítě po použití materiálu </a:t>
            </a:r>
            <a:r>
              <a:rPr lang="cs-CZ" sz="2800" dirty="0" smtClean="0">
                <a:solidFill>
                  <a:srgbClr val="00B050"/>
                </a:solidFill>
              </a:rPr>
              <a:t>znát/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Praktickou zkušeností se naučí vnímat přírodu všemi smysly a chránit ji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Prožitkem se naučí soustředěně pozorovat, zkoumat a všímat si souvislostí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Má možnost experimentovat 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Naučí se užívat nové pojmy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Spolupracuje ve skupině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Manipuluje se zdrojem světla - baterkou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Získá dovednosti v ovládání interaktivní obrazovky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Dokáže zhodnotit své postupy a nalézt řešení nových situací</a:t>
            </a: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34012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6001" y="3960168"/>
            <a:ext cx="7992888" cy="201622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3100" b="1" dirty="0">
                <a:solidFill>
                  <a:srgbClr val="00B050"/>
                </a:solidFill>
              </a:rPr>
              <a:t>Příprava pomůcek  a technického vybavení</a:t>
            </a:r>
            <a:r>
              <a:rPr lang="cs-CZ" sz="3100" b="1" dirty="0"/>
              <a:t/>
            </a:r>
            <a:br>
              <a:rPr lang="cs-CZ" sz="3100" b="1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>
                <a:solidFill>
                  <a:srgbClr val="00B050"/>
                </a:solidFill>
              </a:rPr>
              <a:t>Informace dětí o bezpečnosti před zahájením činnosti</a:t>
            </a:r>
            <a:br>
              <a:rPr lang="cs-CZ" sz="3200" dirty="0">
                <a:solidFill>
                  <a:srgbClr val="00B050"/>
                </a:solidFill>
              </a:rPr>
            </a:br>
            <a:r>
              <a:rPr lang="cs-CZ" sz="3200" dirty="0">
                <a:solidFill>
                  <a:srgbClr val="00B050"/>
                </a:solidFill>
              </a:rPr>
              <a:t>Eliminace rizik</a:t>
            </a:r>
            <a:br>
              <a:rPr lang="cs-CZ" sz="3200" dirty="0">
                <a:solidFill>
                  <a:srgbClr val="00B050"/>
                </a:solidFill>
              </a:rPr>
            </a:br>
            <a:r>
              <a:rPr lang="cs-CZ" sz="3200" dirty="0">
                <a:solidFill>
                  <a:srgbClr val="00B050"/>
                </a:solidFill>
              </a:rPr>
              <a:t>Lékárna</a:t>
            </a:r>
            <a:br>
              <a:rPr lang="cs-CZ" sz="3200" dirty="0">
                <a:solidFill>
                  <a:srgbClr val="00B050"/>
                </a:solidFill>
              </a:rPr>
            </a:br>
            <a:r>
              <a:rPr lang="cs-CZ" sz="2800" b="1" dirty="0">
                <a:solidFill>
                  <a:srgbClr val="00B050"/>
                </a:solidFill>
              </a:rPr>
              <a:t/>
            </a:r>
            <a:br>
              <a:rPr lang="cs-CZ" sz="2800" b="1" dirty="0">
                <a:solidFill>
                  <a:srgbClr val="00B050"/>
                </a:solidFill>
              </a:rPr>
            </a:br>
            <a:r>
              <a:rPr lang="cs-CZ" sz="2800" b="1" dirty="0">
                <a:solidFill>
                  <a:srgbClr val="00B050"/>
                </a:solidFill>
              </a:rPr>
              <a:t>Další zdroje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u="sng" dirty="0">
                <a:solidFill>
                  <a:srgbClr val="00B050"/>
                </a:solidFill>
                <a:hlinkClick r:id="rId2"/>
              </a:rPr>
              <a:t>www.dumy.cz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Dotyková obrazovka, připojená k PC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Didaktický kufřík – KUMUČ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baterky</a:t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Knížka – Skřítek </a:t>
            </a:r>
            <a:r>
              <a:rPr lang="cs-CZ" sz="2800" dirty="0" err="1">
                <a:solidFill>
                  <a:srgbClr val="FF0000"/>
                </a:solidFill>
              </a:rPr>
              <a:t>Podzimníček</a:t>
            </a:r>
            <a:r>
              <a:rPr lang="cs-CZ" sz="2800" dirty="0">
                <a:solidFill>
                  <a:srgbClr val="00B050"/>
                </a:solidFill>
              </a:rPr>
              <a:t> – Jana Modrá</a:t>
            </a: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31412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0255" y="4549687"/>
            <a:ext cx="8964488" cy="1656184"/>
          </a:xfrm>
        </p:spPr>
        <p:txBody>
          <a:bodyPr>
            <a:normAutofit fontScale="90000"/>
          </a:bodyPr>
          <a:lstStyle/>
          <a:p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4400" b="1" dirty="0">
                <a:solidFill>
                  <a:srgbClr val="00B050"/>
                </a:solidFill>
              </a:rPr>
              <a:t>Dosažené</a:t>
            </a:r>
            <a:r>
              <a:rPr lang="cs-CZ" sz="4400" dirty="0">
                <a:solidFill>
                  <a:srgbClr val="00B050"/>
                </a:solidFill>
              </a:rPr>
              <a:t> </a:t>
            </a:r>
            <a:r>
              <a:rPr lang="cs-CZ" sz="4400" b="1" dirty="0">
                <a:solidFill>
                  <a:srgbClr val="00B050"/>
                </a:solidFill>
              </a:rPr>
              <a:t>konkretizované</a:t>
            </a:r>
            <a:r>
              <a:rPr lang="cs-CZ" sz="4400" dirty="0">
                <a:solidFill>
                  <a:srgbClr val="00B050"/>
                </a:solidFill>
              </a:rPr>
              <a:t> </a:t>
            </a:r>
            <a:r>
              <a:rPr lang="cs-CZ" sz="4400" b="1" dirty="0">
                <a:solidFill>
                  <a:srgbClr val="00B050"/>
                </a:solidFill>
              </a:rPr>
              <a:t>výstupy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3200" dirty="0">
                <a:solidFill>
                  <a:srgbClr val="00B050"/>
                </a:solidFill>
              </a:rPr>
              <a:t/>
            </a:r>
            <a:br>
              <a:rPr lang="cs-CZ" sz="32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Děti si uvědomují, že člověk a příroda se navzájem ovlivňují </a:t>
            </a:r>
            <a:br>
              <a:rPr lang="cs-CZ" sz="22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Každý z nás, tedy i děti již dokáží spoluvytvářet pohodu při společných aktivitách</a:t>
            </a:r>
            <a:br>
              <a:rPr lang="cs-CZ" sz="22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(verbálně i nonverbálně  sdělují okolí, že se cítí spokojeně a bezpečně)</a:t>
            </a:r>
            <a:br>
              <a:rPr lang="cs-CZ" sz="22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Děti umí být citlivé k přírodě a vnímají ji všemi smysly</a:t>
            </a:r>
            <a:br>
              <a:rPr lang="cs-CZ" sz="22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Dokáží si uvědomit předem nebezpečí a rizika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Zaregistrují změny ve svém okolí, všimnout si a rozpoznají, co se změnilo </a:t>
            </a:r>
            <a:br>
              <a:rPr lang="cs-CZ" sz="2200" dirty="0">
                <a:solidFill>
                  <a:srgbClr val="00B050"/>
                </a:solidFill>
              </a:rPr>
            </a:br>
            <a:r>
              <a:rPr lang="cs-CZ" sz="2200" dirty="0">
                <a:solidFill>
                  <a:srgbClr val="00B050"/>
                </a:solidFill>
              </a:rPr>
              <a:t>Uplatňují zkušenosti v praktických situacích a v dalším učení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>Zvládají spontánně ovládat interaktivní obrazovku</a:t>
            </a: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82493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6630" y="3916625"/>
            <a:ext cx="7992888" cy="25202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4000" b="1" dirty="0">
                <a:solidFill>
                  <a:srgbClr val="00B050"/>
                </a:solidFill>
              </a:rPr>
              <a:t>Prvky polytechnické výchovy a vzdělávání</a:t>
            </a: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dirty="0">
                <a:solidFill>
                  <a:srgbClr val="00B050"/>
                </a:solidFill>
              </a:rPr>
              <a:t/>
            </a:r>
            <a:br>
              <a:rPr lang="cs-CZ" sz="2800" dirty="0">
                <a:solidFill>
                  <a:srgbClr val="00B050"/>
                </a:solidFill>
              </a:rPr>
            </a:br>
            <a:r>
              <a:rPr lang="cs-CZ" sz="2800" b="1" dirty="0">
                <a:solidFill>
                  <a:srgbClr val="00B050"/>
                </a:solidFill>
              </a:rPr>
              <a:t>Směrovat děti k získávání základních dovedností a návyků</a:t>
            </a:r>
            <a:br>
              <a:rPr lang="cs-CZ" sz="2800" b="1" dirty="0">
                <a:solidFill>
                  <a:srgbClr val="00B050"/>
                </a:solidFill>
              </a:rPr>
            </a:br>
            <a:r>
              <a:rPr lang="cs-CZ" sz="2800" b="1" dirty="0">
                <a:solidFill>
                  <a:srgbClr val="00B050"/>
                </a:solidFill>
              </a:rPr>
              <a:t>Vnímat pomoc techniky při objevování přírody</a:t>
            </a:r>
            <a:br>
              <a:rPr lang="cs-CZ" sz="2800" b="1" dirty="0">
                <a:solidFill>
                  <a:srgbClr val="00B050"/>
                </a:solidFill>
              </a:rPr>
            </a:br>
            <a:r>
              <a:rPr lang="cs-CZ" sz="2800" b="1" dirty="0">
                <a:solidFill>
                  <a:srgbClr val="00B050"/>
                </a:solidFill>
              </a:rPr>
              <a:t>Podpořit rozvoj myšlenkového potenciálu dětí</a:t>
            </a:r>
            <a:br>
              <a:rPr lang="cs-CZ" sz="2800" b="1" dirty="0">
                <a:solidFill>
                  <a:srgbClr val="00B050"/>
                </a:solidFill>
              </a:rPr>
            </a:br>
            <a:r>
              <a:rPr lang="cs-CZ" sz="2800" b="1" dirty="0">
                <a:solidFill>
                  <a:srgbClr val="00B050"/>
                </a:solidFill>
              </a:rPr>
              <a:t>Vést děti ke kooperativnímu hodnocení a sebehodnocení</a:t>
            </a: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8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cs-CZ" sz="2400" b="1" i="1" dirty="0">
                <a:solidFill>
                  <a:srgbClr val="00B05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cs-CZ" sz="2400" b="1" i="1" dirty="0">
              <a:solidFill>
                <a:srgbClr val="00B05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297786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208</Words>
  <Application>Microsoft Office PowerPoint</Application>
  <PresentationFormat>Vlastní</PresentationFormat>
  <Paragraphs>41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Noční skřítci</vt:lpstr>
      <vt:lpstr>                 Věková skupina :  děti 4 – 7 let  OBSAH  Použité odkazy Integrovaný blok Vzdělávací oblast Očekávané cíle Práce s interaktivním výukovým materiálem   Motivace Co dělají noční skřítci Tajemství nočních skřítků Výprava za skřítky Jak skřítci poztráceli čepičky  Pozdravy na rozloučenou  Dosažené konkretizované výstupy Prvky polytechnické výchovy a vzdělávání         </vt:lpstr>
      <vt:lpstr>Co dělají noční skřítci ….              </vt:lpstr>
      <vt:lpstr>Šeptáme si tajemství nočních skřítků…</vt:lpstr>
      <vt:lpstr>Výprava za skřítky …                  našlapujeme tiše…                         svítíme  si baterkami …                                                                                                                                    nasloucháme…                        pozorujeme …                        radíme se s kamarády…                        jsme odvážní…                 hledáme cestu z kouzelných světýlek…</vt:lpstr>
      <vt:lpstr>Jak skřítci poztráceli čepičky…                                            čepičky …                                         čepičky…</vt:lpstr>
      <vt:lpstr>                        Pomalu se setmělo ….                         a my posíláme skřítkům                                      pozdrav na rozloučenou                                                  ze samých  světýlek…</vt:lpstr>
      <vt:lpstr>              POUŽITÉ ODKAZY  METODICKÝ PORTÁL http://rvp.cz/                       PŘEDŠKOLNÍ VZDĚLÁVÁNÍ  METODICKÁ PUBLIKACE PRO MATEŘSKÉ ŠKOLY   KAFOMET  ILUSTRACE  - http://www.janamodra.cz/  VLASTNÍ FOTODOKUMENTACE      </vt:lpstr>
      <vt:lpstr>               INTEGROVANÝ BLOK „Já,  ty, my a vnímání…“  VZDĚLÁVACÍ OBLAST  DÍTĚ A JEHO PSYCHIKA (PSYCHOLOGICKÁ)  Prezentace je inspirací pro pedagoga                                                                                                    při plánování poznávacích činností a vnímání  dětí v přírodě  Vychází z interaktivních prožitkových  metod,                                                                       činnosti jsou zaměřeny na dítě, jeho potřeby, zájmy a schopnosti.                              Úkolem pedagoga je umožnit každému dítěti rozvinout maximálně svůj potenciál v takových podmínkách, které respektují jeho individualitu.                                                     Nabízí dětem podněty z oblasti ekologického a polytechnického vzdělávání. </vt:lpstr>
      <vt:lpstr>                   Očekávání a cíle /Co bude dítě po použití materiálu znát/  Praktickou zkušeností se naučí vnímat přírodu všemi smysly a chránit ji Prožitkem se naučí soustředěně pozorovat, zkoumat a všímat si souvislostí Má možnost experimentovat  Naučí se užívat nové pojmy Spolupracuje ve skupině Manipuluje se zdrojem světla - baterkou Získá dovednosti v ovládání interaktivní obrazovky Dokáže zhodnotit své postupy a nalézt řešení nových situací       </vt:lpstr>
      <vt:lpstr>                   Příprava pomůcek  a technického vybavení  Informace dětí o bezpečnosti před zahájením činnosti Eliminace rizik Lékárna  Další zdroje www.dumy.cz Dotyková obrazovka, připojená k PC  Didaktický kufřík – KUMUČ baterky Knížka – Skřítek Podzimníček – Jana Modrá   </vt:lpstr>
      <vt:lpstr>                    Dosažené konkretizované výstupy  Děti si uvědomují, že člověk a příroda se navzájem ovlivňují  Každý z nás, tedy i děti již dokáží spoluvytvářet pohodu při společných aktivitách (verbálně i nonverbálně  sdělují okolí, že se cítí spokojeně a bezpečně) Děti umí být citlivé k přírodě a vnímají ji všemi smysly Dokáží si uvědomit předem nebezpečí a rizika Zaregistrují změny ve svém okolí, všimnout si a rozpoznají, co se změnilo  Uplatňují zkušenosti v praktických situacích a v dalším učení Zvládají spontánně ovládat interaktivní obrazovku       </vt:lpstr>
      <vt:lpstr>               Prvky polytechnické výchovy a vzdělávání  Směrovat děti k získávání základních dovedností a návyků Vnímat pomoc techniky při objevování přírody Podpořit rozvoj myšlenkového potenciálu dětí Vést děti ke kooperativnímu hodnocení a sebehodnocení    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2015-06-30T15:17:22Z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