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25"/>
  </p:notesMasterIdLst>
  <p:handoutMasterIdLst>
    <p:handoutMasterId r:id="rId26"/>
  </p:handoutMasterIdLst>
  <p:sldIdLst>
    <p:sldId id="272" r:id="rId3"/>
    <p:sldId id="286" r:id="rId4"/>
    <p:sldId id="287" r:id="rId5"/>
    <p:sldId id="292" r:id="rId6"/>
    <p:sldId id="293" r:id="rId7"/>
    <p:sldId id="294" r:id="rId8"/>
    <p:sldId id="295" r:id="rId9"/>
    <p:sldId id="296" r:id="rId10"/>
    <p:sldId id="297" r:id="rId11"/>
    <p:sldId id="298" r:id="rId12"/>
    <p:sldId id="299" r:id="rId13"/>
    <p:sldId id="300" r:id="rId14"/>
    <p:sldId id="301" r:id="rId15"/>
    <p:sldId id="302" r:id="rId16"/>
    <p:sldId id="303" r:id="rId17"/>
    <p:sldId id="304" r:id="rId18"/>
    <p:sldId id="275" r:id="rId19"/>
    <p:sldId id="276" r:id="rId20"/>
    <p:sldId id="277" r:id="rId21"/>
    <p:sldId id="278" r:id="rId22"/>
    <p:sldId id="280" r:id="rId23"/>
    <p:sldId id="281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AE7"/>
    <a:srgbClr val="FFF0B7"/>
    <a:srgbClr val="FCFC70"/>
    <a:srgbClr val="A3E7FF"/>
    <a:srgbClr val="FFFFFF"/>
    <a:srgbClr val="FEF9E4"/>
    <a:srgbClr val="FDFEE6"/>
    <a:srgbClr val="FDFEE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>
        <p:scale>
          <a:sx n="70" d="100"/>
          <a:sy n="70" d="100"/>
        </p:scale>
        <p:origin x="-102" y="-18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notesMaster" Target="notesMasters/notes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commentAuthors" Target="commentAuthors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30.6.2015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30.6.2015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microsoft.com/office/2007/relationships/hdphoto" Target="../media/hdphoto6.wdp"/><Relationship Id="rId3" Type="http://schemas.microsoft.com/office/2007/relationships/hdphoto" Target="../media/hdphoto1.wdp"/><Relationship Id="rId7" Type="http://schemas.microsoft.com/office/2007/relationships/hdphoto" Target="../media/hdphoto3.wdp"/><Relationship Id="rId12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microsoft.com/office/2007/relationships/hdphoto" Target="../media/hdphoto5.wdp"/><Relationship Id="rId5" Type="http://schemas.microsoft.com/office/2007/relationships/hdphoto" Target="../media/hdphoto2.wdp"/><Relationship Id="rId15" Type="http://schemas.microsoft.com/office/2007/relationships/hdphoto" Target="../media/hdphoto7.wdp"/><Relationship Id="rId10" Type="http://schemas.openxmlformats.org/officeDocument/2006/relationships/image" Target="../media/image8.png"/><Relationship Id="rId4" Type="http://schemas.openxmlformats.org/officeDocument/2006/relationships/image" Target="../media/image5.png"/><Relationship Id="rId9" Type="http://schemas.microsoft.com/office/2007/relationships/hdphoto" Target="../media/hdphoto4.wdp"/><Relationship Id="rId14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13" Type="http://schemas.microsoft.com/office/2007/relationships/hdphoto" Target="../media/hdphoto13.wdp"/><Relationship Id="rId3" Type="http://schemas.microsoft.com/office/2007/relationships/hdphoto" Target="../media/hdphoto8.wdp"/><Relationship Id="rId7" Type="http://schemas.microsoft.com/office/2007/relationships/hdphoto" Target="../media/hdphoto10.wdp"/><Relationship Id="rId12" Type="http://schemas.openxmlformats.org/officeDocument/2006/relationships/image" Target="../media/image16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11" Type="http://schemas.microsoft.com/office/2007/relationships/hdphoto" Target="../media/hdphoto12.wdp"/><Relationship Id="rId5" Type="http://schemas.microsoft.com/office/2007/relationships/hdphoto" Target="../media/hdphoto9.wdp"/><Relationship Id="rId15" Type="http://schemas.microsoft.com/office/2007/relationships/hdphoto" Target="../media/hdphoto14.wdp"/><Relationship Id="rId10" Type="http://schemas.openxmlformats.org/officeDocument/2006/relationships/image" Target="../media/image15.png"/><Relationship Id="rId4" Type="http://schemas.openxmlformats.org/officeDocument/2006/relationships/image" Target="../media/image12.png"/><Relationship Id="rId9" Type="http://schemas.microsoft.com/office/2007/relationships/hdphoto" Target="../media/hdphoto11.wdp"/><Relationship Id="rId14" Type="http://schemas.openxmlformats.org/officeDocument/2006/relationships/image" Target="../media/image17.png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5.wdp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5" Type="http://schemas.microsoft.com/office/2007/relationships/hdphoto" Target="../media/hdphoto16.wdp"/><Relationship Id="rId4" Type="http://schemas.openxmlformats.org/officeDocument/2006/relationships/image" Target="../media/image19.png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6.wdp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5" Type="http://schemas.microsoft.com/office/2007/relationships/hdphoto" Target="../media/hdphoto17.wdp"/><Relationship Id="rId4" Type="http://schemas.openxmlformats.org/officeDocument/2006/relationships/image" Target="../media/image20.pn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6.wdp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5" Type="http://schemas.microsoft.com/office/2007/relationships/hdphoto" Target="../media/hdphoto18.wdp"/><Relationship Id="rId4" Type="http://schemas.openxmlformats.org/officeDocument/2006/relationships/image" Target="../media/image21.png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6.wdp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5" Type="http://schemas.microsoft.com/office/2007/relationships/hdphoto" Target="../media/hdphoto19.wdp"/><Relationship Id="rId4" Type="http://schemas.openxmlformats.org/officeDocument/2006/relationships/image" Target="../media/image22.png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6.wdp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5" Type="http://schemas.microsoft.com/office/2007/relationships/hdphoto" Target="../media/hdphoto20.wdp"/><Relationship Id="rId4" Type="http://schemas.openxmlformats.org/officeDocument/2006/relationships/image" Target="../media/image23.png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16.wdp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5" Type="http://schemas.microsoft.com/office/2007/relationships/hdphoto" Target="../media/hdphoto21.wdp"/><Relationship Id="rId4" Type="http://schemas.openxmlformats.org/officeDocument/2006/relationships/image" Target="../media/image24.png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16.wdp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5" Type="http://schemas.microsoft.com/office/2007/relationships/hdphoto" Target="../media/hdphoto22.wdp"/><Relationship Id="rId4" Type="http://schemas.openxmlformats.org/officeDocument/2006/relationships/image" Target="../media/image25.png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16.wdp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5" Type="http://schemas.microsoft.com/office/2007/relationships/hdphoto" Target="../media/hdphoto23.wdp"/><Relationship Id="rId4" Type="http://schemas.openxmlformats.org/officeDocument/2006/relationships/image" Target="../media/image26.png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16.wdp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5" Type="http://schemas.microsoft.com/office/2007/relationships/hdphoto" Target="../media/hdphoto24.wdp"/><Relationship Id="rId4" Type="http://schemas.openxmlformats.org/officeDocument/2006/relationships/image" Target="../media/image27.png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16.wdp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5" Type="http://schemas.microsoft.com/office/2007/relationships/hdphoto" Target="../media/hdphoto25.wdp"/><Relationship Id="rId4" Type="http://schemas.openxmlformats.org/officeDocument/2006/relationships/image" Target="../media/image28.png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hdphoto" Target="../media/hdphoto16.wdp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5" Type="http://schemas.microsoft.com/office/2007/relationships/hdphoto" Target="../media/hdphoto26.wdp"/><Relationship Id="rId4" Type="http://schemas.openxmlformats.org/officeDocument/2006/relationships/image" Target="../media/image29.png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hdphoto" Target="../media/hdphoto16.wdp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5" Type="http://schemas.microsoft.com/office/2007/relationships/hdphoto" Target="../media/hdphoto27.wdp"/><Relationship Id="rId4" Type="http://schemas.openxmlformats.org/officeDocument/2006/relationships/image" Target="../media/image30.png"/></Relationships>
</file>

<file path=ppt/slides/_rels/slide16.xml.rels><?xml version="1.0" encoding="UTF-8" standalone="yes"?>
<Relationships xmlns="http://schemas.openxmlformats.org/package/2006/relationships"><Relationship Id="rId3" Type="http://schemas.microsoft.com/office/2007/relationships/hdphoto" Target="../media/hdphoto16.wdp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5" Type="http://schemas.microsoft.com/office/2007/relationships/hdphoto" Target="../media/hdphoto28.wdp"/><Relationship Id="rId4" Type="http://schemas.openxmlformats.org/officeDocument/2006/relationships/image" Target="../media/image31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Letní a zimní sporty</a:t>
            </a:r>
            <a:endParaRPr lang="cs-CZ" sz="3600" b="1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vnímání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70C0"/>
            </a:gs>
            <a:gs pos="39500">
              <a:srgbClr val="A3E7FF"/>
            </a:gs>
            <a:gs pos="23000">
              <a:srgbClr val="00B0F0"/>
            </a:gs>
            <a:gs pos="94000">
              <a:schemeClr val="bg1">
                <a:lumMod val="9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0" r="54342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42857"/>
          <a:stretch/>
        </p:blipFill>
        <p:spPr>
          <a:xfrm rot="5690589">
            <a:off x="-76200" y="344260"/>
            <a:ext cx="2699657" cy="265747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824" b="92574" l="39289" r="89992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0894" t="-1" r="9271" b="3551"/>
          <a:stretch/>
        </p:blipFill>
        <p:spPr>
          <a:xfrm rot="5862852">
            <a:off x="9369141" y="180215"/>
            <a:ext cx="2497766" cy="271922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765" b="100000" l="8561" r="89992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951" t="-356" r="37804" b="356"/>
          <a:stretch/>
        </p:blipFill>
        <p:spPr>
          <a:xfrm>
            <a:off x="841059" y="3652541"/>
            <a:ext cx="2579915" cy="2940993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5515" b="99118" l="9967" r="89992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0905" t="4259" r="53945" b="-4647"/>
          <a:stretch/>
        </p:blipFill>
        <p:spPr>
          <a:xfrm>
            <a:off x="3246911" y="215805"/>
            <a:ext cx="2667000" cy="282125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3015" b="94412" l="12324" r="66543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681" t="-4254" r="32730" b="4246"/>
          <a:stretch/>
        </p:blipFill>
        <p:spPr>
          <a:xfrm>
            <a:off x="9393382" y="3652541"/>
            <a:ext cx="2449285" cy="28956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12" cstate="print">
            <a:duotone>
              <a:prstClr val="black"/>
              <a:srgbClr val="0070C0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16970" b="91455" l="29500" r="818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935" t="16633" r="20120" b="8271"/>
          <a:stretch/>
        </p:blipFill>
        <p:spPr>
          <a:xfrm>
            <a:off x="4596638" y="3037056"/>
            <a:ext cx="2955908" cy="333325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5000" b="99412" l="25641" r="87883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3505" r="11753"/>
          <a:stretch/>
        </p:blipFill>
        <p:spPr>
          <a:xfrm rot="8485450">
            <a:off x="6470059" y="235472"/>
            <a:ext cx="2852057" cy="27819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87005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9250">
              <a:srgbClr val="FFF0B7"/>
            </a:gs>
            <a:gs pos="39500">
              <a:srgbClr val="FCFC70"/>
            </a:gs>
            <a:gs pos="0">
              <a:srgbClr val="FFFF00"/>
            </a:gs>
            <a:gs pos="92000">
              <a:srgbClr val="FFFAE7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0809" b="69412" l="7982" r="7651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8371" t="30507" r="23622" b="32585"/>
          <a:stretch/>
        </p:blipFill>
        <p:spPr>
          <a:xfrm>
            <a:off x="4850797" y="626530"/>
            <a:ext cx="3156704" cy="104037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2353" b="90809" l="14723" r="39661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317" t="2365" r="57971" b="6756"/>
          <a:stretch/>
        </p:blipFill>
        <p:spPr>
          <a:xfrm>
            <a:off x="8941910" y="249786"/>
            <a:ext cx="1719943" cy="292825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6912" b="94118" l="14185" r="76758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4801" t="-366" r="22580" b="366"/>
          <a:stretch/>
        </p:blipFill>
        <p:spPr>
          <a:xfrm>
            <a:off x="172894" y="3143922"/>
            <a:ext cx="2422842" cy="200435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9891" b="92961" l="4612" r="89968">
                        <a14:foregroundMark x1="54693" y1="19539" x2="50405" y2="34527"/>
                        <a14:foregroundMark x1="19903" y1="28944" x2="19903" y2="28944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308" t="12774" r="9978" b="5389"/>
          <a:stretch/>
        </p:blipFill>
        <p:spPr>
          <a:xfrm>
            <a:off x="1301690" y="154575"/>
            <a:ext cx="2573935" cy="264489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7112" b="88896" l="5259" r="94013">
                        <a14:foregroundMark x1="16343" y1="18325" x2="14320" y2="86468"/>
                        <a14:foregroundMark x1="20955" y1="79612" x2="17799" y2="87561"/>
                        <a14:foregroundMark x1="7929" y1="18325" x2="7929" y2="18325"/>
                        <a14:foregroundMark x1="6877" y1="19539" x2="6877" y2="19539"/>
                        <a14:foregroundMark x1="8333" y1="23604" x2="6472" y2="76699"/>
                        <a14:foregroundMark x1="9142" y1="19842" x2="9385" y2="17718"/>
                        <a14:backgroundMark x1="55987" y1="41080" x2="52751" y2="40473"/>
                      </a14:backgroundRemoval>
                    </a14:imgEffect>
                    <a14:imgEffect>
                      <a14:sharpenSoften amount="25000"/>
                    </a14:imgEffect>
                    <a14:imgEffect>
                      <a14:colorTemperature colorTemp="5300"/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990" t="8247" r="2863" b="2551"/>
          <a:stretch/>
        </p:blipFill>
        <p:spPr>
          <a:xfrm rot="16200000">
            <a:off x="2270318" y="3938979"/>
            <a:ext cx="2266679" cy="2894279"/>
          </a:xfrm>
          <a:prstGeom prst="rect">
            <a:avLst/>
          </a:prstGeom>
          <a:ln w="76200">
            <a:noFill/>
          </a:ln>
        </p:spPr>
      </p:pic>
      <p:sp>
        <p:nvSpPr>
          <p:cNvPr id="2" name="Slunce 1"/>
          <p:cNvSpPr/>
          <p:nvPr/>
        </p:nvSpPr>
        <p:spPr>
          <a:xfrm>
            <a:off x="4533038" y="2403274"/>
            <a:ext cx="3094047" cy="2744999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61030" b="94667" l="17804" r="85255">
                        <a14:foregroundMark x1="34431" y1="85939" x2="34431" y2="85939"/>
                        <a14:foregroundMark x1="40392" y1="73515" x2="40392" y2="73515"/>
                        <a14:foregroundMark x1="42431" y1="74727" x2="50510" y2="77030"/>
                        <a14:foregroundMark x1="43843" y1="79030" x2="43843" y2="79030"/>
                        <a14:foregroundMark x1="55373" y1="73152" x2="55373" y2="73152"/>
                        <a14:foregroundMark x1="55373" y1="77030" x2="55373" y2="77030"/>
                        <a14:foregroundMark x1="63373" y1="74364" x2="63373" y2="74364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207" t="62756" r="15260" b="7378"/>
          <a:stretch/>
        </p:blipFill>
        <p:spPr>
          <a:xfrm rot="16200000" flipH="1">
            <a:off x="7113745" y="4758369"/>
            <a:ext cx="2724069" cy="158248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52061" b="90485" l="12000" r="73255"/>
                    </a14:imgEffect>
                    <a14:imgEffect>
                      <a14:sharpenSoften amount="50000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2657" t="58518" r="23862" b="9664"/>
          <a:stretch/>
        </p:blipFill>
        <p:spPr>
          <a:xfrm rot="5400000">
            <a:off x="9793902" y="3379644"/>
            <a:ext cx="2791485" cy="1952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31077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891" b="92961" l="4612" r="89968">
                        <a14:foregroundMark x1="54693" y1="19539" x2="50405" y2="34527"/>
                        <a14:foregroundMark x1="19903" y1="28944" x2="19903" y2="28944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308" t="12774" r="9978" b="5389"/>
          <a:stretch/>
        </p:blipFill>
        <p:spPr>
          <a:xfrm>
            <a:off x="296954" y="344461"/>
            <a:ext cx="5756116" cy="5914805"/>
          </a:xfrm>
          <a:prstGeom prst="rect">
            <a:avLst/>
          </a:prstGeom>
        </p:spPr>
      </p:pic>
      <p:sp>
        <p:nvSpPr>
          <p:cNvPr id="2" name="Slunce 1"/>
          <p:cNvSpPr/>
          <p:nvPr/>
        </p:nvSpPr>
        <p:spPr>
          <a:xfrm>
            <a:off x="8609610" y="592428"/>
            <a:ext cx="2582131" cy="2215167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4" cstate="print">
            <a:duotone>
              <a:prstClr val="black"/>
              <a:srgbClr val="0070C0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6970" b="91455" l="29500" r="818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935" t="16633" r="20120" b="8271"/>
          <a:stretch/>
        </p:blipFill>
        <p:spPr>
          <a:xfrm>
            <a:off x="8974329" y="3812146"/>
            <a:ext cx="2217412" cy="25004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10537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3.33333E-6 L -0.28906 -0.0018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453" y="-93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Slunce 1"/>
          <p:cNvSpPr/>
          <p:nvPr/>
        </p:nvSpPr>
        <p:spPr>
          <a:xfrm>
            <a:off x="8609610" y="592428"/>
            <a:ext cx="2582131" cy="2215167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2" cstate="print">
            <a:duotone>
              <a:prstClr val="black"/>
              <a:srgbClr val="0070C0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6970" b="91455" l="29500" r="818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935" t="16633" r="20120" b="8271"/>
          <a:stretch/>
        </p:blipFill>
        <p:spPr>
          <a:xfrm>
            <a:off x="8974329" y="3812146"/>
            <a:ext cx="2217412" cy="2500483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0" r="54342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42857"/>
          <a:stretch/>
        </p:blipFill>
        <p:spPr>
          <a:xfrm rot="5690589">
            <a:off x="-274203" y="526195"/>
            <a:ext cx="6523280" cy="64213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0961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125E-6 -2.96296E-6 L -0.29687 -0.48819 " pathEditMode="relative" rAng="0" ptsTypes="AA">
                                      <p:cBhvr>
                                        <p:cTn id="2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844" y="-24421"/>
                                    </p:animMotion>
                                  </p:childTnLst>
                                </p:cTn>
                              </p:par>
                              <p:par>
                                <p:cTn id="28" presetID="14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Slunce 1"/>
          <p:cNvSpPr/>
          <p:nvPr/>
        </p:nvSpPr>
        <p:spPr>
          <a:xfrm>
            <a:off x="8609610" y="592428"/>
            <a:ext cx="2582131" cy="2215167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2" cstate="print">
            <a:duotone>
              <a:prstClr val="black"/>
              <a:srgbClr val="0070C0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6970" b="91455" l="29500" r="818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935" t="16633" r="20120" b="8271"/>
          <a:stretch/>
        </p:blipFill>
        <p:spPr>
          <a:xfrm>
            <a:off x="8974329" y="3812146"/>
            <a:ext cx="2217412" cy="2500483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015" b="94412" l="12324" r="66543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681" t="-4254" r="32730" b="4246"/>
          <a:stretch/>
        </p:blipFill>
        <p:spPr>
          <a:xfrm>
            <a:off x="849412" y="199146"/>
            <a:ext cx="5155354" cy="60947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7980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125E-6 -2.96296E-6 L -0.29453 -0.50324 " pathEditMode="relative" rAng="0" ptsTypes="AA">
                                      <p:cBhvr>
                                        <p:cTn id="2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727" y="-25162"/>
                                    </p:animMotion>
                                  </p:childTnLst>
                                </p:cTn>
                              </p:par>
                              <p:par>
                                <p:cTn id="28" presetID="14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Slunce 1"/>
          <p:cNvSpPr/>
          <p:nvPr/>
        </p:nvSpPr>
        <p:spPr>
          <a:xfrm>
            <a:off x="8609610" y="592428"/>
            <a:ext cx="2582131" cy="2215167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2" cstate="print">
            <a:duotone>
              <a:prstClr val="black"/>
              <a:srgbClr val="0070C0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6970" b="91455" l="29500" r="818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935" t="16633" r="20120" b="8271"/>
          <a:stretch/>
        </p:blipFill>
        <p:spPr>
          <a:xfrm>
            <a:off x="8974329" y="3812146"/>
            <a:ext cx="2217412" cy="2500483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7112" b="88896" l="5259" r="94013">
                        <a14:foregroundMark x1="16343" y1="18325" x2="14320" y2="86468"/>
                        <a14:foregroundMark x1="20955" y1="79612" x2="17799" y2="87561"/>
                        <a14:foregroundMark x1="7929" y1="18325" x2="7929" y2="18325"/>
                        <a14:foregroundMark x1="6877" y1="19539" x2="6877" y2="19539"/>
                        <a14:foregroundMark x1="8333" y1="23604" x2="6472" y2="76699"/>
                        <a14:foregroundMark x1="9142" y1="19842" x2="9385" y2="17718"/>
                        <a14:backgroundMark x1="55987" y1="41080" x2="52751" y2="40473"/>
                      </a14:backgroundRemoval>
                    </a14:imgEffect>
                    <a14:imgEffect>
                      <a14:sharpenSoften amount="25000"/>
                    </a14:imgEffect>
                    <a14:imgEffect>
                      <a14:colorTemperature colorTemp="5300"/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990" t="8247" r="2863" b="2551"/>
          <a:stretch/>
        </p:blipFill>
        <p:spPr>
          <a:xfrm rot="16200000">
            <a:off x="1197688" y="-168448"/>
            <a:ext cx="5496058" cy="7017811"/>
          </a:xfrm>
          <a:prstGeom prst="rect">
            <a:avLst/>
          </a:prstGeom>
          <a:ln w="76200">
            <a:noFill/>
          </a:ln>
        </p:spPr>
      </p:pic>
    </p:spTree>
    <p:extLst>
      <p:ext uri="{BB962C8B-B14F-4D97-AF65-F5344CB8AC3E}">
        <p14:creationId xmlns:p14="http://schemas.microsoft.com/office/powerpoint/2010/main" val="3367898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3.33333E-6 L -0.28906 -0.0018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453" y="-93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Slunce 1"/>
          <p:cNvSpPr/>
          <p:nvPr/>
        </p:nvSpPr>
        <p:spPr>
          <a:xfrm>
            <a:off x="8609610" y="592428"/>
            <a:ext cx="2582131" cy="2215167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2" cstate="print">
            <a:duotone>
              <a:prstClr val="black"/>
              <a:srgbClr val="0070C0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6970" b="91455" l="29500" r="818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935" t="16633" r="20120" b="8271"/>
          <a:stretch/>
        </p:blipFill>
        <p:spPr>
          <a:xfrm>
            <a:off x="8974329" y="3812146"/>
            <a:ext cx="2217412" cy="2500483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52061" b="90485" l="12000" r="73255"/>
                    </a14:imgEffect>
                    <a14:imgEffect>
                      <a14:sharpenSoften amount="50000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2657" t="58518" r="23862" b="9664"/>
          <a:stretch/>
        </p:blipFill>
        <p:spPr>
          <a:xfrm rot="5400000">
            <a:off x="-112650" y="1538911"/>
            <a:ext cx="6297006" cy="44040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09757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3.33333E-6 L -0.28906 -0.0018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453" y="-93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Slunce 1"/>
          <p:cNvSpPr/>
          <p:nvPr/>
        </p:nvSpPr>
        <p:spPr>
          <a:xfrm>
            <a:off x="8609610" y="592428"/>
            <a:ext cx="2582131" cy="2215167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2" cstate="print">
            <a:duotone>
              <a:prstClr val="black"/>
              <a:srgbClr val="0070C0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6970" b="91455" l="29500" r="818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935" t="16633" r="20120" b="8271"/>
          <a:stretch/>
        </p:blipFill>
        <p:spPr>
          <a:xfrm>
            <a:off x="8974329" y="3812146"/>
            <a:ext cx="2217412" cy="2500483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6912" b="94118" l="14185" r="76758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4801" t="-366" r="22580" b="366"/>
          <a:stretch/>
        </p:blipFill>
        <p:spPr>
          <a:xfrm>
            <a:off x="378955" y="1332921"/>
            <a:ext cx="6678667" cy="55250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04015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3.33333E-6 L -0.28906 -0.0018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453" y="-93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Slunce 1"/>
          <p:cNvSpPr/>
          <p:nvPr/>
        </p:nvSpPr>
        <p:spPr>
          <a:xfrm>
            <a:off x="8609610" y="592428"/>
            <a:ext cx="2582131" cy="2215167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2" cstate="print">
            <a:duotone>
              <a:prstClr val="black"/>
              <a:srgbClr val="0070C0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6970" b="91455" l="29500" r="818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935" t="16633" r="20120" b="8271"/>
          <a:stretch/>
        </p:blipFill>
        <p:spPr>
          <a:xfrm>
            <a:off x="8974329" y="3812146"/>
            <a:ext cx="2217412" cy="2500483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5000" b="99412" l="25641" r="87883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3505" r="11753"/>
          <a:stretch/>
        </p:blipFill>
        <p:spPr>
          <a:xfrm rot="8485450">
            <a:off x="396027" y="726382"/>
            <a:ext cx="6873296" cy="67042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99322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125E-6 -2.96296E-6 L -0.23567 -0.4868 " pathEditMode="relative" rAng="0" ptsTypes="AA">
                                      <p:cBhvr>
                                        <p:cTn id="2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84" y="-24352"/>
                                    </p:animMotion>
                                  </p:childTnLst>
                                </p:cTn>
                              </p:par>
                              <p:par>
                                <p:cTn id="28" presetID="14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Slunce 1"/>
          <p:cNvSpPr/>
          <p:nvPr/>
        </p:nvSpPr>
        <p:spPr>
          <a:xfrm>
            <a:off x="8609610" y="592428"/>
            <a:ext cx="2582131" cy="2215167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2" cstate="print">
            <a:duotone>
              <a:prstClr val="black"/>
              <a:srgbClr val="0070C0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6970" b="91455" l="29500" r="818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935" t="16633" r="20120" b="8271"/>
          <a:stretch/>
        </p:blipFill>
        <p:spPr>
          <a:xfrm>
            <a:off x="8974329" y="3812146"/>
            <a:ext cx="2217412" cy="2500483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2353" b="90809" l="14723" r="39661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317" t="2365" r="57971" b="6756"/>
          <a:stretch/>
        </p:blipFill>
        <p:spPr>
          <a:xfrm>
            <a:off x="892614" y="592428"/>
            <a:ext cx="3499082" cy="59572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30442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3.33333E-6 L -0.28906 -0.0018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453" y="-93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Slunce 1"/>
          <p:cNvSpPr/>
          <p:nvPr/>
        </p:nvSpPr>
        <p:spPr>
          <a:xfrm>
            <a:off x="8609610" y="592428"/>
            <a:ext cx="2582131" cy="2215167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2" cstate="print">
            <a:duotone>
              <a:prstClr val="black"/>
              <a:srgbClr val="0070C0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6970" b="91455" l="29500" r="818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935" t="16633" r="20120" b="8271"/>
          <a:stretch/>
        </p:blipFill>
        <p:spPr>
          <a:xfrm>
            <a:off x="8974329" y="3812146"/>
            <a:ext cx="2217412" cy="2500483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5515" b="99118" l="9967" r="89992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0905" t="4259" r="53945" b="-4647"/>
          <a:stretch/>
        </p:blipFill>
        <p:spPr>
          <a:xfrm>
            <a:off x="577926" y="915773"/>
            <a:ext cx="5476029" cy="57927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8448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125E-6 -2.96296E-6 L -0.27448 -0.49004 " pathEditMode="relative" rAng="0" ptsTypes="AA">
                                      <p:cBhvr>
                                        <p:cTn id="2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724" y="-24514"/>
                                    </p:animMotion>
                                  </p:childTnLst>
                                </p:cTn>
                              </p:par>
                              <p:par>
                                <p:cTn id="28" presetID="14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Slunce 1"/>
          <p:cNvSpPr/>
          <p:nvPr/>
        </p:nvSpPr>
        <p:spPr>
          <a:xfrm>
            <a:off x="8609610" y="592428"/>
            <a:ext cx="2582131" cy="2215167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2" cstate="print">
            <a:duotone>
              <a:prstClr val="black"/>
              <a:srgbClr val="0070C0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6970" b="91455" l="29500" r="818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935" t="16633" r="20120" b="8271"/>
          <a:stretch/>
        </p:blipFill>
        <p:spPr>
          <a:xfrm>
            <a:off x="8974329" y="3812146"/>
            <a:ext cx="2217412" cy="2500483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61030" b="94667" l="17804" r="85255">
                        <a14:foregroundMark x1="34431" y1="85939" x2="34431" y2="85939"/>
                        <a14:foregroundMark x1="40392" y1="73515" x2="40392" y2="73515"/>
                        <a14:foregroundMark x1="42431" y1="74727" x2="50510" y2="77030"/>
                        <a14:foregroundMark x1="43843" y1="79030" x2="43843" y2="79030"/>
                        <a14:foregroundMark x1="55373" y1="73152" x2="55373" y2="73152"/>
                        <a14:foregroundMark x1="55373" y1="77030" x2="55373" y2="77030"/>
                        <a14:foregroundMark x1="63373" y1="74364" x2="63373" y2="74364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207" t="62756" r="15260" b="7378"/>
          <a:stretch/>
        </p:blipFill>
        <p:spPr>
          <a:xfrm rot="16200000" flipH="1">
            <a:off x="-599981" y="1542104"/>
            <a:ext cx="6906950" cy="40124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27844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3.33333E-6 L -0.28906 -0.0018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453" y="-93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Slunce 1"/>
          <p:cNvSpPr/>
          <p:nvPr/>
        </p:nvSpPr>
        <p:spPr>
          <a:xfrm>
            <a:off x="8609610" y="592428"/>
            <a:ext cx="2582131" cy="2215167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2" cstate="print">
            <a:duotone>
              <a:prstClr val="black"/>
              <a:srgbClr val="0070C0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6970" b="91455" l="29500" r="818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935" t="16633" r="20120" b="8271"/>
          <a:stretch/>
        </p:blipFill>
        <p:spPr>
          <a:xfrm>
            <a:off x="8974329" y="3812146"/>
            <a:ext cx="2217412" cy="2500483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0809" b="69412" l="7982" r="7651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8371" t="30507" r="23622" b="32585"/>
          <a:stretch/>
        </p:blipFill>
        <p:spPr>
          <a:xfrm>
            <a:off x="51033" y="2622755"/>
            <a:ext cx="7558318" cy="2491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46127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3.33333E-6 L -0.28906 -0.0018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453" y="-93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Slunce 1"/>
          <p:cNvSpPr/>
          <p:nvPr/>
        </p:nvSpPr>
        <p:spPr>
          <a:xfrm>
            <a:off x="8609610" y="592428"/>
            <a:ext cx="2582131" cy="2215167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2" cstate="print">
            <a:duotone>
              <a:prstClr val="black"/>
              <a:srgbClr val="0070C0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6970" b="91455" l="29500" r="818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935" t="16633" r="20120" b="8271"/>
          <a:stretch/>
        </p:blipFill>
        <p:spPr>
          <a:xfrm>
            <a:off x="8974329" y="3812146"/>
            <a:ext cx="2217412" cy="2500483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765" b="100000" l="8561" r="89992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951" t="-356" r="37804" b="356"/>
          <a:stretch/>
        </p:blipFill>
        <p:spPr>
          <a:xfrm>
            <a:off x="841059" y="152897"/>
            <a:ext cx="5649893" cy="6440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48990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125E-6 -2.96296E-6 L -0.29453 -0.4919 " pathEditMode="relative" rAng="0" ptsTypes="AA">
                                      <p:cBhvr>
                                        <p:cTn id="2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727" y="-24606"/>
                                    </p:animMotion>
                                  </p:childTnLst>
                                </p:cTn>
                              </p:par>
                              <p:par>
                                <p:cTn id="28" presetID="14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Slunce 1"/>
          <p:cNvSpPr/>
          <p:nvPr/>
        </p:nvSpPr>
        <p:spPr>
          <a:xfrm>
            <a:off x="8609610" y="592428"/>
            <a:ext cx="2582131" cy="2215167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2" cstate="print">
            <a:duotone>
              <a:prstClr val="black"/>
              <a:srgbClr val="0070C0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6970" b="91455" l="29500" r="818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935" t="16633" r="20120" b="8271"/>
          <a:stretch/>
        </p:blipFill>
        <p:spPr>
          <a:xfrm>
            <a:off x="8974329" y="3812146"/>
            <a:ext cx="2217412" cy="250048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824" b="92574" l="39289" r="89992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0894" t="-1" r="9271" b="3551"/>
          <a:stretch/>
        </p:blipFill>
        <p:spPr>
          <a:xfrm rot="5862852">
            <a:off x="275231" y="256297"/>
            <a:ext cx="5749134" cy="62588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23196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125E-6 -2.96296E-6 L -0.23646 -0.50324 " pathEditMode="relative" rAng="0" ptsTypes="AA">
                                      <p:cBhvr>
                                        <p:cTn id="2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823" y="-25162"/>
                                    </p:animMotion>
                                  </p:childTnLst>
                                </p:cTn>
                              </p:par>
                              <p:par>
                                <p:cTn id="28" presetID="14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</a:p>
          <a:p>
            <a:r>
              <a:rPr lang="cs-CZ" dirty="0" smtClean="0"/>
              <a:t>Obrázky se souhlasem autorů: </a:t>
            </a:r>
            <a:r>
              <a:rPr lang="cs-CZ" dirty="0" smtClean="0"/>
              <a:t> p</a:t>
            </a:r>
            <a:r>
              <a:rPr lang="cs-CZ" dirty="0" smtClean="0"/>
              <a:t>. Pultarová, p</a:t>
            </a:r>
            <a:r>
              <a:rPr lang="cs-CZ" dirty="0" smtClean="0"/>
              <a:t>. Kroupová, p. Mokrá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dirty="0"/>
              <a:t> </a:t>
            </a:r>
            <a:r>
              <a:rPr lang="cs-CZ" dirty="0" smtClean="0"/>
              <a:t>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 se seznamují s různými sporty v konkrétních ročních obdobích.</a:t>
            </a:r>
          </a:p>
          <a:p>
            <a:r>
              <a:rPr lang="cs-CZ" b="1" dirty="0" smtClean="0"/>
              <a:t>Očekávání </a:t>
            </a:r>
            <a:r>
              <a:rPr lang="cs-CZ" b="1" dirty="0"/>
              <a:t>a cíle</a:t>
            </a:r>
          </a:p>
          <a:p>
            <a:r>
              <a:rPr lang="cs-CZ" dirty="0"/>
              <a:t>Rozvoj </a:t>
            </a:r>
            <a:r>
              <a:rPr lang="cs-CZ" dirty="0" smtClean="0"/>
              <a:t>informační gramotnosti, pozornosti a soustředění</a:t>
            </a:r>
            <a:endParaRPr lang="cs-CZ" dirty="0"/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snímku č. 2 – 3 se děti seznamují se sporty pro zimní a letní období. Klikáním </a:t>
            </a:r>
            <a:r>
              <a:rPr lang="cs-CZ" dirty="0" smtClean="0"/>
              <a:t>se </a:t>
            </a:r>
            <a:r>
              <a:rPr lang="cs-CZ" dirty="0" smtClean="0"/>
              <a:t>zobrazují různé </a:t>
            </a:r>
            <a:r>
              <a:rPr lang="cs-CZ" dirty="0" smtClean="0"/>
              <a:t>sporty - </a:t>
            </a:r>
            <a:r>
              <a:rPr lang="cs-CZ" dirty="0" smtClean="0"/>
              <a:t>děti se je snaží správně pojmenovat a názorně předvést </a:t>
            </a:r>
            <a:r>
              <a:rPr lang="cs-CZ" dirty="0" smtClean="0"/>
              <a:t>jejich </a:t>
            </a:r>
            <a:r>
              <a:rPr lang="cs-CZ" dirty="0" smtClean="0"/>
              <a:t>typické znaky.</a:t>
            </a:r>
          </a:p>
          <a:p>
            <a:r>
              <a:rPr lang="cs-CZ" dirty="0" smtClean="0"/>
              <a:t>Na následujících snímcích jsou již jednotlivé sportovní aktivity a děti volí mezi vločkou a </a:t>
            </a:r>
            <a:r>
              <a:rPr lang="cs-CZ" dirty="0" smtClean="0"/>
              <a:t>sluníčkem, </a:t>
            </a:r>
            <a:r>
              <a:rPr lang="cs-CZ" dirty="0" smtClean="0"/>
              <a:t>pro které období je tato aktivita typická.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20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Zacházet s předměty digitální technologie, využívat nejzákladnější funkce počítače (zapnout-vypnout, práce s myší, jednoduchou klávesnicí)</a:t>
            </a:r>
          </a:p>
          <a:p>
            <a:r>
              <a:rPr lang="cs-CZ" dirty="0" smtClean="0"/>
              <a:t>Zaměřovat </a:t>
            </a:r>
            <a:r>
              <a:rPr lang="cs-CZ" dirty="0"/>
              <a:t>se na to, co je z poznávacího hlediska </a:t>
            </a:r>
            <a:r>
              <a:rPr lang="cs-CZ" dirty="0" smtClean="0"/>
              <a:t>důležité</a:t>
            </a:r>
          </a:p>
          <a:p>
            <a:r>
              <a:rPr lang="cs-CZ" dirty="0"/>
              <a:t>Přizpůsobit či provést jednoduchý pohyb podle vzoru či </a:t>
            </a:r>
            <a:r>
              <a:rPr lang="cs-CZ" dirty="0" smtClean="0"/>
              <a:t>pokynů</a:t>
            </a:r>
          </a:p>
          <a:p>
            <a:r>
              <a:rPr lang="cs-CZ" dirty="0"/>
              <a:t>Vyjadřovat samostatně a smysluplně myšlenky, nápady, pocity, ve vhodně zformulovaných větách</a:t>
            </a:r>
          </a:p>
          <a:p>
            <a:r>
              <a:rPr lang="cs-CZ" dirty="0"/>
              <a:t>Pojmenovávat věci a jevy ve svém okolí  </a:t>
            </a:r>
          </a:p>
          <a:p>
            <a:r>
              <a:rPr lang="cs-CZ" dirty="0"/>
              <a:t>Odhalit podstatné a nepodstatné znaky, charakteristické znaky předmětů, osob, 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21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22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253</Words>
  <Application>Microsoft Office PowerPoint</Application>
  <PresentationFormat>Vlastní</PresentationFormat>
  <Paragraphs>50</Paragraphs>
  <Slides>22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Sheer Green 16x9</vt:lpstr>
      <vt:lpstr>Letní a zimní sporty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odkazy</vt:lpstr>
      <vt:lpstr>Metodický pokyn Integrovaný blok:  Vnímání</vt:lpstr>
      <vt:lpstr>Studijní materiály </vt:lpstr>
      <vt:lpstr>   Práce s interaktivním výukovým materiálem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2015-06-30T14:52:08Z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