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310" r:id="rId5"/>
    <p:sldId id="326" r:id="rId6"/>
    <p:sldId id="325" r:id="rId7"/>
    <p:sldId id="327" r:id="rId8"/>
    <p:sldId id="328" r:id="rId9"/>
    <p:sldId id="329" r:id="rId10"/>
    <p:sldId id="330" r:id="rId11"/>
    <p:sldId id="324" r:id="rId12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7.7.2015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7.7.2015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ČESKÁ </a:t>
            </a:r>
            <a:r>
              <a:rPr lang="cs-CZ" sz="3600" dirty="0" smtClean="0">
                <a:solidFill>
                  <a:srgbClr val="FF0000"/>
                </a:solidFill>
              </a:rPr>
              <a:t>REPUBLIKA</a:t>
            </a:r>
          </a:p>
          <a:p>
            <a:r>
              <a:rPr lang="cs-CZ" sz="3600" dirty="0">
                <a:solidFill>
                  <a:srgbClr val="0070C0"/>
                </a:solidFill>
              </a:rPr>
              <a:t>ÚVOD</a:t>
            </a:r>
          </a:p>
          <a:p>
            <a:endParaRPr lang="cs-CZ" sz="3600" b="1" dirty="0" smtClean="0"/>
          </a:p>
        </p:txBody>
      </p:sp>
      <p:pic>
        <p:nvPicPr>
          <p:cNvPr id="4" name="Picture 3" descr="C:\Users\grycova\AppData\Local\Microsoft\Windows\Temporary Internet Files\Content.IE5\112GKC79\MM900178242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9542"/>
            <a:ext cx="1735038" cy="173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grycova\AppData\Local\Microsoft\Windows\Temporary Internet Files\Content.IE5\OPXLV0IV\MC9003494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838925"/>
            <a:ext cx="2032907" cy="133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dirty="0" smtClean="0"/>
              <a:t>Škola: </a:t>
            </a:r>
            <a:r>
              <a:rPr lang="cs-CZ" dirty="0"/>
              <a:t>ZŠ Husova 788, Chodov 357 </a:t>
            </a:r>
            <a:r>
              <a:rPr lang="cs-CZ" dirty="0" smtClean="0"/>
              <a:t>35</a:t>
            </a:r>
          </a:p>
          <a:p>
            <a:pPr algn="l"/>
            <a:r>
              <a:rPr lang="cs-CZ" dirty="0" smtClean="0"/>
              <a:t>IČ: </a:t>
            </a:r>
            <a:r>
              <a:rPr lang="cs-CZ" dirty="0"/>
              <a:t>606 10 </a:t>
            </a:r>
            <a:r>
              <a:rPr lang="cs-CZ" dirty="0" smtClean="0"/>
              <a:t>221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Miloslava Holubová</a:t>
            </a:r>
          </a:p>
          <a:p>
            <a:pPr algn="l"/>
            <a:r>
              <a:rPr lang="cs-CZ" dirty="0" smtClean="0"/>
              <a:t>Předmět: Zeměpis</a:t>
            </a:r>
          </a:p>
          <a:p>
            <a:pPr algn="l"/>
            <a:r>
              <a:rPr lang="cs-CZ" dirty="0" smtClean="0"/>
              <a:t>Anotace:  Žáci </a:t>
            </a:r>
            <a:r>
              <a:rPr lang="cs-CZ" dirty="0"/>
              <a:t>nejprve </a:t>
            </a:r>
            <a:r>
              <a:rPr lang="cs-CZ" dirty="0" smtClean="0"/>
              <a:t>vyhledají základní</a:t>
            </a:r>
            <a:r>
              <a:rPr lang="cs-CZ" dirty="0"/>
              <a:t> </a:t>
            </a:r>
            <a:r>
              <a:rPr lang="cs-CZ" dirty="0" smtClean="0"/>
              <a:t>údaje </a:t>
            </a:r>
            <a:r>
              <a:rPr lang="cs-CZ" dirty="0"/>
              <a:t>o ČR – poloha, rozloha, hranice;  potom </a:t>
            </a:r>
            <a:r>
              <a:rPr lang="cs-CZ" dirty="0" smtClean="0"/>
              <a:t>se seznámí s</a:t>
            </a:r>
            <a:r>
              <a:rPr lang="cs-CZ" dirty="0"/>
              <a:t> vývojem území ČR, hlavním a </a:t>
            </a:r>
            <a:r>
              <a:rPr lang="cs-CZ" dirty="0" smtClean="0"/>
              <a:t>velkými městy</a:t>
            </a:r>
            <a:r>
              <a:rPr lang="cs-CZ" dirty="0"/>
              <a:t>, v neposlední řadě i s odvětvími průmyslu a </a:t>
            </a:r>
            <a:r>
              <a:rPr lang="cs-CZ" dirty="0" smtClean="0"/>
              <a:t>zemědělstvím České </a:t>
            </a:r>
            <a:r>
              <a:rPr lang="cs-CZ" dirty="0"/>
              <a:t>republiky.</a:t>
            </a:r>
            <a:r>
              <a:rPr lang="cs-CZ" b="1" dirty="0"/>
              <a:t>                        </a:t>
            </a:r>
            <a:endParaRPr lang="cs-CZ" dirty="0"/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tablety, internetem a atlasem 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/>
              <a:t>Žáci dokáží popsat územní vývoj ČR od roku 1918, </a:t>
            </a:r>
            <a:r>
              <a:rPr lang="cs-CZ" sz="1800" dirty="0" smtClean="0"/>
              <a:t>říci </a:t>
            </a:r>
            <a:r>
              <a:rPr lang="cs-CZ" sz="1800" dirty="0"/>
              <a:t>základní údaje o ČR (poloha</a:t>
            </a:r>
            <a:r>
              <a:rPr lang="cs-CZ" sz="1800" dirty="0" smtClean="0"/>
              <a:t>, rozloha</a:t>
            </a:r>
            <a:r>
              <a:rPr lang="cs-CZ" sz="1800" dirty="0"/>
              <a:t>…), </a:t>
            </a:r>
            <a:r>
              <a:rPr lang="cs-CZ" sz="1800" dirty="0" smtClean="0"/>
              <a:t>vyjmenovat </a:t>
            </a:r>
            <a:r>
              <a:rPr lang="cs-CZ" sz="1800" dirty="0"/>
              <a:t>velká města a hlavní odvětví průmyslu a zemědělství.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ČESKÁ REPUBLIKA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/>
              <a:t>zjisti na internetu, v atlase polohu, rozlohu, hranice a počet obyvatel 	ČR</a:t>
            </a:r>
          </a:p>
          <a:p>
            <a:r>
              <a:rPr lang="cs-CZ" dirty="0"/>
              <a:t>výhodná dopravní poloha – spojení mezi západem, východem, severem a jihem světa </a:t>
            </a:r>
          </a:p>
          <a:p>
            <a:r>
              <a:rPr lang="cs-CZ" dirty="0"/>
              <a:t>vznikla v roce 1993 po rozpadu Československa</a:t>
            </a:r>
          </a:p>
          <a:p>
            <a:r>
              <a:rPr lang="cs-CZ" dirty="0"/>
              <a:t>demokratický stát</a:t>
            </a:r>
          </a:p>
          <a:p>
            <a:r>
              <a:rPr lang="cs-CZ" dirty="0"/>
              <a:t>ekonomicky vyspělý stát</a:t>
            </a:r>
          </a:p>
          <a:p>
            <a:r>
              <a:rPr lang="cs-CZ" dirty="0"/>
              <a:t>součástí ekonomických a vojenských sdružení Evropy (</a:t>
            </a:r>
            <a:r>
              <a:rPr lang="cs-CZ"/>
              <a:t>EU</a:t>
            </a:r>
            <a:r>
              <a:rPr lang="cs-CZ" smtClean="0"/>
              <a:t>, NATO, OECD</a:t>
            </a:r>
            <a:r>
              <a:rPr lang="cs-CZ" dirty="0"/>
              <a:t>)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6125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VÝVOJ STÁTNÍHO ÚZEMÍ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Česká republika je poměrně mladý stát (1993), ale má bohatou a dlouhou historii</a:t>
            </a:r>
          </a:p>
          <a:p>
            <a:r>
              <a:rPr lang="cs-CZ" dirty="0"/>
              <a:t>1918-1938 – Československo (1</a:t>
            </a:r>
            <a:r>
              <a:rPr lang="cs-CZ" dirty="0" smtClean="0"/>
              <a:t>. republika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        - T. G. Masaryk – 1</a:t>
            </a:r>
            <a:r>
              <a:rPr lang="cs-CZ" dirty="0" smtClean="0"/>
              <a:t>. československý </a:t>
            </a:r>
            <a:r>
              <a:rPr lang="cs-CZ" dirty="0"/>
              <a:t>prezident</a:t>
            </a:r>
          </a:p>
          <a:p>
            <a:r>
              <a:rPr lang="cs-CZ" dirty="0"/>
              <a:t>1945-1992 – Československo</a:t>
            </a:r>
          </a:p>
          <a:p>
            <a:r>
              <a:rPr lang="cs-CZ" dirty="0"/>
              <a:t>1993 – Česká republika</a:t>
            </a:r>
          </a:p>
          <a:p>
            <a:pPr marL="0" indent="0">
              <a:buNone/>
            </a:pPr>
            <a:r>
              <a:rPr lang="cs-CZ" dirty="0"/>
              <a:t>           - Václav Havel – 1</a:t>
            </a:r>
            <a:r>
              <a:rPr lang="cs-CZ" dirty="0" smtClean="0"/>
              <a:t>. český </a:t>
            </a:r>
            <a:r>
              <a:rPr lang="cs-CZ" dirty="0"/>
              <a:t>prezident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0631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ÚZEMÍ ČR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řada přírodně zachovalých území, ale i řada území velmi ekologicky </a:t>
            </a:r>
            <a:r>
              <a:rPr lang="cs-CZ" dirty="0" smtClean="0"/>
              <a:t>zatížených </a:t>
            </a:r>
            <a:r>
              <a:rPr lang="cs-CZ" dirty="0"/>
              <a:t>– proto se řadíme ke státům s nejhorším životním prostředím v Evropě</a:t>
            </a:r>
          </a:p>
          <a:p>
            <a:r>
              <a:rPr lang="cs-CZ" dirty="0"/>
              <a:t>hlavní město – </a:t>
            </a:r>
            <a:r>
              <a:rPr lang="cs-CZ" b="1" dirty="0"/>
              <a:t>Praha</a:t>
            </a:r>
            <a:r>
              <a:rPr lang="cs-CZ" dirty="0"/>
              <a:t> (11% obyvatel Česka –</a:t>
            </a:r>
          </a:p>
          <a:p>
            <a:pPr marL="0" indent="0">
              <a:buNone/>
            </a:pPr>
            <a:r>
              <a:rPr lang="cs-CZ" dirty="0"/>
              <a:t>                                                1 168 400)</a:t>
            </a:r>
          </a:p>
          <a:p>
            <a:endParaRPr lang="cs-CZ" dirty="0"/>
          </a:p>
          <a:p>
            <a:r>
              <a:rPr lang="cs-CZ" dirty="0"/>
              <a:t>další velká města – Brno, Plzeň, Ostrava …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5" name="Picture 2" descr="C:\Users\grycova\AppData\Local\Microsoft\Windows\Temporary Internet Files\Content.IE5\MGELRHXV\MP90044244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076050" y="3075806"/>
            <a:ext cx="1447321" cy="1013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51135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PRŮMYSL, ZEMĚDĚLSTVÍ ČR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oblasti úrodné i méně úrodné</a:t>
            </a:r>
          </a:p>
          <a:p>
            <a:r>
              <a:rPr lang="cs-CZ" dirty="0"/>
              <a:t>kukuřice, obilí, řepa, brambory nebo </a:t>
            </a:r>
            <a:r>
              <a:rPr lang="cs-CZ" dirty="0" smtClean="0"/>
              <a:t>pícniny</a:t>
            </a:r>
            <a:endParaRPr lang="cs-CZ" dirty="0"/>
          </a:p>
          <a:p>
            <a:endParaRPr lang="cs-CZ" dirty="0"/>
          </a:p>
          <a:p>
            <a:r>
              <a:rPr lang="cs-CZ" dirty="0"/>
              <a:t>průmysl je rozdělen do oblastí podle přístupu </a:t>
            </a:r>
            <a:r>
              <a:rPr lang="cs-CZ" dirty="0" smtClean="0"/>
              <a:t>                          k </a:t>
            </a:r>
            <a:r>
              <a:rPr lang="cs-CZ" dirty="0"/>
              <a:t>surovinám, pracovní síly a ekonomiky – tvoří 35% českého hospodářství</a:t>
            </a:r>
          </a:p>
          <a:p>
            <a:r>
              <a:rPr lang="cs-CZ" dirty="0"/>
              <a:t>hutnictví, chemický průmysl, strojírenství, potravinářský, energetický a sklářský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5" name="Picture 3" descr="C:\Users\grycova\AppData\Local\Microsoft\Windows\Temporary Internet Files\Content.IE5\FR6KWX9T\MP90017794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1912" y="1707654"/>
            <a:ext cx="1828800" cy="1219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Program Files\Microsoft Office\MEDIA\CAGCAT10\j0240695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011910"/>
            <a:ext cx="1194971" cy="9568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898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r>
              <a:rPr lang="cs-CZ" dirty="0" smtClean="0"/>
              <a:t>vlastní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735b9d-12e1-4051-9e9f-295790879a37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0831A8568D9C641A1AFB06DB2CD73AC" ma:contentTypeVersion="2" ma:contentTypeDescription="Vytvoří nový dokument" ma:contentTypeScope="" ma:versionID="3b69c5411a9c12896ef5f2b127d33c07">
  <xsd:schema xmlns:xsd="http://www.w3.org/2001/XMLSchema" xmlns:xs="http://www.w3.org/2001/XMLSchema" xmlns:p="http://schemas.microsoft.com/office/2006/metadata/properties" xmlns:ns2="d1735b9d-12e1-4051-9e9f-295790879a37" targetNamespace="http://schemas.microsoft.com/office/2006/metadata/properties" ma:root="true" ma:fieldsID="3b69544d933cbceb926b82bf196d92b3" ns2:_="">
    <xsd:import namespace="d1735b9d-12e1-4051-9e9f-295790879a3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735b9d-12e1-4051-9e9f-295790879a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  <ds:schemaRef ds:uri="d1735b9d-12e1-4051-9e9f-295790879a37"/>
  </ds:schemaRefs>
</ds:datastoreItem>
</file>

<file path=customXml/itemProps2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2AFEE91-4D70-47CE-A521-D62A5CB0E1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735b9d-12e1-4051-9e9f-295790879a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</TotalTime>
  <Words>272</Words>
  <Application>Microsoft Office PowerPoint</Application>
  <PresentationFormat>Předvádění na obrazovce (16:9)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boxed_powerpoint_16x9_2012-08</vt:lpstr>
      <vt:lpstr>  Dotkněte se inovací CZ.1.07/1.3.00/51.0024  </vt:lpstr>
      <vt:lpstr>Snímek 2</vt:lpstr>
      <vt:lpstr>Metodický pokyn</vt:lpstr>
      <vt:lpstr>ČESKÁ REPUBLIKA</vt:lpstr>
      <vt:lpstr>VÝVOJ STÁTNÍHO ÚZEMÍ</vt:lpstr>
      <vt:lpstr>ÚZEMÍ ČR</vt:lpstr>
      <vt:lpstr>PRŮMYSL, ZEMĚDĚLSTVÍ ČR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22</cp:revision>
  <dcterms:created xsi:type="dcterms:W3CDTF">2014-10-07T08:27:59Z</dcterms:created>
  <dcterms:modified xsi:type="dcterms:W3CDTF">2015-07-07T17:40:15Z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0x01010020831A8568D9C641A1AFB06DB2CD73AC</vt:lpwstr>
  </property>
  <property fmtid="{D5CDD505-2E9C-101B-9397-08002B2CF9AE}" pid="3" name="IsMyDocuments">
    <vt:bool>true</vt:bool>
  </property>
</Properties>
</file>