
<file path=[Content_Types].xml><?xml version="1.0" encoding="utf-8"?>
<Types xmlns="http://schemas.openxmlformats.org/package/2006/content-types"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ustom.xml" ContentType="application/vnd.openxmlformats-officedocument.custom-properties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21"/>
  </p:notesMasterIdLst>
  <p:sldIdLst>
    <p:sldId id="310" r:id="rId5"/>
    <p:sldId id="326" r:id="rId6"/>
    <p:sldId id="325" r:id="rId7"/>
    <p:sldId id="327" r:id="rId8"/>
    <p:sldId id="342" r:id="rId9"/>
    <p:sldId id="344" r:id="rId10"/>
    <p:sldId id="345" r:id="rId11"/>
    <p:sldId id="346" r:id="rId12"/>
    <p:sldId id="347" r:id="rId13"/>
    <p:sldId id="348" r:id="rId14"/>
    <p:sldId id="349" r:id="rId15"/>
    <p:sldId id="350" r:id="rId16"/>
    <p:sldId id="351" r:id="rId17"/>
    <p:sldId id="352" r:id="rId18"/>
    <p:sldId id="353" r:id="rId19"/>
    <p:sldId id="324" r:id="rId20"/>
  </p:sldIdLst>
  <p:sldSz cx="9144000" cy="5143500" type="screen16x9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162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Střední styl 1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4" autoAdjust="0"/>
    <p:restoredTop sz="96866" autoAdjust="0"/>
  </p:normalViewPr>
  <p:slideViewPr>
    <p:cSldViewPr>
      <p:cViewPr varScale="1">
        <p:scale>
          <a:sx n="105" d="100"/>
          <a:sy n="105" d="100"/>
        </p:scale>
        <p:origin x="-78" y="-588"/>
      </p:cViewPr>
      <p:guideLst>
        <p:guide orient="horz" pos="1620"/>
        <p:guide pos="2880"/>
      </p:guideLst>
    </p:cSldViewPr>
  </p:slideViewPr>
  <p:outlineViewPr>
    <p:cViewPr>
      <p:scale>
        <a:sx n="33" d="100"/>
        <a:sy n="33" d="100"/>
      </p:scale>
      <p:origin x="0" y="-18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101" d="100"/>
          <a:sy n="101" d="100"/>
        </p:scale>
        <p:origin x="2670" y="72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" Type="http://schemas.openxmlformats.org/officeDocument/2006/relationships/customXml" Target="../customXml/item3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theme" Target="theme/theme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viewProps" Target="view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98835A4-60F7-44ED-8EFD-BEEA171BCEF9}" type="datetimeFigureOut">
              <a:rPr lang="cs-CZ" smtClean="0"/>
              <a:pPr/>
              <a:t>7.7.2015</a:t>
            </a:fld>
            <a:endParaRPr lang="cs-CZ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2B72D31-BA1C-4AC9-9613-9D2BCD5B9C2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443126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597819"/>
            <a:ext cx="7772400" cy="1102519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2914650"/>
            <a:ext cx="6400800" cy="131445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6641012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741055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3305176"/>
            <a:ext cx="7772400" cy="1021556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180035"/>
            <a:ext cx="7772400" cy="1125140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667451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347613"/>
            <a:ext cx="4038600" cy="324700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347613"/>
            <a:ext cx="4038600" cy="324700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577709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47614"/>
            <a:ext cx="4040188" cy="576064"/>
          </a:xfrm>
        </p:spPr>
        <p:txBody>
          <a:bodyPr anchor="b">
            <a:no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1923678"/>
            <a:ext cx="4040188" cy="267094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347614"/>
            <a:ext cx="4041775" cy="576064"/>
          </a:xfrm>
        </p:spPr>
        <p:txBody>
          <a:bodyPr anchor="b">
            <a:no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1923678"/>
            <a:ext cx="4041775" cy="267094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9385908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6712517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9676856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843558"/>
            <a:ext cx="3008313" cy="57606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843557"/>
            <a:ext cx="5111750" cy="375106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419621"/>
            <a:ext cx="3008313" cy="317500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8146316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3600450"/>
            <a:ext cx="5486400" cy="42505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843558"/>
            <a:ext cx="5486400" cy="2702123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4025503"/>
            <a:ext cx="5486400" cy="60364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524709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530883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843557"/>
            <a:ext cx="2057400" cy="375106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843557"/>
            <a:ext cx="6019800" cy="375106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1909552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43000" y="841772"/>
            <a:ext cx="6858000" cy="17907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43000" y="2701528"/>
            <a:ext cx="6858000" cy="124182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28650" y="4767263"/>
            <a:ext cx="2057400" cy="273844"/>
          </a:xfrm>
          <a:prstGeom prst="rect">
            <a:avLst/>
          </a:prstGeom>
        </p:spPr>
        <p:txBody>
          <a:bodyPr/>
          <a:lstStyle/>
          <a:p>
            <a:fld id="{8A3A43DF-04A3-4662-88CA-28FDED1CFC09}" type="datetimeFigureOut">
              <a:rPr lang="cs-CZ" smtClean="0"/>
              <a:pPr/>
              <a:t>7.7.2015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3028950" y="4767263"/>
            <a:ext cx="3086100" cy="273844"/>
          </a:xfrm>
          <a:prstGeom prst="rect">
            <a:avLst/>
          </a:prstGeo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D58ADA-DDE5-40A5-9BF1-B0BC81F4C7C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800198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18" Type="http://schemas.openxmlformats.org/officeDocument/2006/relationships/image" Target="../media/image5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image" Target="../media/image4.png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2.png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6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Skupina 3"/>
          <p:cNvGrpSpPr/>
          <p:nvPr/>
        </p:nvGrpSpPr>
        <p:grpSpPr>
          <a:xfrm>
            <a:off x="0" y="3284537"/>
            <a:ext cx="9144000" cy="1858963"/>
            <a:chOff x="0" y="3284537"/>
            <a:chExt cx="9144000" cy="1858963"/>
          </a:xfrm>
        </p:grpSpPr>
        <p:pic>
          <p:nvPicPr>
            <p:cNvPr id="1027" name="Picture 3"/>
            <p:cNvPicPr>
              <a:picLocks noChangeAspect="1" noChangeArrowheads="1"/>
            </p:cNvPicPr>
            <p:nvPr userDrawn="1"/>
          </p:nvPicPr>
          <p:blipFill>
            <a:blip r:embed="rId14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3284537"/>
              <a:ext cx="9144000" cy="185896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grpSp>
          <p:nvGrpSpPr>
            <p:cNvPr id="11" name="Skupina 10"/>
            <p:cNvGrpSpPr>
              <a:grpSpLocks noChangeAspect="1"/>
            </p:cNvGrpSpPr>
            <p:nvPr userDrawn="1"/>
          </p:nvGrpSpPr>
          <p:grpSpPr>
            <a:xfrm>
              <a:off x="35536" y="4300030"/>
              <a:ext cx="720000" cy="792000"/>
              <a:chOff x="23056" y="6093296"/>
              <a:chExt cx="720000" cy="792000"/>
            </a:xfrm>
          </p:grpSpPr>
          <p:sp>
            <p:nvSpPr>
              <p:cNvPr id="15" name="Zaoblený obdélník 14"/>
              <p:cNvSpPr/>
              <p:nvPr userDrawn="1"/>
            </p:nvSpPr>
            <p:spPr>
              <a:xfrm>
                <a:off x="23056" y="6093296"/>
                <a:ext cx="720000" cy="792000"/>
              </a:xfrm>
              <a:prstGeom prst="roundRect">
                <a:avLst/>
              </a:prstGeom>
              <a:ln>
                <a:noFill/>
              </a:ln>
              <a:effectLst>
                <a:softEdge rad="31750"/>
              </a:effectLst>
            </p:spPr>
            <p:style>
              <a:lnRef idx="2">
                <a:schemeClr val="accent5"/>
              </a:lnRef>
              <a:fillRef idx="1">
                <a:schemeClr val="lt1"/>
              </a:fillRef>
              <a:effectRef idx="0">
                <a:schemeClr val="accent5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pic>
            <p:nvPicPr>
              <p:cNvPr id="16" name="Picture 12"/>
              <p:cNvPicPr>
                <a:picLocks noChangeAspect="1" noChangeArrowheads="1"/>
              </p:cNvPicPr>
              <p:nvPr userDrawn="1"/>
            </p:nvPicPr>
            <p:blipFill>
              <a:blip r:embed="rId15" cstate="print">
                <a:extLst>
                  <a:ext uri="{28A0092B-C50C-407E-A947-70E740481C1C}">
                    <a14:useLocalDpi xmlns:a14="http://schemas.microsoft.com/office/drawing/2010/main" xmlns="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70861" y="6201296"/>
                <a:ext cx="624390" cy="576000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 xmlns="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xmlns="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 xmlns="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</p:grpSp>
      </p:grp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1858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10"/>
          <p:cNvPicPr>
            <a:picLocks noChangeAspect="1" noChangeArrowheads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88965" y="201165"/>
            <a:ext cx="1862069" cy="54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419623"/>
            <a:ext cx="8229600" cy="31750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67544" y="843558"/>
            <a:ext cx="8229600" cy="459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4767263"/>
            <a:ext cx="2133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12" name="Obrázek 11"/>
          <p:cNvPicPr/>
          <p:nvPr userDrawn="1"/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79512" y="143420"/>
            <a:ext cx="2776686" cy="563416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 userDrawn="1"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884368" y="4417415"/>
            <a:ext cx="1078260" cy="5666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8747233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defTabSz="914400" rtl="0" eaLnBrk="1" latinLnBrk="0" hangingPunct="1">
        <a:spcBef>
          <a:spcPct val="0"/>
        </a:spcBef>
        <a:buNone/>
        <a:tabLst>
          <a:tab pos="1790700" algn="l"/>
        </a:tabLst>
        <a:defRPr sz="32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43000" y="1203598"/>
            <a:ext cx="6858000" cy="1428874"/>
          </a:xfrm>
        </p:spPr>
        <p:txBody>
          <a:bodyPr/>
          <a:lstStyle/>
          <a:p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 smtClean="0"/>
              <a:t>Dotkněte se inovací</a:t>
            </a:r>
            <a:br>
              <a:rPr lang="cs-CZ" sz="1600" dirty="0" smtClean="0"/>
            </a:br>
            <a:r>
              <a:rPr lang="cs-CZ" sz="1600" dirty="0" smtClean="0"/>
              <a:t>CZ.1.07/1.3.00/51.0024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43000" y="1707654"/>
            <a:ext cx="6858000" cy="2235696"/>
          </a:xfrm>
        </p:spPr>
        <p:txBody>
          <a:bodyPr>
            <a:normAutofit/>
          </a:bodyPr>
          <a:lstStyle/>
          <a:p>
            <a:endParaRPr lang="cs-CZ" sz="3600" b="1" dirty="0" smtClean="0"/>
          </a:p>
          <a:p>
            <a:r>
              <a:rPr lang="cs-CZ" sz="4800" b="1" dirty="0" smtClean="0"/>
              <a:t>Obsah obdélníku</a:t>
            </a:r>
          </a:p>
          <a:p>
            <a:endParaRPr lang="cs-CZ" sz="3600" b="1" dirty="0" smtClean="0"/>
          </a:p>
        </p:txBody>
      </p:sp>
    </p:spTree>
    <p:extLst>
      <p:ext uri="{BB962C8B-B14F-4D97-AF65-F5344CB8AC3E}">
        <p14:creationId xmlns:p14="http://schemas.microsoft.com/office/powerpoint/2010/main" xmlns="" val="113144552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3568" y="1302558"/>
            <a:ext cx="8208912" cy="3573448"/>
          </a:xfrm>
        </p:spPr>
        <p:txBody>
          <a:bodyPr>
            <a:normAutofit/>
          </a:bodyPr>
          <a:lstStyle/>
          <a:p>
            <a:pPr algn="l"/>
            <a:r>
              <a:rPr lang="cs-CZ" dirty="0" smtClean="0"/>
              <a:t>Škola: Základní škola Chodov, Husova 788, okres Sokolov, příspěvková organizace</a:t>
            </a:r>
          </a:p>
          <a:p>
            <a:pPr algn="l"/>
            <a:r>
              <a:rPr lang="cs-CZ" dirty="0" smtClean="0"/>
              <a:t>IČ: 60610221</a:t>
            </a:r>
          </a:p>
          <a:p>
            <a:pPr algn="l"/>
            <a:r>
              <a:rPr lang="cs-CZ" dirty="0" smtClean="0"/>
              <a:t>Autor</a:t>
            </a:r>
            <a:r>
              <a:rPr lang="cs-CZ" dirty="0"/>
              <a:t>: </a:t>
            </a:r>
            <a:r>
              <a:rPr lang="cs-CZ" dirty="0" smtClean="0"/>
              <a:t>Mgr. Libor Dočkal</a:t>
            </a:r>
          </a:p>
          <a:p>
            <a:pPr algn="l"/>
            <a:r>
              <a:rPr lang="cs-CZ" dirty="0" smtClean="0"/>
              <a:t>Předmět: Matematika a její aplikace</a:t>
            </a:r>
          </a:p>
          <a:p>
            <a:pPr algn="l"/>
            <a:endParaRPr lang="cs-CZ" dirty="0" smtClean="0"/>
          </a:p>
          <a:p>
            <a:pPr algn="l"/>
            <a:r>
              <a:rPr lang="cs-CZ" dirty="0" smtClean="0"/>
              <a:t>Anotace:  </a:t>
            </a:r>
            <a:r>
              <a:rPr lang="cs-CZ" dirty="0"/>
              <a:t>:  prezentace užitím ICT, v hodině </a:t>
            </a:r>
          </a:p>
          <a:p>
            <a:pPr algn="l"/>
            <a:r>
              <a:rPr lang="cs-CZ" dirty="0"/>
              <a:t>           </a:t>
            </a:r>
            <a:r>
              <a:rPr lang="cs-CZ" dirty="0" smtClean="0"/>
              <a:t>          možno </a:t>
            </a:r>
            <a:r>
              <a:rPr lang="cs-CZ" dirty="0"/>
              <a:t>využít pro vyvození nového učiva – obsah obdélníku </a:t>
            </a:r>
          </a:p>
          <a:p>
            <a:pPr algn="l"/>
            <a:r>
              <a:rPr lang="cs-CZ" dirty="0"/>
              <a:t>         </a:t>
            </a:r>
            <a:r>
              <a:rPr lang="cs-CZ" dirty="0" smtClean="0"/>
              <a:t>           </a:t>
            </a:r>
            <a:r>
              <a:rPr lang="cs-CZ" dirty="0"/>
              <a:t>-  pro společnou  i samostatnou práci žáků, společná kontrola práce</a:t>
            </a:r>
          </a:p>
          <a:p>
            <a:pPr algn="l"/>
            <a:endParaRPr lang="cs-CZ" sz="1600" dirty="0" smtClean="0"/>
          </a:p>
          <a:p>
            <a:pPr algn="l"/>
            <a:r>
              <a:rPr lang="cs-CZ" sz="1600" dirty="0" smtClean="0"/>
              <a:t>Materiál </a:t>
            </a:r>
            <a:r>
              <a:rPr lang="cs-CZ" sz="1600" dirty="0"/>
              <a:t>je zpracován v rámci projektu </a:t>
            </a:r>
            <a:r>
              <a:rPr lang="cs-CZ" sz="1600" dirty="0" smtClean="0"/>
              <a:t>Dotkněte se inovací CZ.1.07/1.3.00/51.0024 </a:t>
            </a:r>
            <a:endParaRPr lang="cs-CZ" sz="1600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683568" y="843558"/>
            <a:ext cx="8013576" cy="4590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tabLst>
                <a:tab pos="1790700" algn="l"/>
              </a:tabLst>
              <a:defRPr sz="45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3200" b="1" dirty="0" smtClean="0"/>
              <a:t>Základní informace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xmlns="" val="396105599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 smtClean="0"/>
              <a:t>Metodický pokyn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800" dirty="0" smtClean="0"/>
              <a:t>Popis práce s materiálem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1800" i="1" dirty="0" smtClean="0"/>
              <a:t>Materiál je určen pro práci s interaktivní tabulí a tablety</a:t>
            </a:r>
            <a:endParaRPr lang="cs-CZ" sz="1800" i="1" dirty="0"/>
          </a:p>
          <a:p>
            <a:r>
              <a:rPr lang="cs-CZ" sz="1800" dirty="0" smtClean="0"/>
              <a:t>Přílohy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1800" i="1" dirty="0" smtClean="0"/>
              <a:t>Didaktická příprava: Matematika – obsah obdélníku </a:t>
            </a:r>
            <a:endParaRPr lang="cs-CZ" sz="1800" i="1" dirty="0"/>
          </a:p>
          <a:p>
            <a:r>
              <a:rPr lang="cs-CZ" sz="1800" dirty="0" smtClean="0"/>
              <a:t>Očekávání a cíle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1800" i="1" dirty="0" smtClean="0"/>
              <a:t>Dle didaktické přípravy: Vyvodit z praktických ukázek výpočet obsahu obdélníku.</a:t>
            </a:r>
            <a:endParaRPr lang="cs-CZ" sz="1800" i="1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5264757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400" dirty="0">
                <a:solidFill>
                  <a:prstClr val="black"/>
                </a:solidFill>
              </a:rPr>
              <a:t>Praktický úkol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0" lvl="0" indent="0">
              <a:buNone/>
            </a:pPr>
            <a:r>
              <a:rPr lang="cs-CZ" sz="3200" dirty="0">
                <a:solidFill>
                  <a:prstClr val="black"/>
                </a:solidFill>
              </a:rPr>
              <a:t>1. Narýsuj obdélník </a:t>
            </a:r>
            <a:r>
              <a:rPr lang="cs-CZ" sz="3200" dirty="0" smtClean="0">
                <a:solidFill>
                  <a:prstClr val="black"/>
                </a:solidFill>
              </a:rPr>
              <a:t>ABCD, </a:t>
            </a:r>
            <a:r>
              <a:rPr lang="cs-CZ" sz="3200" dirty="0">
                <a:solidFill>
                  <a:prstClr val="black"/>
                </a:solidFill>
              </a:rPr>
              <a:t>jehož strany mají </a:t>
            </a:r>
          </a:p>
          <a:p>
            <a:pPr marL="0" lvl="0" indent="0">
              <a:buNone/>
            </a:pPr>
            <a:r>
              <a:rPr lang="cs-CZ" sz="3200" dirty="0">
                <a:solidFill>
                  <a:prstClr val="black"/>
                </a:solidFill>
              </a:rPr>
              <a:t>   délku 5 cm a 2 cm.</a:t>
            </a:r>
          </a:p>
          <a:p>
            <a:pPr marL="0" lvl="0" indent="0">
              <a:buNone/>
            </a:pPr>
            <a:endParaRPr lang="cs-CZ" sz="32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3200" dirty="0">
                <a:solidFill>
                  <a:prstClr val="black"/>
                </a:solidFill>
              </a:rPr>
              <a:t>         D                                                   C</a:t>
            </a:r>
          </a:p>
          <a:p>
            <a:pPr marL="0" lvl="0" indent="0">
              <a:buNone/>
            </a:pPr>
            <a:endParaRPr lang="cs-CZ" sz="32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endParaRPr lang="cs-CZ" sz="32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3200" dirty="0">
                <a:solidFill>
                  <a:prstClr val="black"/>
                </a:solidFill>
              </a:rPr>
              <a:t>         A                                                   B</a:t>
            </a:r>
          </a:p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1691680" y="2931790"/>
            <a:ext cx="3384376" cy="1152128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0612598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843558"/>
            <a:ext cx="8229600" cy="360040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lvl="0" indent="0">
              <a:buNone/>
            </a:pPr>
            <a:r>
              <a:rPr lang="cs-CZ" sz="3200" dirty="0">
                <a:solidFill>
                  <a:prstClr val="black"/>
                </a:solidFill>
              </a:rPr>
              <a:t>2. Z barevného papíru vystříhej několik čtverců </a:t>
            </a:r>
          </a:p>
          <a:p>
            <a:pPr marL="0" lvl="0" indent="0">
              <a:buNone/>
            </a:pPr>
            <a:r>
              <a:rPr lang="cs-CZ" sz="3200" dirty="0">
                <a:solidFill>
                  <a:prstClr val="black"/>
                </a:solidFill>
              </a:rPr>
              <a:t>     o straně 1 cm.</a:t>
            </a:r>
          </a:p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824463" y="2546598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874458" y="2552219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2915816" y="2552219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5076056" y="2552219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3995936" y="2552219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2915816" y="3613398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3995936" y="3636604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5076056" y="3636604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6157737" y="3636604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7236296" y="3641985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7236296" y="2552219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6156176" y="2546598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850840" y="3613398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1894384" y="3613398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67810148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9622"/>
            <a:ext cx="8229600" cy="3384375"/>
          </a:xfrm>
        </p:spPr>
        <p:txBody>
          <a:bodyPr/>
          <a:lstStyle/>
          <a:p>
            <a:pPr marL="0" lvl="0" indent="0">
              <a:buNone/>
            </a:pPr>
            <a:r>
              <a:rPr lang="cs-CZ" sz="3200" dirty="0">
                <a:solidFill>
                  <a:prstClr val="black"/>
                </a:solidFill>
              </a:rPr>
              <a:t>3. Pokládej vystřižené barevné čtverce o straně</a:t>
            </a:r>
          </a:p>
          <a:p>
            <a:pPr marL="0" lvl="0" indent="0">
              <a:buNone/>
            </a:pPr>
            <a:r>
              <a:rPr lang="cs-CZ" sz="3200" dirty="0">
                <a:solidFill>
                  <a:prstClr val="black"/>
                </a:solidFill>
              </a:rPr>
              <a:t>     1 cm na narýsovaný </a:t>
            </a:r>
            <a:r>
              <a:rPr lang="cs-CZ" sz="3200" dirty="0" smtClean="0">
                <a:solidFill>
                  <a:prstClr val="black"/>
                </a:solidFill>
              </a:rPr>
              <a:t>obdélník</a:t>
            </a:r>
            <a:r>
              <a:rPr lang="cs-CZ" sz="3200" dirty="0" smtClean="0">
                <a:solidFill>
                  <a:prstClr val="black"/>
                </a:solidFill>
              </a:rPr>
              <a:t/>
            </a:r>
            <a:br>
              <a:rPr lang="cs-CZ" sz="3200" dirty="0" smtClean="0">
                <a:solidFill>
                  <a:prstClr val="black"/>
                </a:solidFill>
              </a:rPr>
            </a:br>
            <a:r>
              <a:rPr lang="cs-CZ" sz="3200" dirty="0" smtClean="0">
                <a:solidFill>
                  <a:prstClr val="black"/>
                </a:solidFill>
              </a:rPr>
              <a:t>     </a:t>
            </a:r>
            <a:r>
              <a:rPr lang="cs-CZ" sz="3200" dirty="0" smtClean="0">
                <a:solidFill>
                  <a:prstClr val="black"/>
                </a:solidFill>
              </a:rPr>
              <a:t>(abys </a:t>
            </a:r>
            <a:r>
              <a:rPr lang="cs-CZ" sz="3200" dirty="0" smtClean="0">
                <a:solidFill>
                  <a:prstClr val="black"/>
                </a:solidFill>
              </a:rPr>
              <a:t>obdélník </a:t>
            </a:r>
            <a:r>
              <a:rPr lang="cs-CZ" sz="3200" dirty="0" smtClean="0">
                <a:solidFill>
                  <a:prstClr val="black"/>
                </a:solidFill>
              </a:rPr>
              <a:t>zaplnil).   </a:t>
            </a:r>
            <a:endParaRPr lang="cs-CZ" sz="3200" dirty="0">
              <a:solidFill>
                <a:prstClr val="black"/>
              </a:solidFill>
            </a:endParaRPr>
          </a:p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1043608" y="3219822"/>
            <a:ext cx="4392488" cy="136815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1043608" y="3903898"/>
            <a:ext cx="720080" cy="68407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1765575" y="3903898"/>
            <a:ext cx="720080" cy="68407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2486304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lvl="0" indent="0">
              <a:buNone/>
            </a:pPr>
            <a:r>
              <a:rPr lang="cs-CZ" sz="3200" dirty="0">
                <a:solidFill>
                  <a:prstClr val="black"/>
                </a:solidFill>
              </a:rPr>
              <a:t>4. Počet čtverců, kterými jsme pokryli obdélník,</a:t>
            </a:r>
          </a:p>
          <a:p>
            <a:pPr marL="0" lvl="0" indent="0">
              <a:buNone/>
            </a:pPr>
            <a:r>
              <a:rPr lang="cs-CZ" sz="3200" dirty="0">
                <a:solidFill>
                  <a:prstClr val="black"/>
                </a:solidFill>
              </a:rPr>
              <a:t>     určuje </a:t>
            </a:r>
            <a:r>
              <a:rPr lang="cs-CZ" sz="3200" b="1" dirty="0">
                <a:solidFill>
                  <a:prstClr val="black"/>
                </a:solidFill>
              </a:rPr>
              <a:t>obsah</a:t>
            </a:r>
            <a:r>
              <a:rPr lang="cs-CZ" sz="3200" dirty="0">
                <a:solidFill>
                  <a:prstClr val="black"/>
                </a:solidFill>
              </a:rPr>
              <a:t> tohoto obdélníku.</a:t>
            </a:r>
          </a:p>
          <a:p>
            <a:pPr marL="0" lvl="0" indent="0">
              <a:buNone/>
            </a:pPr>
            <a:r>
              <a:rPr lang="cs-CZ" sz="3200" dirty="0">
                <a:solidFill>
                  <a:prstClr val="black"/>
                </a:solidFill>
              </a:rPr>
              <a:t>     Protože čtverec o straně 1 cm má obsah</a:t>
            </a:r>
          </a:p>
          <a:p>
            <a:pPr marL="0" lvl="0" indent="0">
              <a:buNone/>
            </a:pPr>
            <a:r>
              <a:rPr lang="cs-CZ" sz="3200" dirty="0">
                <a:solidFill>
                  <a:prstClr val="black"/>
                </a:solidFill>
              </a:rPr>
              <a:t>     1 centimetr čtverečný (zapisujeme 1 cm</a:t>
            </a:r>
            <a:r>
              <a:rPr lang="cs-CZ" sz="3200" b="1" baseline="30000" dirty="0">
                <a:solidFill>
                  <a:prstClr val="black"/>
                </a:solidFill>
              </a:rPr>
              <a:t>2</a:t>
            </a:r>
            <a:r>
              <a:rPr lang="cs-CZ" sz="3200" dirty="0">
                <a:solidFill>
                  <a:prstClr val="black"/>
                </a:solidFill>
              </a:rPr>
              <a:t>),</a:t>
            </a:r>
          </a:p>
          <a:p>
            <a:pPr marL="0" lvl="0" indent="0">
              <a:buNone/>
            </a:pPr>
            <a:r>
              <a:rPr lang="cs-CZ" sz="3200" dirty="0">
                <a:solidFill>
                  <a:prstClr val="black"/>
                </a:solidFill>
              </a:rPr>
              <a:t>      je obsahem vyobrazeného obdélníku </a:t>
            </a:r>
          </a:p>
          <a:p>
            <a:pPr marL="0" lvl="0" indent="0">
              <a:buNone/>
            </a:pPr>
            <a:r>
              <a:rPr lang="cs-CZ" sz="3200" dirty="0">
                <a:solidFill>
                  <a:prstClr val="black"/>
                </a:solidFill>
              </a:rPr>
              <a:t>      10 centimetrů čtverečných (10 cm</a:t>
            </a:r>
            <a:r>
              <a:rPr lang="cs-CZ" sz="3200" b="1" baseline="30000" dirty="0">
                <a:solidFill>
                  <a:prstClr val="black"/>
                </a:solidFill>
              </a:rPr>
              <a:t>2</a:t>
            </a:r>
            <a:r>
              <a:rPr lang="cs-CZ" sz="3200" dirty="0">
                <a:solidFill>
                  <a:prstClr val="black"/>
                </a:solidFill>
              </a:rPr>
              <a:t>).</a:t>
            </a:r>
          </a:p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8147186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lvl="0" indent="0">
              <a:buNone/>
            </a:pPr>
            <a:r>
              <a:rPr lang="cs-CZ" sz="3200" dirty="0">
                <a:solidFill>
                  <a:prstClr val="black"/>
                </a:solidFill>
              </a:rPr>
              <a:t>5. Opakuj praktické úkoly:</a:t>
            </a:r>
          </a:p>
          <a:p>
            <a:pPr marL="0" lvl="0" indent="0">
              <a:buNone/>
            </a:pPr>
            <a:r>
              <a:rPr lang="cs-CZ" sz="3200" dirty="0">
                <a:solidFill>
                  <a:prstClr val="black"/>
                </a:solidFill>
              </a:rPr>
              <a:t>     Obdélník CDEF: a = 6 cm, b = 3 cm</a:t>
            </a:r>
          </a:p>
          <a:p>
            <a:pPr marL="0" lvl="0" indent="0">
              <a:buNone/>
            </a:pPr>
            <a:r>
              <a:rPr lang="cs-CZ" sz="3200" dirty="0">
                <a:solidFill>
                  <a:prstClr val="black"/>
                </a:solidFill>
              </a:rPr>
              <a:t>     Obdélník KLMN: a = 4 cm, b = 3 cm</a:t>
            </a:r>
          </a:p>
          <a:p>
            <a:pPr marL="0" lvl="0" indent="0">
              <a:buNone/>
            </a:pPr>
            <a:r>
              <a:rPr lang="cs-CZ" sz="3200" dirty="0">
                <a:solidFill>
                  <a:prstClr val="black"/>
                </a:solidFill>
              </a:rPr>
              <a:t>     Obdélník OPRS: a = 5 cm, b = 4 cm</a:t>
            </a:r>
          </a:p>
          <a:p>
            <a:pPr marL="0" lvl="0" indent="0">
              <a:buNone/>
            </a:pPr>
            <a:r>
              <a:rPr lang="cs-CZ" sz="3200" dirty="0">
                <a:solidFill>
                  <a:prstClr val="black"/>
                </a:solidFill>
              </a:rPr>
              <a:t>     Obdélník TUVZ: a = 5 cm, b = 3 cm</a:t>
            </a:r>
          </a:p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6362404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400" dirty="0">
                <a:solidFill>
                  <a:prstClr val="black"/>
                </a:solidFill>
              </a:rPr>
              <a:t>Obsah obdélníku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lvl="0"/>
            <a:r>
              <a:rPr lang="cs-CZ" sz="3200" dirty="0">
                <a:solidFill>
                  <a:prstClr val="black"/>
                </a:solidFill>
              </a:rPr>
              <a:t>Obsah obdélníku vypočítáme tak, že </a:t>
            </a:r>
            <a:r>
              <a:rPr lang="cs-CZ" sz="3200" dirty="0" err="1">
                <a:solidFill>
                  <a:prstClr val="black"/>
                </a:solidFill>
              </a:rPr>
              <a:t>vynáso</a:t>
            </a:r>
            <a:r>
              <a:rPr lang="cs-CZ" sz="3200" dirty="0">
                <a:solidFill>
                  <a:prstClr val="black"/>
                </a:solidFill>
              </a:rPr>
              <a:t>- </a:t>
            </a:r>
            <a:r>
              <a:rPr lang="cs-CZ" sz="3200" dirty="0" err="1">
                <a:solidFill>
                  <a:prstClr val="black"/>
                </a:solidFill>
              </a:rPr>
              <a:t>bíme</a:t>
            </a:r>
            <a:r>
              <a:rPr lang="cs-CZ" sz="3200" dirty="0">
                <a:solidFill>
                  <a:prstClr val="black"/>
                </a:solidFill>
              </a:rPr>
              <a:t> délky jeho dvou sousedních stran.</a:t>
            </a:r>
          </a:p>
          <a:p>
            <a:pPr lvl="0"/>
            <a:r>
              <a:rPr lang="cs-CZ" sz="3200" dirty="0">
                <a:solidFill>
                  <a:prstClr val="black"/>
                </a:solidFill>
              </a:rPr>
              <a:t>Obsah obdélníku značíme písmenem S.</a:t>
            </a:r>
          </a:p>
          <a:p>
            <a:pPr marL="0" lvl="0" indent="0">
              <a:buNone/>
            </a:pPr>
            <a:endParaRPr lang="cs-CZ" sz="32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6600" dirty="0">
                <a:solidFill>
                  <a:prstClr val="black"/>
                </a:solidFill>
              </a:rPr>
              <a:t>           S = a . b </a:t>
            </a:r>
          </a:p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1568218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prstClr val="black"/>
                </a:solidFill>
              </a:rPr>
              <a:t>Výpočet obsahu obdélníku.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lvl="0"/>
            <a:r>
              <a:rPr lang="cs-CZ" sz="3200" dirty="0">
                <a:solidFill>
                  <a:prstClr val="black"/>
                </a:solidFill>
              </a:rPr>
              <a:t>Vypočítej obsah obdélníku ABCD. Délka jeho</a:t>
            </a:r>
          </a:p>
          <a:p>
            <a:pPr marL="0" lvl="0" indent="0">
              <a:buNone/>
            </a:pPr>
            <a:r>
              <a:rPr lang="cs-CZ" sz="3200" dirty="0">
                <a:solidFill>
                  <a:prstClr val="black"/>
                </a:solidFill>
              </a:rPr>
              <a:t>    sousedních stran je a = 8 cm, b = 5 cm.</a:t>
            </a:r>
          </a:p>
          <a:p>
            <a:pPr marL="0" lvl="0" indent="0">
              <a:buNone/>
            </a:pPr>
            <a:r>
              <a:rPr lang="cs-CZ" sz="3200" dirty="0">
                <a:solidFill>
                  <a:prstClr val="black"/>
                </a:solidFill>
              </a:rPr>
              <a:t>náčrt:  D                                                  C</a:t>
            </a:r>
          </a:p>
          <a:p>
            <a:pPr marL="0" lvl="0" indent="0">
              <a:buNone/>
            </a:pPr>
            <a:endParaRPr lang="cs-CZ" sz="32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3200" dirty="0">
                <a:solidFill>
                  <a:prstClr val="black"/>
                </a:solidFill>
              </a:rPr>
              <a:t>                                                                 5 cm</a:t>
            </a:r>
          </a:p>
          <a:p>
            <a:pPr marL="0" lvl="0" indent="0">
              <a:buNone/>
            </a:pPr>
            <a:endParaRPr lang="cs-CZ" sz="32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3200" dirty="0">
                <a:solidFill>
                  <a:prstClr val="black"/>
                </a:solidFill>
              </a:rPr>
              <a:t>                                 8      </a:t>
            </a:r>
          </a:p>
          <a:p>
            <a:pPr marL="0" lvl="0" indent="0">
              <a:buNone/>
            </a:pPr>
            <a:r>
              <a:rPr lang="cs-CZ" sz="3200" dirty="0">
                <a:solidFill>
                  <a:prstClr val="black"/>
                </a:solidFill>
              </a:rPr>
              <a:t>            A             8 cm                              B</a:t>
            </a:r>
          </a:p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1763688" y="2427734"/>
            <a:ext cx="3312368" cy="165618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8207666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lvl="0" indent="0">
              <a:buNone/>
            </a:pPr>
            <a:r>
              <a:rPr lang="cs-CZ" sz="3200" dirty="0">
                <a:solidFill>
                  <a:prstClr val="black"/>
                </a:solidFill>
              </a:rPr>
              <a:t>zápis: a = 8 cm               výpočet: S = a . b</a:t>
            </a:r>
          </a:p>
          <a:p>
            <a:pPr marL="0" lvl="0" indent="0">
              <a:buNone/>
            </a:pPr>
            <a:r>
              <a:rPr lang="cs-CZ" sz="3200" dirty="0">
                <a:solidFill>
                  <a:prstClr val="black"/>
                </a:solidFill>
              </a:rPr>
              <a:t>           b = 5 cm                               S = 8 . 5</a:t>
            </a:r>
          </a:p>
          <a:p>
            <a:pPr marL="0" lvl="0" indent="0">
              <a:buNone/>
            </a:pPr>
            <a:r>
              <a:rPr lang="cs-CZ" sz="3200" dirty="0">
                <a:solidFill>
                  <a:prstClr val="black"/>
                </a:solidFill>
              </a:rPr>
              <a:t>           S = ?                                      S = 40</a:t>
            </a:r>
          </a:p>
          <a:p>
            <a:pPr marL="0" lvl="0" indent="0">
              <a:buNone/>
            </a:pPr>
            <a:r>
              <a:rPr lang="cs-CZ" sz="3200" dirty="0">
                <a:solidFill>
                  <a:prstClr val="black"/>
                </a:solidFill>
              </a:rPr>
              <a:t>           S = ____ cm</a:t>
            </a:r>
            <a:r>
              <a:rPr lang="cs-CZ" sz="3200" b="1" baseline="30000" dirty="0">
                <a:solidFill>
                  <a:prstClr val="black"/>
                </a:solidFill>
              </a:rPr>
              <a:t>2</a:t>
            </a:r>
            <a:r>
              <a:rPr lang="cs-CZ" sz="3200" dirty="0">
                <a:solidFill>
                  <a:prstClr val="black"/>
                </a:solidFill>
              </a:rPr>
              <a:t>                       S = 40 cm</a:t>
            </a:r>
            <a:r>
              <a:rPr lang="cs-CZ" sz="3200" b="1" baseline="30000" dirty="0">
                <a:solidFill>
                  <a:prstClr val="black"/>
                </a:solidFill>
              </a:rPr>
              <a:t>2</a:t>
            </a:r>
            <a:endParaRPr lang="cs-CZ" sz="3200" b="1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endParaRPr lang="cs-CZ" sz="32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3200" dirty="0">
                <a:solidFill>
                  <a:prstClr val="black"/>
                </a:solidFill>
              </a:rPr>
              <a:t>odpověď: Obsah obdélníku ABCD je 40 cm</a:t>
            </a:r>
            <a:r>
              <a:rPr lang="cs-CZ" sz="3200" b="1" baseline="30000" dirty="0">
                <a:solidFill>
                  <a:prstClr val="black"/>
                </a:solidFill>
              </a:rPr>
              <a:t>2</a:t>
            </a:r>
            <a:r>
              <a:rPr lang="cs-CZ" sz="3200" dirty="0">
                <a:solidFill>
                  <a:prstClr val="black"/>
                </a:solidFill>
              </a:rPr>
              <a:t>.</a:t>
            </a:r>
          </a:p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6618000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z="3200" dirty="0">
                <a:solidFill>
                  <a:prstClr val="black"/>
                </a:solidFill>
              </a:rPr>
              <a:t>Pamatuj:</a:t>
            </a:r>
          </a:p>
          <a:p>
            <a:pPr marL="0" lvl="0" indent="0">
              <a:buNone/>
            </a:pPr>
            <a:r>
              <a:rPr lang="cs-CZ" sz="3200" dirty="0">
                <a:solidFill>
                  <a:prstClr val="black"/>
                </a:solidFill>
              </a:rPr>
              <a:t>    Známe-li obsah obdélníku a délku jedné jeho</a:t>
            </a:r>
          </a:p>
          <a:p>
            <a:pPr marL="0" lvl="0" indent="0">
              <a:buNone/>
            </a:pPr>
            <a:r>
              <a:rPr lang="cs-CZ" sz="3200" dirty="0">
                <a:solidFill>
                  <a:prstClr val="black"/>
                </a:solidFill>
              </a:rPr>
              <a:t>    strany, vypočítáme délku sousední strany tak, </a:t>
            </a:r>
          </a:p>
          <a:p>
            <a:pPr marL="0" lvl="0" indent="0">
              <a:buNone/>
            </a:pPr>
            <a:r>
              <a:rPr lang="cs-CZ" sz="3200" dirty="0">
                <a:solidFill>
                  <a:prstClr val="black"/>
                </a:solidFill>
              </a:rPr>
              <a:t>    že obsah dělíme délkou zadané strany.</a:t>
            </a:r>
          </a:p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2008805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lvl="0"/>
            <a:r>
              <a:rPr lang="cs-CZ" sz="3200" dirty="0">
                <a:solidFill>
                  <a:prstClr val="black"/>
                </a:solidFill>
              </a:rPr>
              <a:t>náčrt:          S = 45 cm</a:t>
            </a:r>
            <a:r>
              <a:rPr lang="cs-CZ" sz="3200" baseline="30000" dirty="0">
                <a:solidFill>
                  <a:prstClr val="black"/>
                </a:solidFill>
              </a:rPr>
              <a:t>2</a:t>
            </a:r>
            <a:endParaRPr lang="cs-CZ" sz="32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3200" dirty="0" smtClean="0">
                <a:solidFill>
                  <a:prstClr val="black"/>
                </a:solidFill>
              </a:rPr>
              <a:t>                   </a:t>
            </a:r>
            <a:endParaRPr lang="cs-CZ" sz="32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3200" dirty="0" smtClean="0">
                <a:solidFill>
                  <a:prstClr val="black"/>
                </a:solidFill>
              </a:rPr>
              <a:t>                   </a:t>
            </a:r>
            <a:endParaRPr lang="cs-CZ" sz="32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3200" dirty="0">
                <a:solidFill>
                  <a:prstClr val="black"/>
                </a:solidFill>
              </a:rPr>
              <a:t>                                                                     b = ?</a:t>
            </a:r>
          </a:p>
          <a:p>
            <a:pPr marL="0" lvl="0" indent="0">
              <a:buNone/>
            </a:pPr>
            <a:endParaRPr lang="cs-CZ" sz="32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3200" dirty="0">
                <a:solidFill>
                  <a:prstClr val="black"/>
                </a:solidFill>
              </a:rPr>
              <a:t>                </a:t>
            </a:r>
          </a:p>
          <a:p>
            <a:pPr marL="0" lvl="0" indent="0">
              <a:buNone/>
            </a:pPr>
            <a:r>
              <a:rPr lang="cs-CZ" sz="3200" dirty="0">
                <a:solidFill>
                  <a:prstClr val="black"/>
                </a:solidFill>
              </a:rPr>
              <a:t>                            a = 9 cm</a:t>
            </a:r>
          </a:p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1691680" y="2355726"/>
            <a:ext cx="3960440" cy="136815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2645121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0" lvl="0" indent="0">
              <a:buNone/>
            </a:pPr>
            <a:r>
              <a:rPr lang="cs-CZ" sz="3200" dirty="0">
                <a:solidFill>
                  <a:prstClr val="black"/>
                </a:solidFill>
              </a:rPr>
              <a:t>zápis:                                      výpočet:</a:t>
            </a:r>
          </a:p>
          <a:p>
            <a:pPr marL="0" lvl="0" indent="0">
              <a:buNone/>
            </a:pPr>
            <a:r>
              <a:rPr lang="cs-CZ" sz="3200" dirty="0">
                <a:solidFill>
                  <a:prstClr val="black"/>
                </a:solidFill>
              </a:rPr>
              <a:t>            S = 45 cm</a:t>
            </a:r>
            <a:r>
              <a:rPr lang="cs-CZ" sz="3200" b="1" baseline="30000" dirty="0">
                <a:solidFill>
                  <a:prstClr val="black"/>
                </a:solidFill>
              </a:rPr>
              <a:t>2</a:t>
            </a:r>
            <a:r>
              <a:rPr lang="cs-CZ" sz="3200" dirty="0">
                <a:solidFill>
                  <a:prstClr val="black"/>
                </a:solidFill>
              </a:rPr>
              <a:t>                                  S = a . b</a:t>
            </a:r>
          </a:p>
          <a:p>
            <a:pPr marL="0" lvl="0" indent="0">
              <a:buNone/>
            </a:pPr>
            <a:r>
              <a:rPr lang="cs-CZ" sz="3200" dirty="0">
                <a:solidFill>
                  <a:prstClr val="black"/>
                </a:solidFill>
              </a:rPr>
              <a:t>            a = 9 cm                                    45 = 9 . b</a:t>
            </a:r>
          </a:p>
          <a:p>
            <a:pPr marL="0" lvl="0" indent="0">
              <a:buNone/>
            </a:pPr>
            <a:r>
              <a:rPr lang="cs-CZ" sz="3200" dirty="0">
                <a:solidFill>
                  <a:prstClr val="black"/>
                </a:solidFill>
              </a:rPr>
              <a:t>            b = ?                                             b = 45 : 9</a:t>
            </a:r>
          </a:p>
          <a:p>
            <a:pPr marL="0" lvl="0" indent="0">
              <a:buNone/>
            </a:pPr>
            <a:r>
              <a:rPr lang="cs-CZ" sz="3200" dirty="0">
                <a:solidFill>
                  <a:prstClr val="black"/>
                </a:solidFill>
              </a:rPr>
              <a:t>            b = ___ cm                                  b = 5 cm</a:t>
            </a:r>
          </a:p>
          <a:p>
            <a:pPr marL="0" lvl="0" indent="0">
              <a:buNone/>
            </a:pPr>
            <a:endParaRPr lang="cs-CZ" sz="32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3200" dirty="0">
                <a:solidFill>
                  <a:prstClr val="black"/>
                </a:solidFill>
              </a:rPr>
              <a:t>odpověď: Strana b měří 5 cm.</a:t>
            </a:r>
          </a:p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7384316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400" dirty="0">
                <a:solidFill>
                  <a:prstClr val="black"/>
                </a:solidFill>
              </a:rPr>
              <a:t>Doplň tabulku (obdélník)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0" lvl="0" indent="0">
              <a:buNone/>
            </a:pPr>
            <a:r>
              <a:rPr lang="cs-CZ" sz="3200" dirty="0">
                <a:solidFill>
                  <a:prstClr val="black"/>
                </a:solidFill>
              </a:rPr>
              <a:t>strana a(cm) strana b(cm) obsah S(cm</a:t>
            </a:r>
            <a:r>
              <a:rPr lang="cs-CZ" sz="3200" baseline="30000" dirty="0">
                <a:solidFill>
                  <a:prstClr val="black"/>
                </a:solidFill>
              </a:rPr>
              <a:t>2</a:t>
            </a:r>
            <a:r>
              <a:rPr lang="cs-CZ" sz="3200" dirty="0">
                <a:solidFill>
                  <a:prstClr val="black"/>
                </a:solidFill>
              </a:rPr>
              <a:t>) obvod o(cm)</a:t>
            </a:r>
          </a:p>
          <a:p>
            <a:pPr marL="0" lvl="0" indent="0">
              <a:buNone/>
            </a:pPr>
            <a:r>
              <a:rPr lang="cs-CZ" sz="3200" dirty="0">
                <a:solidFill>
                  <a:prstClr val="black"/>
                </a:solidFill>
              </a:rPr>
              <a:t>                                                S = a . b           o = 2 . (</a:t>
            </a:r>
            <a:r>
              <a:rPr lang="cs-CZ" sz="3200" dirty="0" err="1">
                <a:solidFill>
                  <a:prstClr val="black"/>
                </a:solidFill>
              </a:rPr>
              <a:t>a+b</a:t>
            </a:r>
            <a:r>
              <a:rPr lang="cs-CZ" sz="3200" dirty="0">
                <a:solidFill>
                  <a:prstClr val="black"/>
                </a:solidFill>
              </a:rPr>
              <a:t>)</a:t>
            </a:r>
          </a:p>
          <a:p>
            <a:pPr marL="0" lvl="0" indent="0">
              <a:buNone/>
            </a:pPr>
            <a:r>
              <a:rPr lang="cs-CZ" sz="3200" dirty="0">
                <a:solidFill>
                  <a:prstClr val="black"/>
                </a:solidFill>
              </a:rPr>
              <a:t>       8                     3</a:t>
            </a:r>
          </a:p>
          <a:p>
            <a:pPr marL="0" lvl="0" indent="0">
              <a:buNone/>
            </a:pPr>
            <a:r>
              <a:rPr lang="cs-CZ" sz="3200" dirty="0">
                <a:solidFill>
                  <a:prstClr val="black"/>
                </a:solidFill>
              </a:rPr>
              <a:t>       2                     9</a:t>
            </a:r>
          </a:p>
          <a:p>
            <a:pPr marL="0" lvl="0" indent="0">
              <a:buNone/>
            </a:pPr>
            <a:r>
              <a:rPr lang="cs-CZ" sz="3200" dirty="0">
                <a:solidFill>
                  <a:prstClr val="black"/>
                </a:solidFill>
              </a:rPr>
              <a:t>      10                    7</a:t>
            </a:r>
          </a:p>
          <a:p>
            <a:pPr marL="0" lvl="0" indent="0">
              <a:buNone/>
            </a:pPr>
            <a:r>
              <a:rPr lang="cs-CZ" sz="3200" dirty="0">
                <a:solidFill>
                  <a:prstClr val="black"/>
                </a:solidFill>
              </a:rPr>
              <a:t>      12                    5</a:t>
            </a:r>
          </a:p>
          <a:p>
            <a:pPr marL="0" lvl="0" indent="0">
              <a:buNone/>
            </a:pPr>
            <a:r>
              <a:rPr lang="cs-CZ" sz="3200" dirty="0">
                <a:solidFill>
                  <a:prstClr val="black"/>
                </a:solidFill>
              </a:rPr>
              <a:t>       9                    14</a:t>
            </a:r>
          </a:p>
          <a:p>
            <a:pPr marL="0" lvl="0" indent="0">
              <a:buNone/>
            </a:pPr>
            <a:r>
              <a:rPr lang="cs-CZ" sz="3200" dirty="0">
                <a:solidFill>
                  <a:prstClr val="black"/>
                </a:solidFill>
              </a:rPr>
              <a:t>      15                    6  </a:t>
            </a:r>
          </a:p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  <p:cxnSp>
        <p:nvCxnSpPr>
          <p:cNvPr id="6" name="Přímá spojnice 5"/>
          <p:cNvCxnSpPr/>
          <p:nvPr/>
        </p:nvCxnSpPr>
        <p:spPr>
          <a:xfrm>
            <a:off x="1835696" y="1851670"/>
            <a:ext cx="0" cy="25922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3635896" y="1851670"/>
            <a:ext cx="0" cy="266429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5508104" y="1851670"/>
            <a:ext cx="0" cy="266429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404562802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843558"/>
            <a:ext cx="8013576" cy="459000"/>
          </a:xfrm>
        </p:spPr>
        <p:txBody>
          <a:bodyPr/>
          <a:lstStyle/>
          <a:p>
            <a:pPr algn="l"/>
            <a:r>
              <a:rPr lang="cs-CZ" b="1" dirty="0" smtClean="0"/>
              <a:t>Zdroje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419623"/>
            <a:ext cx="8003232" cy="3175000"/>
          </a:xfrm>
        </p:spPr>
        <p:txBody>
          <a:bodyPr/>
          <a:lstStyle/>
          <a:p>
            <a:r>
              <a:rPr lang="cs-CZ" dirty="0" smtClean="0"/>
              <a:t>Archiv autora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endParaRPr lang="cs-CZ" dirty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52360964"/>
      </p:ext>
    </p:extLst>
  </p:cSld>
  <p:clrMapOvr>
    <a:masterClrMapping/>
  </p:clrMapOvr>
</p:sld>
</file>

<file path=ppt/theme/theme1.xml><?xml version="1.0" encoding="utf-8"?>
<a:theme xmlns:a="http://schemas.openxmlformats.org/drawingml/2006/main" name="boxed_powerpoint_16x9_2012-08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Prezentace4" id="{FA648B46-5DFB-4817-A984-0EDF8C590859}" vid="{9C3AC370-3180-4625-AB9F-69495A826E3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d1735b9d-12e1-4051-9e9f-295790879a37">
      <UserInfo>
        <DisplayName/>
        <AccountId xsi:nil="true"/>
        <AccountType/>
      </UserInfo>
    </SharedWithUsers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kument" ma:contentTypeID="0x01010020831A8568D9C641A1AFB06DB2CD73AC" ma:contentTypeVersion="2" ma:contentTypeDescription="Vytvoří nový dokument" ma:contentTypeScope="" ma:versionID="3b69c5411a9c12896ef5f2b127d33c07">
  <xsd:schema xmlns:xsd="http://www.w3.org/2001/XMLSchema" xmlns:xs="http://www.w3.org/2001/XMLSchema" xmlns:p="http://schemas.microsoft.com/office/2006/metadata/properties" xmlns:ns2="d1735b9d-12e1-4051-9e9f-295790879a37" targetNamespace="http://schemas.microsoft.com/office/2006/metadata/properties" ma:root="true" ma:fieldsID="3b69544d933cbceb926b82bf196d92b3" ns2:_="">
    <xsd:import namespace="d1735b9d-12e1-4051-9e9f-295790879a37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1735b9d-12e1-4051-9e9f-295790879a37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dílí se s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dílené s podrobnostmi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Typ obsahu"/>
        <xsd:element ref="dc:title" minOccurs="0" maxOccurs="1" ma:index="4" ma:displayName="Nadpis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2D0B5DD7-4F81-4539-BEEE-DE05DE870D91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42F33400-E7C1-402A-9D11-37931DDB1730}">
  <ds:schemaRefs>
    <ds:schemaRef ds:uri="http://schemas.microsoft.com/office/2006/metadata/properties"/>
    <ds:schemaRef ds:uri="http://schemas.microsoft.com/office/infopath/2007/PartnerControls"/>
    <ds:schemaRef ds:uri="d1735b9d-12e1-4051-9e9f-295790879a37"/>
  </ds:schemaRefs>
</ds:datastoreItem>
</file>

<file path=customXml/itemProps3.xml><?xml version="1.0" encoding="utf-8"?>
<ds:datastoreItem xmlns:ds="http://schemas.openxmlformats.org/officeDocument/2006/customXml" ds:itemID="{37B5B6AD-9FB4-4ED9-B885-2DA9ADE3160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d1735b9d-12e1-4051-9e9f-295790879a37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146</TotalTime>
  <Words>532</Words>
  <Application>Microsoft Office PowerPoint</Application>
  <PresentationFormat>Předvádění na obrazovce (16:9)</PresentationFormat>
  <Paragraphs>95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boxed_powerpoint_16x9_2012-08</vt:lpstr>
      <vt:lpstr>  Dotkněte se inovací CZ.1.07/1.3.00/51.0024  </vt:lpstr>
      <vt:lpstr>Snímek 2</vt:lpstr>
      <vt:lpstr>Metodický pokyn</vt:lpstr>
      <vt:lpstr>Praktický úkol </vt:lpstr>
      <vt:lpstr>Snímek 5</vt:lpstr>
      <vt:lpstr>Snímek 6</vt:lpstr>
      <vt:lpstr>Snímek 7</vt:lpstr>
      <vt:lpstr>Snímek 8</vt:lpstr>
      <vt:lpstr>Obsah obdélníku</vt:lpstr>
      <vt:lpstr>Výpočet obsahu obdélníku.</vt:lpstr>
      <vt:lpstr>Snímek 11</vt:lpstr>
      <vt:lpstr>Snímek 12</vt:lpstr>
      <vt:lpstr>Snímek 13</vt:lpstr>
      <vt:lpstr>Snímek 14</vt:lpstr>
      <vt:lpstr>Doplň tabulku (obdélník)</vt:lpstr>
      <vt:lpstr>Zdroje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Účet Microsoft</dc:creator>
  <cp:lastModifiedBy>Dum</cp:lastModifiedBy>
  <cp:revision>28</cp:revision>
  <dcterms:created xsi:type="dcterms:W3CDTF">2014-10-07T08:27:59Z</dcterms:created>
  <dcterms:modified xsi:type="dcterms:W3CDTF">2015-07-07T17:46:13Z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0x01010020831A8568D9C641A1AFB06DB2CD73AC</vt:lpwstr>
  </property>
  <property fmtid="{D5CDD505-2E9C-101B-9397-08002B2CF9AE}" pid="3" name="IsMyDocuments">
    <vt:bool>true</vt:bool>
  </property>
</Properties>
</file>