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6" r:id="rId17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55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9.7.2015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67640" y="843480"/>
            <a:ext cx="8229240" cy="458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419480"/>
            <a:ext cx="8229240" cy="31744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60295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3925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cs.wikipedia.org/wiki/Franti%C5%A1ek_Flos" TargetMode="External"/><Relationship Id="rId2" Type="http://schemas.openxmlformats.org/officeDocument/2006/relationships/hyperlink" Target="https://cs.wikipedia.org/wiki/Dobrodru%C5%BEn%C3%A1_literatura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1403640" y="1779840"/>
            <a:ext cx="6857640" cy="16560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cs-CZ" sz="1600" strike="noStrike">
                <a:solidFill>
                  <a:srgbClr val="000000"/>
                </a:solidFill>
                <a:latin typeface="Calibri"/>
              </a:rPr>
              <a:t>
Dotkněte se inovací
CZ.1.07/1.3.00/51.0024</a:t>
            </a:r>
            <a:r>
              <a:rPr lang="cs-CZ" sz="2000" strike="noStrike">
                <a:solidFill>
                  <a:srgbClr val="000000"/>
                </a:solidFill>
                <a:latin typeface="Calibri"/>
              </a:rPr>
              <a:t>
</a:t>
            </a:r>
            <a:r>
              <a:rPr lang="cs-CZ" sz="4500" strike="noStrike">
                <a:solidFill>
                  <a:srgbClr val="000000"/>
                </a:solidFill>
                <a:latin typeface="Calibri"/>
              </a:rPr>
              <a:t>
</a:t>
            </a:r>
            <a:endParaRPr/>
          </a:p>
        </p:txBody>
      </p:sp>
      <p:sp>
        <p:nvSpPr>
          <p:cNvPr id="138" name="TextShape 2"/>
          <p:cNvSpPr txBox="1"/>
          <p:nvPr/>
        </p:nvSpPr>
        <p:spPr>
          <a:xfrm>
            <a:off x="2123640" y="2067840"/>
            <a:ext cx="6857640" cy="30747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cs-CZ" sz="3600" strike="noStrike">
                <a:solidFill>
                  <a:srgbClr val="948A54"/>
                </a:solidFill>
                <a:latin typeface="Arial Black"/>
              </a:rPr>
              <a:t>DOBRODRUŽNÁ LITERATURA</a:t>
            </a:r>
            <a:endParaRPr/>
          </a:p>
        </p:txBody>
      </p:sp>
      <p:pic>
        <p:nvPicPr>
          <p:cNvPr id="139" name="Picture 2"/>
          <p:cNvPicPr/>
          <p:nvPr/>
        </p:nvPicPr>
        <p:blipFill>
          <a:blip r:embed="rId2" cstate="print"/>
          <a:stretch/>
        </p:blipFill>
        <p:spPr>
          <a:xfrm>
            <a:off x="107640" y="1779840"/>
            <a:ext cx="2880000" cy="2742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7035703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75" name="CustomShape 2"/>
          <p:cNvSpPr/>
          <p:nvPr/>
        </p:nvSpPr>
        <p:spPr>
          <a:xfrm>
            <a:off x="467640" y="555480"/>
            <a:ext cx="77763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600" strike="noStrike">
                <a:solidFill>
                  <a:srgbClr val="948A54"/>
                </a:solidFill>
                <a:latin typeface="Arial Black"/>
              </a:rPr>
              <a:t>FRANTIŠEK BĚHOUNEK</a:t>
            </a:r>
            <a:endParaRPr/>
          </a:p>
        </p:txBody>
      </p:sp>
      <p:pic>
        <p:nvPicPr>
          <p:cNvPr id="176" name="Picture 2"/>
          <p:cNvPicPr/>
          <p:nvPr/>
        </p:nvPicPr>
        <p:blipFill>
          <a:blip r:embed="rId2" cstate="print"/>
          <a:stretch/>
        </p:blipFill>
        <p:spPr>
          <a:xfrm>
            <a:off x="7020360" y="1059480"/>
            <a:ext cx="172800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7" name="Picture 4"/>
          <p:cNvPicPr/>
          <p:nvPr/>
        </p:nvPicPr>
        <p:blipFill>
          <a:blip r:embed="rId3" cstate="print"/>
          <a:stretch/>
        </p:blipFill>
        <p:spPr>
          <a:xfrm>
            <a:off x="4644000" y="1131480"/>
            <a:ext cx="1367640" cy="1944000"/>
          </a:xfrm>
          <a:prstGeom prst="rect">
            <a:avLst/>
          </a:prstGeom>
          <a:ln>
            <a:noFill/>
          </a:ln>
        </p:spPr>
      </p:pic>
      <p:pic>
        <p:nvPicPr>
          <p:cNvPr id="178" name="Picture 6"/>
          <p:cNvPicPr/>
          <p:nvPr/>
        </p:nvPicPr>
        <p:blipFill>
          <a:blip r:embed="rId4" cstate="print"/>
          <a:stretch/>
        </p:blipFill>
        <p:spPr>
          <a:xfrm>
            <a:off x="2411640" y="1131480"/>
            <a:ext cx="1367640" cy="1944000"/>
          </a:xfrm>
          <a:prstGeom prst="rect">
            <a:avLst/>
          </a:prstGeom>
          <a:ln>
            <a:noFill/>
          </a:ln>
        </p:spPr>
      </p:pic>
      <p:sp>
        <p:nvSpPr>
          <p:cNvPr id="179" name="CustomShape 3"/>
          <p:cNvSpPr/>
          <p:nvPr/>
        </p:nvSpPr>
        <p:spPr>
          <a:xfrm>
            <a:off x="899640" y="3075840"/>
            <a:ext cx="7128360" cy="17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1898 – 1973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ZÚČASTNIL SE VÝPRAVY VZDUCHOLODÍ ITALIA K SEVERNÍ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TOČNĚ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VE SVÉM DÍLE SPOJIL NAUČNÝ, CESTOPISNÝ A DOBRODRUŽNÝ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ŽÁNR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TAJEMSTVÍ POLÁRNÍHO MOŘE, LEDOVOU STOPOU, ROBINSONI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VESMÍRU, OSTROV DRAKŮ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42350237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81" name="CustomShape 2"/>
          <p:cNvSpPr/>
          <p:nvPr/>
        </p:nvSpPr>
        <p:spPr>
          <a:xfrm>
            <a:off x="323640" y="627480"/>
            <a:ext cx="58323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600" strike="noStrike">
                <a:solidFill>
                  <a:srgbClr val="948A54"/>
                </a:solidFill>
                <a:latin typeface="Arial Black"/>
              </a:rPr>
              <a:t>EDUARD ŠTORCH</a:t>
            </a:r>
            <a:endParaRPr/>
          </a:p>
        </p:txBody>
      </p:sp>
      <p:pic>
        <p:nvPicPr>
          <p:cNvPr id="182" name="Picture 2"/>
          <p:cNvPicPr/>
          <p:nvPr/>
        </p:nvPicPr>
        <p:blipFill>
          <a:blip r:embed="rId2" cstate="print"/>
          <a:stretch/>
        </p:blipFill>
        <p:spPr>
          <a:xfrm>
            <a:off x="6876360" y="699480"/>
            <a:ext cx="1656000" cy="19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3" name="Picture 4"/>
          <p:cNvPicPr/>
          <p:nvPr/>
        </p:nvPicPr>
        <p:blipFill>
          <a:blip r:embed="rId3" cstate="print"/>
          <a:stretch/>
        </p:blipFill>
        <p:spPr>
          <a:xfrm>
            <a:off x="3564000" y="1203480"/>
            <a:ext cx="1511640" cy="2232000"/>
          </a:xfrm>
          <a:prstGeom prst="rect">
            <a:avLst/>
          </a:prstGeom>
          <a:ln>
            <a:noFill/>
          </a:ln>
        </p:spPr>
      </p:pic>
      <p:pic>
        <p:nvPicPr>
          <p:cNvPr id="184" name="Picture 6"/>
          <p:cNvPicPr/>
          <p:nvPr/>
        </p:nvPicPr>
        <p:blipFill>
          <a:blip r:embed="rId4" cstate="print"/>
          <a:stretch/>
        </p:blipFill>
        <p:spPr>
          <a:xfrm>
            <a:off x="5292000" y="1203480"/>
            <a:ext cx="1511640" cy="2232000"/>
          </a:xfrm>
          <a:prstGeom prst="rect">
            <a:avLst/>
          </a:prstGeom>
          <a:ln>
            <a:noFill/>
          </a:ln>
        </p:spPr>
      </p:pic>
      <p:sp>
        <p:nvSpPr>
          <p:cNvPr id="185" name="CustomShape 3"/>
          <p:cNvSpPr/>
          <p:nvPr/>
        </p:nvSpPr>
        <p:spPr>
          <a:xfrm>
            <a:off x="1331640" y="3147840"/>
            <a:ext cx="6768360" cy="155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1878 – 1956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JEHO DÍLO JE MOŽNÉ ZAŘADIT K HISORICKÉ, PŘÍP. K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UMĚLECKONAUČNÉ PRÓZE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LOVCI MAMUTŮ S ILUSTRACEMI ZDEŇKA BURIANA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OSADA HAVRANŮ, VOLÁNÍ RODU, HRDINA NIK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26296749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Picture 4"/>
          <p:cNvPicPr/>
          <p:nvPr/>
        </p:nvPicPr>
        <p:blipFill>
          <a:blip r:embed="rId2" cstate="print"/>
          <a:stretch/>
        </p:blipFill>
        <p:spPr>
          <a:xfrm>
            <a:off x="5508000" y="3003840"/>
            <a:ext cx="1295640" cy="1806840"/>
          </a:xfrm>
          <a:prstGeom prst="rect">
            <a:avLst/>
          </a:prstGeom>
          <a:ln>
            <a:noFill/>
          </a:ln>
        </p:spPr>
      </p:pic>
      <p:pic>
        <p:nvPicPr>
          <p:cNvPr id="187" name="Picture 6"/>
          <p:cNvPicPr/>
          <p:nvPr/>
        </p:nvPicPr>
        <p:blipFill>
          <a:blip r:embed="rId3" cstate="print"/>
          <a:stretch/>
        </p:blipFill>
        <p:spPr>
          <a:xfrm>
            <a:off x="2123640" y="3075840"/>
            <a:ext cx="1367640" cy="1872000"/>
          </a:xfrm>
          <a:prstGeom prst="rect">
            <a:avLst/>
          </a:prstGeom>
          <a:ln>
            <a:noFill/>
          </a:ln>
        </p:spPr>
      </p:pic>
      <p:sp>
        <p:nvSpPr>
          <p:cNvPr id="188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89" name="CustomShape 2"/>
          <p:cNvSpPr/>
          <p:nvPr/>
        </p:nvSpPr>
        <p:spPr>
          <a:xfrm>
            <a:off x="251640" y="627480"/>
            <a:ext cx="828072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4400" strike="noStrike">
                <a:solidFill>
                  <a:srgbClr val="948A54"/>
                </a:solidFill>
                <a:latin typeface="Arial Black"/>
              </a:rPr>
              <a:t>DĚTSKÁ DETEKTIVKA</a:t>
            </a:r>
            <a:endParaRPr/>
          </a:p>
        </p:txBody>
      </p:sp>
      <p:sp>
        <p:nvSpPr>
          <p:cNvPr id="190" name="CustomShape 3"/>
          <p:cNvSpPr/>
          <p:nvPr/>
        </p:nvSpPr>
        <p:spPr>
          <a:xfrm>
            <a:off x="179640" y="1275480"/>
            <a:ext cx="8640720" cy="203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ÚČAST DÍTĚTE V ROZPLÉTÁNÍ DETEKTIVNÍCH ZÁPLETEK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MENŠÍ DOSAH KRIMINÁLNÍHO PŘESTUPKU – NEJEDNÁ SE O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VRAŽDY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F. LANGER: „BRATRSTVO BÍLÉHO KLÍČE“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V. ŘEZÁČ: „KLUCI, HURÁ ZA NÍM“, „POPLACH V KOVÁŘSKÉ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ULIČCE“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E. FIKER: „ČERNÝ BLESK“, „TAJEMNÝ DŮM“, „TAJNÁ CESTA“</a:t>
            </a:r>
            <a:endParaRPr/>
          </a:p>
        </p:txBody>
      </p:sp>
      <p:pic>
        <p:nvPicPr>
          <p:cNvPr id="191" name="Picture 2"/>
          <p:cNvPicPr/>
          <p:nvPr/>
        </p:nvPicPr>
        <p:blipFill>
          <a:blip r:embed="rId4" cstate="print"/>
          <a:stretch/>
        </p:blipFill>
        <p:spPr>
          <a:xfrm>
            <a:off x="7092360" y="1563480"/>
            <a:ext cx="1344960" cy="1734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1777163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683640" y="843480"/>
            <a:ext cx="8013240" cy="458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cs-CZ" sz="3200" b="1" strike="noStrike">
                <a:solidFill>
                  <a:srgbClr val="000000"/>
                </a:solidFill>
                <a:latin typeface="Calibri"/>
              </a:rPr>
              <a:t>Zdroje</a:t>
            </a:r>
            <a:endParaRPr/>
          </a:p>
        </p:txBody>
      </p:sp>
      <p:sp>
        <p:nvSpPr>
          <p:cNvPr id="219" name="TextShape 2"/>
          <p:cNvSpPr txBox="1"/>
          <p:nvPr/>
        </p:nvSpPr>
        <p:spPr>
          <a:xfrm>
            <a:off x="683640" y="1419480"/>
            <a:ext cx="8002800" cy="31744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z="1200" dirty="0" smtClean="0">
                <a:solidFill>
                  <a:srgbClr val="000000"/>
                </a:solidFill>
                <a:hlinkClick r:id="rId2"/>
              </a:rPr>
              <a:t>https://cs.wikipedia.org/wiki/Dobrodru%C5%BEn%C3%A1_literatura#/</a:t>
            </a:r>
            <a:r>
              <a:rPr lang="cs-CZ" sz="1200" dirty="0" smtClean="0">
                <a:solidFill>
                  <a:srgbClr val="000000"/>
                </a:solidFill>
                <a:hlinkClick r:id="rId2"/>
              </a:rPr>
              <a:t>media/File:Mort_de_Roland.jpg</a:t>
            </a:r>
            <a:endParaRPr lang="cs-CZ" sz="1200" dirty="0" smtClean="0">
              <a:solidFill>
                <a:srgbClr val="000000"/>
              </a:solidFill>
            </a:endParaRPr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z="1200" dirty="0" smtClean="0">
                <a:hlinkClick r:id="rId2"/>
              </a:rPr>
              <a:t>https://cs.wikipedia.org/wiki/Dobrodru%C5%BEn%C3%A1_literatura#/</a:t>
            </a:r>
            <a:r>
              <a:rPr lang="cs-CZ" sz="1200" dirty="0" smtClean="0">
                <a:hlinkClick r:id="rId2"/>
              </a:rPr>
              <a:t>media/File:Historia_von_D_Johan_Fausten.jpg</a:t>
            </a:r>
            <a:endParaRPr lang="cs-CZ" sz="1200" dirty="0" smtClean="0"/>
          </a:p>
          <a:p>
            <a:pPr>
              <a:buFont typeface="Arial"/>
              <a:buChar char="•"/>
            </a:pPr>
            <a:r>
              <a:rPr lang="cs-CZ" sz="1200" dirty="0" smtClean="0">
                <a:hlinkClick r:id="rId2"/>
              </a:rPr>
              <a:t>https://cs.wikipedia.org/wiki/Dobrodru%C5%BEn%C3%A1_literatura#/</a:t>
            </a:r>
            <a:r>
              <a:rPr lang="cs-CZ" sz="1200" dirty="0" smtClean="0">
                <a:hlinkClick r:id="rId2"/>
              </a:rPr>
              <a:t>media/File:Robinson_Crusoe_and_Man_Friday_Offterdinger.jpg</a:t>
            </a:r>
            <a:endParaRPr lang="cs-CZ" sz="1200" dirty="0" smtClean="0"/>
          </a:p>
          <a:p>
            <a:pPr>
              <a:buFont typeface="Arial"/>
              <a:buChar char="•"/>
            </a:pPr>
            <a:r>
              <a:rPr lang="cs-CZ" sz="1200" dirty="0" smtClean="0">
                <a:hlinkClick r:id="rId2"/>
              </a:rPr>
              <a:t>https://cs.wikipedia.org/wiki/Dobrodru%C5%BEn%C3%A1_literatura#/media/File:Amad%C3%ADs_de_Gaula_%28Zaragoza,_</a:t>
            </a:r>
            <a:r>
              <a:rPr lang="cs-CZ" sz="1200" dirty="0" smtClean="0">
                <a:hlinkClick r:id="rId2"/>
              </a:rPr>
              <a:t>1508%29.jpg</a:t>
            </a:r>
            <a:endParaRPr lang="cs-CZ" sz="1200" dirty="0" smtClean="0"/>
          </a:p>
          <a:p>
            <a:pPr>
              <a:buFont typeface="Arial"/>
              <a:buChar char="•"/>
            </a:pPr>
            <a:r>
              <a:rPr lang="cs-CZ" sz="1200" dirty="0" smtClean="0">
                <a:hlinkClick r:id="rId2"/>
              </a:rPr>
              <a:t>https://cs.wikipedia.org/wiki/Dobrodru%C5%BEn%C3%A1_literatura#/</a:t>
            </a:r>
            <a:r>
              <a:rPr lang="cs-CZ" sz="1200" dirty="0" smtClean="0">
                <a:hlinkClick r:id="rId2"/>
              </a:rPr>
              <a:t>media/File:Treasure-island03.png</a:t>
            </a:r>
            <a:endParaRPr lang="cs-CZ" sz="1200" dirty="0" smtClean="0"/>
          </a:p>
          <a:p>
            <a:pPr>
              <a:buFont typeface="Arial"/>
              <a:buChar char="•"/>
            </a:pPr>
            <a:r>
              <a:rPr lang="cs-CZ" sz="1200" dirty="0" smtClean="0">
                <a:hlinkClick r:id="rId3"/>
              </a:rPr>
              <a:t>https://cs.wikipedia.org/wiki/Franti%C5%A1ek_Flos#/</a:t>
            </a:r>
            <a:r>
              <a:rPr lang="cs-CZ" sz="1200" dirty="0" smtClean="0">
                <a:hlinkClick r:id="rId3"/>
              </a:rPr>
              <a:t>media/File:FlosFrantisek1923.jpg</a:t>
            </a:r>
            <a:endParaRPr lang="cs-CZ" sz="1200" dirty="0" smtClean="0"/>
          </a:p>
          <a:p>
            <a:pPr>
              <a:buFont typeface="Arial"/>
              <a:buChar char="•"/>
            </a:pPr>
            <a:r>
              <a:rPr lang="cs-CZ" sz="1200" smtClean="0"/>
              <a:t>Vlastní archiv </a:t>
            </a:r>
            <a:r>
              <a:rPr lang="cs-CZ" sz="1200" dirty="0" smtClean="0"/>
              <a:t>- knihy</a:t>
            </a:r>
          </a:p>
          <a:p>
            <a:pPr>
              <a:buFont typeface="Arial"/>
              <a:buChar char="•"/>
            </a:pPr>
            <a:endParaRPr lang="cs-CZ" sz="1200" dirty="0" smtClean="0"/>
          </a:p>
          <a:p>
            <a:pPr>
              <a:buFont typeface="Arial"/>
              <a:buChar char="•"/>
            </a:pPr>
            <a:endParaRPr lang="cs-CZ" sz="1200" dirty="0" smtClean="0"/>
          </a:p>
          <a:p>
            <a:pPr>
              <a:buFont typeface="Arial"/>
              <a:buChar char="•"/>
            </a:pPr>
            <a:endParaRPr lang="cs-CZ" sz="1200" dirty="0" smtClean="0"/>
          </a:p>
          <a:p>
            <a:pPr>
              <a:buFont typeface="Arial"/>
              <a:buChar char="•"/>
            </a:pPr>
            <a:endParaRPr lang="cs-CZ" sz="1200" dirty="0" smtClean="0"/>
          </a:p>
          <a:p>
            <a:pPr>
              <a:lnSpc>
                <a:spcPct val="100000"/>
              </a:lnSpc>
            </a:pPr>
            <a:endParaRPr lang="cs-CZ" sz="1200" dirty="0" smtClean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220" name="TextShape 3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83824439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41" name="CustomShape 2"/>
          <p:cNvSpPr/>
          <p:nvPr/>
        </p:nvSpPr>
        <p:spPr>
          <a:xfrm>
            <a:off x="611640" y="699480"/>
            <a:ext cx="748836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2400" b="1" strike="noStrike">
                <a:solidFill>
                  <a:srgbClr val="948A54"/>
                </a:solidFill>
                <a:latin typeface="Arial Black"/>
              </a:rPr>
              <a:t>ZÁKLADNÍ ZNAKY DOBRODRUŽNÉ LITERATURY</a:t>
            </a:r>
            <a:endParaRPr/>
          </a:p>
        </p:txBody>
      </p:sp>
      <p:sp>
        <p:nvSpPr>
          <p:cNvPr id="142" name="CustomShape 3"/>
          <p:cNvSpPr/>
          <p:nvPr/>
        </p:nvSpPr>
        <p:spPr>
          <a:xfrm>
            <a:off x="395640" y="1635480"/>
            <a:ext cx="7776360" cy="1919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DYNAMICKÝ DĚJ, DĚJOVÉ NAPĚTÍ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POMOC PŘÍTELE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DOPIS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TAJNÝ VCHOD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POSEL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2000" b="1" strike="noStrike">
                <a:solidFill>
                  <a:srgbClr val="000000"/>
                </a:solidFill>
                <a:latin typeface="Arial"/>
              </a:rPr>
              <a:t> NEOHRANIČENÝ ČASOVÝ A MÍSTNÍ DĚJ</a:t>
            </a:r>
            <a:endParaRPr/>
          </a:p>
        </p:txBody>
      </p:sp>
      <p:pic>
        <p:nvPicPr>
          <p:cNvPr id="143" name="Picture 2"/>
          <p:cNvPicPr/>
          <p:nvPr/>
        </p:nvPicPr>
        <p:blipFill>
          <a:blip r:embed="rId2" cstate="print"/>
          <a:stretch/>
        </p:blipFill>
        <p:spPr>
          <a:xfrm>
            <a:off x="6012000" y="1203480"/>
            <a:ext cx="2376000" cy="3024000"/>
          </a:xfrm>
          <a:prstGeom prst="rect">
            <a:avLst/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06426971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2"/>
          <p:cNvPicPr/>
          <p:nvPr/>
        </p:nvPicPr>
        <p:blipFill>
          <a:blip r:embed="rId2" cstate="print"/>
          <a:stretch/>
        </p:blipFill>
        <p:spPr>
          <a:xfrm>
            <a:off x="6516360" y="1779840"/>
            <a:ext cx="2520000" cy="20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5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46" name="CustomShape 2"/>
          <p:cNvSpPr/>
          <p:nvPr/>
        </p:nvSpPr>
        <p:spPr>
          <a:xfrm>
            <a:off x="683640" y="699480"/>
            <a:ext cx="727236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2400" strike="noStrike">
                <a:solidFill>
                  <a:srgbClr val="948A54"/>
                </a:solidFill>
                <a:latin typeface="Arial Black"/>
              </a:rPr>
              <a:t>NEJSTARŠÍ ŽÁNRY DOBRODRUŽNÉ LITERATURY</a:t>
            </a:r>
            <a:endParaRPr/>
          </a:p>
        </p:txBody>
      </p:sp>
      <p:sp>
        <p:nvSpPr>
          <p:cNvPr id="147" name="CustomShape 3"/>
          <p:cNvSpPr/>
          <p:nvPr/>
        </p:nvSpPr>
        <p:spPr>
          <a:xfrm>
            <a:off x="576000" y="1491480"/>
            <a:ext cx="6732000" cy="318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LIDOVÉ POHÁDKY – NAPŘ. „POHÁDKA O SINDIBÁDU </a:t>
            </a:r>
            <a:endParaRPr/>
          </a:p>
          <a:p>
            <a:pPr>
              <a:lnSpc>
                <a:spcPct val="150000"/>
              </a:lnSpc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  NÁMOŘNÍKOVI“ ZE SOUBORU POHÁDEK TISÍC A JEDNA NOC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STAROVĚKÉ HRDINSKÉ EPOSY – „EPOS O GILGAMEŠOVI“, </a:t>
            </a:r>
            <a:endParaRPr/>
          </a:p>
          <a:p>
            <a:pPr>
              <a:lnSpc>
                <a:spcPct val="150000"/>
              </a:lnSpc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  „ILLIAS A ODYSSEA“ Z 8. STOLETÍ PŘ.N.L.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ANTICKÉ DOBRODRUŽNÉ ROMÁNY – „ZLATÝ OSEL“ OD </a:t>
            </a:r>
            <a:endParaRPr/>
          </a:p>
          <a:p>
            <a:pPr>
              <a:lnSpc>
                <a:spcPct val="150000"/>
              </a:lnSpc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  ŘÍMSKÉHO SPISOVATELE APULEIA Z 2. STOLETÍ N.L.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STŘEDOVĚKÉ HRDINSKÉ EPOSY – „PÍSEŇ O ROLANDOVI“ </a:t>
            </a:r>
            <a:endParaRPr/>
          </a:p>
          <a:p>
            <a:pPr>
              <a:lnSpc>
                <a:spcPct val="150000"/>
              </a:lnSpc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  (FRANCIE 9. STOLETÍ)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STŘEDOVĚKÉ CESTOPISY – EVROPSKÉ I ORIENTÁLNÍ – „MILIÓN“ </a:t>
            </a:r>
            <a:endParaRPr/>
          </a:p>
          <a:p>
            <a:pPr>
              <a:lnSpc>
                <a:spcPct val="150000"/>
              </a:lnSpc>
            </a:pPr>
            <a:r>
              <a:rPr lang="cs-CZ" sz="1400" b="1" strike="noStrike">
                <a:solidFill>
                  <a:srgbClr val="000000"/>
                </a:solidFill>
                <a:latin typeface="Arial"/>
              </a:rPr>
              <a:t>   OD MARKA POLA ZE 14. STOLETÍ</a:t>
            </a:r>
            <a:endParaRPr/>
          </a:p>
        </p:txBody>
      </p:sp>
      <p:sp>
        <p:nvSpPr>
          <p:cNvPr id="148" name="CustomShape 4"/>
          <p:cNvSpPr/>
          <p:nvPr/>
        </p:nvSpPr>
        <p:spPr>
          <a:xfrm>
            <a:off x="6695640" y="3723840"/>
            <a:ext cx="2448000" cy="42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1100" strike="noStrike">
                <a:solidFill>
                  <a:srgbClr val="000000"/>
                </a:solidFill>
                <a:latin typeface="Arial"/>
              </a:rPr>
              <a:t>PÍSEŇ O ROLANDOVI z rukopisu kolem roku 1455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1749671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683640" y="1302480"/>
            <a:ext cx="8208720" cy="3573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Škola: Soukromá střední škola Maja, s.r.o.</a:t>
            </a:r>
            <a:endParaRPr/>
          </a:p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Autor:  Ilona Baboráková</a:t>
            </a:r>
            <a:endParaRPr/>
          </a:p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Předmět:  Český jazyk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Anotace:  Žák se seznámí s dobrodružnou literaturou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Materiál je zpracován v rámci projektu Dotkněte se inovací CZ.1.07/1.3.00/51.0024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50" name="CustomShape 2"/>
          <p:cNvSpPr/>
          <p:nvPr/>
        </p:nvSpPr>
        <p:spPr>
          <a:xfrm>
            <a:off x="683640" y="843480"/>
            <a:ext cx="8013240" cy="45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/>
          <a:lstStyle/>
          <a:p>
            <a:pPr>
              <a:lnSpc>
                <a:spcPct val="100000"/>
              </a:lnSpc>
            </a:pPr>
            <a:r>
              <a:rPr lang="cs-CZ" sz="3200" b="1" strike="noStrike">
                <a:solidFill>
                  <a:srgbClr val="000000"/>
                </a:solidFill>
                <a:latin typeface="Calibri"/>
              </a:rPr>
              <a:t>Základní informace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3327436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467640" y="843480"/>
            <a:ext cx="8229240" cy="458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cs-CZ" sz="3200" b="1" strike="noStrike">
                <a:solidFill>
                  <a:srgbClr val="000000"/>
                </a:solidFill>
                <a:latin typeface="Calibri"/>
              </a:rPr>
              <a:t>Metodický pokyn</a:t>
            </a:r>
            <a:endParaRPr/>
          </a:p>
        </p:txBody>
      </p:sp>
      <p:sp>
        <p:nvSpPr>
          <p:cNvPr id="152" name="TextShape 2"/>
          <p:cNvSpPr txBox="1"/>
          <p:nvPr/>
        </p:nvSpPr>
        <p:spPr>
          <a:xfrm>
            <a:off x="457200" y="1419480"/>
            <a:ext cx="8229240" cy="317448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Popis práce s materiálem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i="1" strike="noStrike">
                <a:solidFill>
                  <a:srgbClr val="000000"/>
                </a:solidFill>
                <a:latin typeface="Calibri"/>
              </a:rPr>
              <a:t>Materiál je určen pro práci s interaktivní tabulí a tablety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Přílohy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i="1" strike="noStrike">
                <a:solidFill>
                  <a:srgbClr val="000000"/>
                </a:solidFill>
                <a:latin typeface="Calibri"/>
              </a:rPr>
              <a:t>Didaktická příprava k výuce v hodině českého jazyka – Dobrodružná literatura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cs-CZ" strike="noStrike">
                <a:solidFill>
                  <a:srgbClr val="000000"/>
                </a:solidFill>
                <a:latin typeface="Calibri"/>
              </a:rPr>
              <a:t>Očekávání a cíle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i="1" strike="noStrike">
                <a:solidFill>
                  <a:srgbClr val="000000"/>
                </a:solidFill>
                <a:latin typeface="Calibri"/>
              </a:rPr>
              <a:t>Seznámit žáky s historií a současností dobrodružné literatury</a:t>
            </a:r>
            <a:endParaRPr/>
          </a:p>
        </p:txBody>
      </p:sp>
      <p:sp>
        <p:nvSpPr>
          <p:cNvPr id="153" name="TextShape 3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93202946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2"/>
          <p:cNvPicPr/>
          <p:nvPr/>
        </p:nvPicPr>
        <p:blipFill>
          <a:blip r:embed="rId2" cstate="print"/>
          <a:stretch/>
        </p:blipFill>
        <p:spPr>
          <a:xfrm>
            <a:off x="7380360" y="1851840"/>
            <a:ext cx="1511640" cy="2166840"/>
          </a:xfrm>
          <a:prstGeom prst="rect">
            <a:avLst/>
          </a:prstGeom>
          <a:ln>
            <a:noFill/>
          </a:ln>
        </p:spPr>
      </p:pic>
      <p:sp>
        <p:nvSpPr>
          <p:cNvPr id="155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56" name="CustomShape 2"/>
          <p:cNvSpPr/>
          <p:nvPr/>
        </p:nvSpPr>
        <p:spPr>
          <a:xfrm>
            <a:off x="755640" y="627480"/>
            <a:ext cx="7272360" cy="821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2400" strike="noStrike">
                <a:solidFill>
                  <a:srgbClr val="948A54"/>
                </a:solidFill>
                <a:latin typeface="Arial Black"/>
              </a:rPr>
              <a:t>NEJSTARŠÍ ŽÁNRY DOBRODRUŽNÉ LITERATURY</a:t>
            </a:r>
            <a:endParaRPr/>
          </a:p>
        </p:txBody>
      </p:sp>
      <p:sp>
        <p:nvSpPr>
          <p:cNvPr id="157" name="CustomShape 3"/>
          <p:cNvSpPr/>
          <p:nvPr/>
        </p:nvSpPr>
        <p:spPr>
          <a:xfrm>
            <a:off x="323640" y="1563480"/>
            <a:ext cx="7056360" cy="316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VYMYŠLENÁ – FANTASKNÍ DÍLA – PODIVUHODNÉ CESTY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NAVAZUJÍ NA CESTOPISNÁ DÍLA – SATIRICKÉ SPISY CYRANA Z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BERGERACU „CESTA NA MĚSÍC“ (1649), „CESTA DO SLUNEČNÍ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 ŘÍŠE“ (1650)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RYTÍŘSKÉ ROMÁNY – SIR THOMAS MALORY „ARTUŠOVA SMRT“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(1485)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ŠIBALSKÉ ROMÁNY – „LAZARILLO Z TORMESU“ (1554, </a:t>
            </a:r>
            <a:endParaRPr/>
          </a:p>
          <a:p>
            <a:pPr>
              <a:lnSpc>
                <a:spcPct val="15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ANONYMNÍ DÍLO)</a:t>
            </a:r>
            <a:endParaRPr/>
          </a:p>
          <a:p>
            <a:pPr>
              <a:lnSpc>
                <a:spcPct val="100000"/>
              </a:lnSpc>
            </a:pPr>
            <a:r>
              <a:rPr lang="cs-CZ" strike="noStrike">
                <a:solidFill>
                  <a:srgbClr val="376092"/>
                </a:solidFill>
                <a:latin typeface="Arial Black"/>
              </a:rPr>
              <a:t>   </a:t>
            </a:r>
            <a:endParaRPr/>
          </a:p>
        </p:txBody>
      </p:sp>
      <p:sp>
        <p:nvSpPr>
          <p:cNvPr id="158" name="CustomShape 4"/>
          <p:cNvSpPr/>
          <p:nvPr/>
        </p:nvSpPr>
        <p:spPr>
          <a:xfrm>
            <a:off x="7380360" y="4011840"/>
            <a:ext cx="143964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1200" strike="noStrike">
                <a:solidFill>
                  <a:srgbClr val="000000"/>
                </a:solidFill>
                <a:latin typeface="Arial"/>
              </a:rPr>
              <a:t>Adamís Waleský, rok 1508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xmlns="" val="101595516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683640" y="627480"/>
            <a:ext cx="7776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4400" strike="noStrike">
                <a:solidFill>
                  <a:srgbClr val="948A54"/>
                </a:solidFill>
                <a:latin typeface="Arial Black"/>
              </a:rPr>
              <a:t>ROBINSONÁDY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611640" y="1275480"/>
            <a:ext cx="6408360" cy="288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PATŘILY MEZI PRVNÍ DOBRODRUŽNÉ KNIHY PRO ČESKÉ </a:t>
            </a:r>
            <a:endParaRPr dirty="0"/>
          </a:p>
          <a:p>
            <a:pPr>
              <a:lnSpc>
                <a:spcPct val="150000"/>
              </a:lnSpc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  DĚTSKÉ ČTENÁŘE</a:t>
            </a:r>
            <a:endParaRPr dirty="0"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AUTOR ROMÁNU „ROBINSON CRUSOE“ DANIEL DEFOA </a:t>
            </a:r>
            <a:endParaRPr dirty="0"/>
          </a:p>
          <a:p>
            <a:pPr>
              <a:lnSpc>
                <a:spcPct val="150000"/>
              </a:lnSpc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  (1719)</a:t>
            </a:r>
            <a:endParaRPr dirty="0"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V ROCE 1808 VYDAL VÁCLAV MATĚJ </a:t>
            </a:r>
            <a:r>
              <a:rPr lang="cs-CZ" sz="1600" b="1" strike="noStrike" dirty="0" smtClean="0">
                <a:solidFill>
                  <a:srgbClr val="000000"/>
                </a:solidFill>
                <a:latin typeface="Arial"/>
              </a:rPr>
              <a:t>KRAMERIUS </a:t>
            </a:r>
            <a:endParaRPr dirty="0"/>
          </a:p>
          <a:p>
            <a:pPr>
              <a:lnSpc>
                <a:spcPct val="150000"/>
              </a:lnSpc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  PŘEKLAD NĚMECKÉHO CAMPOVA ROBINSONA</a:t>
            </a:r>
            <a:endParaRPr dirty="0"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V ROCE 1870 PŘEKLAD ANGLICKÉHO ORIGINÁLU VE </a:t>
            </a:r>
            <a:endParaRPr dirty="0"/>
          </a:p>
          <a:p>
            <a:pPr>
              <a:lnSpc>
                <a:spcPct val="150000"/>
              </a:lnSpc>
            </a:pPr>
            <a:r>
              <a:rPr lang="cs-CZ" sz="1600" b="1" strike="noStrike" dirty="0">
                <a:solidFill>
                  <a:srgbClr val="000000"/>
                </a:solidFill>
                <a:latin typeface="Arial"/>
              </a:rPr>
              <a:t>   ZKRÁCENÉ FORMĚ</a:t>
            </a:r>
            <a:endParaRPr dirty="0"/>
          </a:p>
        </p:txBody>
      </p:sp>
      <p:pic>
        <p:nvPicPr>
          <p:cNvPr id="162" name="Picture 2"/>
          <p:cNvPicPr/>
          <p:nvPr/>
        </p:nvPicPr>
        <p:blipFill>
          <a:blip r:embed="rId2" cstate="print"/>
          <a:stretch/>
        </p:blipFill>
        <p:spPr>
          <a:xfrm>
            <a:off x="6732360" y="1491480"/>
            <a:ext cx="2304000" cy="288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44622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64" name="CustomShape 2"/>
          <p:cNvSpPr/>
          <p:nvPr/>
        </p:nvSpPr>
        <p:spPr>
          <a:xfrm>
            <a:off x="683640" y="699480"/>
            <a:ext cx="7776360" cy="760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4400" strike="noStrike">
                <a:solidFill>
                  <a:srgbClr val="948A54"/>
                </a:solidFill>
                <a:latin typeface="Arial Black"/>
              </a:rPr>
              <a:t>ROBINSONSKÉ TÉMA</a:t>
            </a:r>
            <a:endParaRPr/>
          </a:p>
        </p:txBody>
      </p:sp>
      <p:sp>
        <p:nvSpPr>
          <p:cNvPr id="165" name="CustomShape 3"/>
          <p:cNvSpPr/>
          <p:nvPr/>
        </p:nvSpPr>
        <p:spPr>
          <a:xfrm>
            <a:off x="323640" y="1419480"/>
            <a:ext cx="8352720" cy="167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MOTIVY ZTROSKOTANCE JAKO INSPIRACE: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J. F. ANDERLÍK: „ROBINSONKA“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FRANTIŠEK BĚHOUNEK: „KNIHA ROBINSONŮ“, „ROBINSONI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VESMÍRU“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J. V. PLEVA – VOLNÉ PŘEVYPRÁVĚNÍ ROBINSONOVA PŘÍBĚHU.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AUTOR FAVORIZOVAL HUMANITU A ANTIRASISTICKÝ PŘÍSTUP</a:t>
            </a:r>
            <a:endParaRPr/>
          </a:p>
        </p:txBody>
      </p:sp>
      <p:pic>
        <p:nvPicPr>
          <p:cNvPr id="166" name="Picture 6"/>
          <p:cNvPicPr/>
          <p:nvPr/>
        </p:nvPicPr>
        <p:blipFill>
          <a:blip r:embed="rId2" cstate="print"/>
          <a:stretch/>
        </p:blipFill>
        <p:spPr>
          <a:xfrm>
            <a:off x="5796000" y="3075840"/>
            <a:ext cx="1367640" cy="1858320"/>
          </a:xfrm>
          <a:prstGeom prst="rect">
            <a:avLst/>
          </a:prstGeom>
          <a:ln>
            <a:noFill/>
          </a:ln>
        </p:spPr>
      </p:pic>
      <p:pic>
        <p:nvPicPr>
          <p:cNvPr id="167" name="Picture 4"/>
          <p:cNvPicPr/>
          <p:nvPr/>
        </p:nvPicPr>
        <p:blipFill>
          <a:blip r:embed="rId3" cstate="print"/>
          <a:stretch/>
        </p:blipFill>
        <p:spPr>
          <a:xfrm>
            <a:off x="7380360" y="1419480"/>
            <a:ext cx="1367640" cy="1800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868136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827640" y="3075840"/>
            <a:ext cx="6192360" cy="1793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1864 – 1961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ZVOLIL CESTOPIS S POZNÁVACÍMI PRVKY</a:t>
            </a:r>
            <a:endParaRPr/>
          </a:p>
          <a:p>
            <a:pPr>
              <a:lnSpc>
                <a:spcPct val="10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NĚKTERÉ ROMÁNY SE ODEHRÁVAJÍ V EXOTICKÉM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PROSTŘEDÍ</a:t>
            </a:r>
            <a:endParaRPr/>
          </a:p>
          <a:p>
            <a:pPr>
              <a:lnSpc>
                <a:spcPct val="150000"/>
              </a:lnSpc>
              <a:buFont typeface="Wingdings" charset="2"/>
              <a:buChar char=""/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LOVCI ORCHIDEJÍ, VZDUCHOLODÍ DO SRDCE </a:t>
            </a:r>
            <a:endParaRPr/>
          </a:p>
          <a:p>
            <a:pPr>
              <a:lnSpc>
                <a:spcPct val="100000"/>
              </a:lnSpc>
            </a:pPr>
            <a:r>
              <a:rPr lang="cs-CZ" sz="1600" b="1" strike="noStrike">
                <a:solidFill>
                  <a:srgbClr val="000000"/>
                </a:solidFill>
                <a:latin typeface="Arial"/>
              </a:rPr>
              <a:t>   BRAZÍLIE, TAJEMSTVÍ PRALESA, LOVCI KOŽIŠIN</a:t>
            </a:r>
            <a:endParaRPr/>
          </a:p>
        </p:txBody>
      </p:sp>
      <p:sp>
        <p:nvSpPr>
          <p:cNvPr id="169" name="TextShape 2"/>
          <p:cNvSpPr txBox="1"/>
          <p:nvPr/>
        </p:nvSpPr>
        <p:spPr>
          <a:xfrm>
            <a:off x="4572000" y="195480"/>
            <a:ext cx="4104000" cy="287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70" name="CustomShape 3"/>
          <p:cNvSpPr/>
          <p:nvPr/>
        </p:nvSpPr>
        <p:spPr>
          <a:xfrm>
            <a:off x="179640" y="627480"/>
            <a:ext cx="67683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cs-CZ" sz="3600" strike="noStrike">
                <a:solidFill>
                  <a:srgbClr val="948A54"/>
                </a:solidFill>
                <a:latin typeface="Arial Black"/>
              </a:rPr>
              <a:t>FRANTIŠEK FLOS</a:t>
            </a:r>
            <a:endParaRPr/>
          </a:p>
        </p:txBody>
      </p:sp>
      <p:pic>
        <p:nvPicPr>
          <p:cNvPr id="171" name="Picture 4"/>
          <p:cNvPicPr/>
          <p:nvPr/>
        </p:nvPicPr>
        <p:blipFill>
          <a:blip r:embed="rId2" cstate="print"/>
          <a:stretch/>
        </p:blipFill>
        <p:spPr>
          <a:xfrm>
            <a:off x="4356000" y="1203480"/>
            <a:ext cx="1439640" cy="2160000"/>
          </a:xfrm>
          <a:prstGeom prst="rect">
            <a:avLst/>
          </a:prstGeom>
          <a:ln>
            <a:noFill/>
          </a:ln>
        </p:spPr>
      </p:pic>
      <p:pic>
        <p:nvPicPr>
          <p:cNvPr id="172" name="Picture 6"/>
          <p:cNvPicPr/>
          <p:nvPr/>
        </p:nvPicPr>
        <p:blipFill>
          <a:blip r:embed="rId3" cstate="print"/>
          <a:stretch/>
        </p:blipFill>
        <p:spPr>
          <a:xfrm>
            <a:off x="6228360" y="2571840"/>
            <a:ext cx="1439640" cy="2160000"/>
          </a:xfrm>
          <a:prstGeom prst="rect">
            <a:avLst/>
          </a:prstGeom>
          <a:ln>
            <a:noFill/>
          </a:ln>
        </p:spPr>
      </p:pic>
      <p:pic>
        <p:nvPicPr>
          <p:cNvPr id="173" name="Picture 2"/>
          <p:cNvPicPr/>
          <p:nvPr/>
        </p:nvPicPr>
        <p:blipFill>
          <a:blip r:embed="rId4" cstate="print"/>
          <a:stretch/>
        </p:blipFill>
        <p:spPr>
          <a:xfrm>
            <a:off x="7164360" y="699480"/>
            <a:ext cx="1511640" cy="24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36557017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d19d6491-b662-4d98-996c-1e38fe9d018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</TotalTime>
  <Words>611</Words>
  <Application>Microsoft Office PowerPoint</Application>
  <PresentationFormat>Předvádění na obrazovce (16:9)</PresentationFormat>
  <Paragraphs>108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boxed_powerpoint_16x9_2012-08</vt:lpstr>
      <vt:lpstr>Snímek 1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31</cp:revision>
  <dcterms:created xsi:type="dcterms:W3CDTF">2014-10-07T08:27:59Z</dcterms:created>
  <dcterms:modified xsi:type="dcterms:W3CDTF">2015-07-09T20:18:08Z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