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338" r:id="rId5"/>
    <p:sldId id="350" r:id="rId6"/>
    <p:sldId id="351" r:id="rId7"/>
    <p:sldId id="352" r:id="rId8"/>
    <p:sldId id="353" r:id="rId9"/>
    <p:sldId id="354" r:id="rId10"/>
    <p:sldId id="355" r:id="rId11"/>
    <p:sldId id="356" r:id="rId12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55" autoAdjust="0"/>
  </p:normalViewPr>
  <p:slideViewPr>
    <p:cSldViewPr>
      <p:cViewPr varScale="1">
        <p:scale>
          <a:sx n="156" d="100"/>
          <a:sy n="156" d="100"/>
        </p:scale>
        <p:origin x="-324" y="-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835A4-60F7-44ED-8EFD-BEEA171BCEF9}" type="datetimeFigureOut">
              <a:rPr lang="cs-CZ" smtClean="0"/>
              <a:pPr/>
              <a:t>28.6.2015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72D31-BA1C-4AC9-9613-9D2BCD5B9C2A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4312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66410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5308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19095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67640" y="843480"/>
            <a:ext cx="8229240" cy="458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4" name="PlaceHolder 2"/>
          <p:cNvSpPr>
            <a:spLocks noGrp="1"/>
          </p:cNvSpPr>
          <p:nvPr>
            <p:ph type="subTitle"/>
          </p:nvPr>
        </p:nvSpPr>
        <p:spPr>
          <a:xfrm>
            <a:off x="457200" y="1419480"/>
            <a:ext cx="8229240" cy="31744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760295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9254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7410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6674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777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38590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7125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67685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14631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2470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20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/>
          <p:cNvGrpSpPr/>
          <p:nvPr/>
        </p:nvGrpSpPr>
        <p:grpSpPr>
          <a:xfrm>
            <a:off x="0" y="3284537"/>
            <a:ext cx="9144000" cy="1858963"/>
            <a:chOff x="0" y="3284537"/>
            <a:chExt cx="9144000" cy="1858963"/>
          </a:xfrm>
        </p:grpSpPr>
        <p:pic>
          <p:nvPicPr>
            <p:cNvPr id="1027" name="Picture 3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Skupina 10"/>
            <p:cNvGrpSpPr>
              <a:grpSpLocks noChangeAspect="1"/>
            </p:cNvGrpSpPr>
            <p:nvPr userDrawn="1"/>
          </p:nvGrpSpPr>
          <p:grpSpPr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pic>
            <p:nvPicPr>
              <p:cNvPr id="16" name="Picture 12"/>
              <p:cNvPicPr>
                <a:picLocks noChangeAspect="1" noChangeArrowheads="1"/>
              </p:cNvPicPr>
              <p:nvPr userDrawn="1"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965" y="201165"/>
            <a:ext cx="1862069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419623"/>
            <a:ext cx="8229600" cy="317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67544" y="843558"/>
            <a:ext cx="8229600" cy="45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/>
          <p:cNvPicPr/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3420"/>
            <a:ext cx="2776686" cy="56341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4417415"/>
            <a:ext cx="1078260" cy="56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72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  <p:sldLayoutId id="2147483664" r:id="rId13"/>
  </p:sldLayoutIdLst>
  <p:txStyles>
    <p:titleStyle>
      <a:lvl1pPr algn="ctr" defTabSz="914400" rtl="0" eaLnBrk="1" latinLnBrk="0" hangingPunct="1">
        <a:spcBef>
          <a:spcPct val="0"/>
        </a:spcBef>
        <a:buNone/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TextShape 1"/>
          <p:cNvSpPr txBox="1"/>
          <p:nvPr/>
        </p:nvSpPr>
        <p:spPr>
          <a:xfrm>
            <a:off x="1403640" y="1779840"/>
            <a:ext cx="6857640" cy="165600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ctr">
              <a:lnSpc>
                <a:spcPct val="100000"/>
              </a:lnSpc>
            </a:pPr>
            <a:r>
              <a:rPr lang="cs-CZ" sz="1600" strike="noStrike">
                <a:solidFill>
                  <a:srgbClr val="000000"/>
                </a:solidFill>
                <a:latin typeface="Calibri"/>
              </a:rPr>
              <a:t>
Dotkněte se inovací
CZ.1.07/1.3.00/51.0024</a:t>
            </a:r>
            <a:r>
              <a:rPr lang="cs-CZ" sz="20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lang="cs-CZ" sz="4500" strike="noStrike">
                <a:solidFill>
                  <a:srgbClr val="000000"/>
                </a:solidFill>
                <a:latin typeface="Calibri"/>
              </a:rPr>
              <a:t>
</a:t>
            </a:r>
            <a:endParaRPr/>
          </a:p>
        </p:txBody>
      </p:sp>
      <p:sp>
        <p:nvSpPr>
          <p:cNvPr id="138" name="TextShape 2"/>
          <p:cNvSpPr txBox="1"/>
          <p:nvPr/>
        </p:nvSpPr>
        <p:spPr>
          <a:xfrm>
            <a:off x="899592" y="1995686"/>
            <a:ext cx="6857640" cy="30747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cs-CZ" sz="3600" strike="noStrike" dirty="0" smtClean="0">
                <a:solidFill>
                  <a:srgbClr val="948A54"/>
                </a:solidFill>
                <a:latin typeface="Arial Black"/>
              </a:rPr>
              <a:t>  Sci-fi </a:t>
            </a:r>
            <a:r>
              <a:rPr lang="cs-CZ" sz="3600" strike="noStrike" dirty="0">
                <a:solidFill>
                  <a:srgbClr val="948A54"/>
                </a:solidFill>
                <a:latin typeface="Arial Black"/>
              </a:rPr>
              <a:t>LITERATURA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7035703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TextShape 1"/>
          <p:cNvSpPr txBox="1"/>
          <p:nvPr/>
        </p:nvSpPr>
        <p:spPr>
          <a:xfrm>
            <a:off x="4572000" y="195480"/>
            <a:ext cx="4104000" cy="2876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93" name="CustomShape 2"/>
          <p:cNvSpPr/>
          <p:nvPr/>
        </p:nvSpPr>
        <p:spPr>
          <a:xfrm>
            <a:off x="323640" y="771480"/>
            <a:ext cx="8424720" cy="1187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cs-CZ" sz="3600" strike="noStrike">
                <a:solidFill>
                  <a:srgbClr val="948A54"/>
                </a:solidFill>
                <a:latin typeface="Arial Black"/>
              </a:rPr>
              <a:t>VĚDECKOFANTASTICKÝ ROMÁN PRO MLÁDEŽ, SCI-FI</a:t>
            </a:r>
            <a:endParaRPr/>
          </a:p>
        </p:txBody>
      </p:sp>
      <p:sp>
        <p:nvSpPr>
          <p:cNvPr id="194" name="CustomShape 3"/>
          <p:cNvSpPr/>
          <p:nvPr/>
        </p:nvSpPr>
        <p:spPr>
          <a:xfrm>
            <a:off x="251640" y="1836000"/>
            <a:ext cx="8424720" cy="252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OZNAČENÍ PRO LITERÁRNÍ DÍLO VYUŽÍVAJÍCÍ SMYŠLENÝCH </a:t>
            </a:r>
            <a:endParaRPr/>
          </a:p>
          <a:p>
            <a:pPr>
              <a:lnSpc>
                <a:spcPct val="15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  PRVKŮ</a:t>
            </a:r>
            <a:endParaRPr/>
          </a:p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ŽÁNROVĚ MNOHOTVÁRNÁ – ROMÁNY, POVÍDKY, NOVELY, </a:t>
            </a:r>
            <a:endParaRPr/>
          </a:p>
          <a:p>
            <a:pPr>
              <a:lnSpc>
                <a:spcPct val="15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  DRAMATA</a:t>
            </a:r>
            <a:endParaRPr/>
          </a:p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KOŘENY VE FOLKLÓRU – MÝTUS, POHÁDKY V ANTICKÉ A </a:t>
            </a:r>
            <a:endParaRPr/>
          </a:p>
          <a:p>
            <a:pPr>
              <a:lnSpc>
                <a:spcPct val="15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  STŘEDOVĚKÉ LITERATUŘE</a:t>
            </a:r>
            <a:endParaRPr/>
          </a:p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VYUŽITÍ SVOBODNÉ FANTAZIE AŽ V DOBĚ RENESANCE</a:t>
            </a:r>
            <a:endParaRPr/>
          </a:p>
        </p:txBody>
      </p:sp>
      <p:pic>
        <p:nvPicPr>
          <p:cNvPr id="195" name="Picture 2"/>
          <p:cNvPicPr/>
          <p:nvPr/>
        </p:nvPicPr>
        <p:blipFill>
          <a:blip r:embed="rId2"/>
          <a:stretch/>
        </p:blipFill>
        <p:spPr>
          <a:xfrm>
            <a:off x="6948360" y="1923840"/>
            <a:ext cx="1872000" cy="24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5108604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TextShape 1"/>
          <p:cNvSpPr txBox="1"/>
          <p:nvPr/>
        </p:nvSpPr>
        <p:spPr>
          <a:xfrm>
            <a:off x="4572000" y="195480"/>
            <a:ext cx="4104000" cy="2876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97" name="CustomShape 2"/>
          <p:cNvSpPr/>
          <p:nvPr/>
        </p:nvSpPr>
        <p:spPr>
          <a:xfrm>
            <a:off x="323640" y="771480"/>
            <a:ext cx="8424720" cy="1065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cs-CZ" sz="3200" strike="noStrike">
                <a:solidFill>
                  <a:srgbClr val="948A54"/>
                </a:solidFill>
                <a:latin typeface="Arial Black"/>
              </a:rPr>
              <a:t>VĚDECKOFANTASTICKÝ ROMÁN PRO MLÁDEŽ, SCI-FI</a:t>
            </a:r>
            <a:endParaRPr/>
          </a:p>
        </p:txBody>
      </p:sp>
      <p:sp>
        <p:nvSpPr>
          <p:cNvPr id="198" name="CustomShape 3"/>
          <p:cNvSpPr/>
          <p:nvPr/>
        </p:nvSpPr>
        <p:spPr>
          <a:xfrm>
            <a:off x="899640" y="1707480"/>
            <a:ext cx="7488360" cy="2767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UTOPICKÁ LITERATURA – UTOPIA = NEEXISTUJÍCÍ ZEMĚ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ŽÁNR LÍČÍ DOKONALÉ SPOLEČENSKÉ POMĚRY V POMYSLNÉ </a:t>
            </a:r>
            <a:endParaRPr/>
          </a:p>
          <a:p>
            <a:pPr>
              <a:lnSpc>
                <a:spcPct val="10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  ZEMI</a:t>
            </a:r>
            <a:endParaRPr/>
          </a:p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FORMA LÍČENÍ CESTOVATELE NA NEZNÁMÉM OSTROVĚ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PŘEDCHŮDCI: PLATON („ÚSTAVA“), AURELIUS AUGUSTUS („O </a:t>
            </a:r>
            <a:endParaRPr/>
          </a:p>
          <a:p>
            <a:pPr>
              <a:lnSpc>
                <a:spcPct val="10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  STÁTĚ BOŽÍM“)</a:t>
            </a:r>
            <a:endParaRPr/>
          </a:p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ZAKLADATEL: THOMAS MOOR: „UTOPIA“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T. CAMPANELLA: „SLUNEČNÍ STÁT“ – HLÁSÁ ZRUŠENÍ MAJETKU </a:t>
            </a:r>
            <a:endParaRPr/>
          </a:p>
          <a:p>
            <a:pPr>
              <a:lnSpc>
                <a:spcPct val="10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   I RODINY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F. BACON: „NOVÁ ATLANTIDA“ – ZÁSADY VĚDECKÉHO BÁDÁNÍ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269615861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extShape 1"/>
          <p:cNvSpPr txBox="1"/>
          <p:nvPr/>
        </p:nvSpPr>
        <p:spPr>
          <a:xfrm>
            <a:off x="4572000" y="195480"/>
            <a:ext cx="4104000" cy="2876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200" name="CustomShape 2"/>
          <p:cNvSpPr/>
          <p:nvPr/>
        </p:nvSpPr>
        <p:spPr>
          <a:xfrm>
            <a:off x="323640" y="630360"/>
            <a:ext cx="8424720" cy="1065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cs-CZ" sz="3200" strike="noStrike">
                <a:solidFill>
                  <a:srgbClr val="948A54"/>
                </a:solidFill>
                <a:latin typeface="Arial Black"/>
              </a:rPr>
              <a:t>VĚDECKOFANTASTICKÝ ROMÁN PRO MLÁDEŽ, SCI-FI</a:t>
            </a:r>
            <a:endParaRPr/>
          </a:p>
        </p:txBody>
      </p:sp>
      <p:sp>
        <p:nvSpPr>
          <p:cNvPr id="201" name="CustomShape 3"/>
          <p:cNvSpPr/>
          <p:nvPr/>
        </p:nvSpPr>
        <p:spPr>
          <a:xfrm>
            <a:off x="755640" y="1736280"/>
            <a:ext cx="7344360" cy="2767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VĚDECKO-FANTASTICKÁ LITERATURA</a:t>
            </a:r>
            <a:endParaRPr/>
          </a:p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TEMATICKY ČERPÁ Z POZNATKŮ MODERNÍ VĚDY A TECHNIKY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VYUŽÍVÁ NEEXISTUJÍCÍ, ALE HYPOTETICKY MOŽNOU </a:t>
            </a:r>
            <a:endParaRPr/>
          </a:p>
          <a:p>
            <a:pPr>
              <a:lnSpc>
                <a:spcPct val="10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  TECHNIKU</a:t>
            </a:r>
            <a:endParaRPr/>
          </a:p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DĚJ SE ODEHRÁVÁ VE VESMÍRU NEBO V BUDOUCNOSTI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POČÁTKY: FRANKENSTEIN (MARY SHELLYOVÁ), PÁD DO </a:t>
            </a:r>
            <a:endParaRPr/>
          </a:p>
          <a:p>
            <a:pPr>
              <a:lnSpc>
                <a:spcPct val="10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  MAELSTROMU (E. A. POE), NEOBYČEJNÉ PŘÍHODY DR. JEKYLLA </a:t>
            </a:r>
            <a:endParaRPr/>
          </a:p>
          <a:p>
            <a:pPr>
              <a:lnSpc>
                <a:spcPct val="10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  A PANA HYDEA (R. L. STEVENSON)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J. VERNE – ROZVOJ TECHNIKY V 19. STOLETÍ, ODSUZUJE </a:t>
            </a:r>
            <a:endParaRPr/>
          </a:p>
          <a:p>
            <a:pPr>
              <a:lnSpc>
                <a:spcPct val="10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  KOLONIZACI A VÁLKU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09420254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TextShape 1"/>
          <p:cNvSpPr txBox="1"/>
          <p:nvPr/>
        </p:nvSpPr>
        <p:spPr>
          <a:xfrm>
            <a:off x="4572000" y="195480"/>
            <a:ext cx="4104000" cy="2876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203" name="CustomShape 2"/>
          <p:cNvSpPr/>
          <p:nvPr/>
        </p:nvSpPr>
        <p:spPr>
          <a:xfrm>
            <a:off x="251640" y="702360"/>
            <a:ext cx="8424720" cy="1065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cs-CZ" sz="3200" strike="noStrike">
                <a:solidFill>
                  <a:srgbClr val="948A54"/>
                </a:solidFill>
                <a:latin typeface="Arial Black"/>
              </a:rPr>
              <a:t>VĚDECKOFANTASTICKÝ ROMÁN PRO MLÁDEŽ, SCI-FI</a:t>
            </a:r>
            <a:endParaRPr/>
          </a:p>
        </p:txBody>
      </p:sp>
      <p:sp>
        <p:nvSpPr>
          <p:cNvPr id="204" name="CustomShape 3"/>
          <p:cNvSpPr/>
          <p:nvPr/>
        </p:nvSpPr>
        <p:spPr>
          <a:xfrm>
            <a:off x="251640" y="1517760"/>
            <a:ext cx="8568720" cy="2037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DVĚ LINIE:</a:t>
            </a:r>
            <a:endParaRPr/>
          </a:p>
          <a:p>
            <a:pPr>
              <a:lnSpc>
                <a:spcPct val="100000"/>
              </a:lnSpc>
              <a:buFont typeface="Calibri"/>
              <a:buAutoNum type="romanUcPeriod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ANTICIPAČNÍ – VYCHÁZÍ Z OPTIMISTICKÉ PŘEDSTAVY O TVOŘIVOSTI ČLOVĚKA A Z VÍRY JEHO CHARAKTER</a:t>
            </a:r>
            <a:endParaRPr/>
          </a:p>
          <a:p>
            <a:pPr>
              <a:lnSpc>
                <a:spcPct val="10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     IVAN JEFREMOV: „OSTŘÍ BŘITVY“, „MLHOVINA V ANDROMEDĚ“</a:t>
            </a:r>
            <a:endParaRPr/>
          </a:p>
          <a:p>
            <a:pPr>
              <a:lnSpc>
                <a:spcPct val="10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     STANISLAW LEM: „ASTRONAUTI“, „KYBERIÁDA“</a:t>
            </a:r>
            <a:endParaRPr/>
          </a:p>
          <a:p>
            <a:pPr>
              <a:lnSpc>
                <a:spcPct val="100000"/>
              </a:lnSpc>
              <a:buFont typeface="Calibri"/>
              <a:buAutoNum type="romanUcPeriod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KRITICKO-REFLEXIVNÍ – OBAVY O BUDOUCNOST LIDSTVA</a:t>
            </a:r>
            <a:endParaRPr/>
          </a:p>
          <a:p>
            <a:pPr>
              <a:lnSpc>
                <a:spcPct val="10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     K. ČAPEK: „R.U.R“</a:t>
            </a:r>
            <a:endParaRPr/>
          </a:p>
          <a:p>
            <a:pPr>
              <a:lnSpc>
                <a:spcPct val="10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     ARTHUR C. CLARK: „ZTRACENÉ SVĚTY“, „VESMÍRNÁ ODYSSEA“</a:t>
            </a:r>
            <a:endParaRPr/>
          </a:p>
        </p:txBody>
      </p:sp>
      <p:pic>
        <p:nvPicPr>
          <p:cNvPr id="205" name="Picture 6"/>
          <p:cNvPicPr/>
          <p:nvPr/>
        </p:nvPicPr>
        <p:blipFill>
          <a:blip r:embed="rId2"/>
          <a:stretch/>
        </p:blipFill>
        <p:spPr>
          <a:xfrm>
            <a:off x="827640" y="3507840"/>
            <a:ext cx="1079640" cy="1439640"/>
          </a:xfrm>
          <a:prstGeom prst="rect">
            <a:avLst/>
          </a:prstGeom>
          <a:ln>
            <a:noFill/>
          </a:ln>
        </p:spPr>
      </p:pic>
      <p:pic>
        <p:nvPicPr>
          <p:cNvPr id="206" name="Picture 4"/>
          <p:cNvPicPr/>
          <p:nvPr/>
        </p:nvPicPr>
        <p:blipFill>
          <a:blip r:embed="rId3"/>
          <a:stretch/>
        </p:blipFill>
        <p:spPr>
          <a:xfrm>
            <a:off x="3420000" y="3507840"/>
            <a:ext cx="1079640" cy="1439640"/>
          </a:xfrm>
          <a:prstGeom prst="rect">
            <a:avLst/>
          </a:prstGeom>
          <a:ln>
            <a:noFill/>
          </a:ln>
        </p:spPr>
      </p:pic>
      <p:pic>
        <p:nvPicPr>
          <p:cNvPr id="207" name="Picture 2"/>
          <p:cNvPicPr/>
          <p:nvPr/>
        </p:nvPicPr>
        <p:blipFill>
          <a:blip r:embed="rId4"/>
          <a:stretch/>
        </p:blipFill>
        <p:spPr>
          <a:xfrm>
            <a:off x="7452360" y="2355840"/>
            <a:ext cx="1439640" cy="1872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664229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TextShape 1"/>
          <p:cNvSpPr txBox="1"/>
          <p:nvPr/>
        </p:nvSpPr>
        <p:spPr>
          <a:xfrm>
            <a:off x="4572000" y="195480"/>
            <a:ext cx="4104000" cy="2876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209" name="CustomShape 2"/>
          <p:cNvSpPr/>
          <p:nvPr/>
        </p:nvSpPr>
        <p:spPr>
          <a:xfrm>
            <a:off x="395640" y="627480"/>
            <a:ext cx="8424720" cy="1065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cs-CZ" sz="3200" strike="noStrike">
                <a:solidFill>
                  <a:srgbClr val="948A54"/>
                </a:solidFill>
                <a:latin typeface="Arial Black"/>
              </a:rPr>
              <a:t>VĚDECKOFANTASTICKÝ ROMÁN PRO MLÁDEŽ, SCI-FI</a:t>
            </a:r>
            <a:endParaRPr/>
          </a:p>
        </p:txBody>
      </p:sp>
      <p:sp>
        <p:nvSpPr>
          <p:cNvPr id="210" name="CustomShape 3"/>
          <p:cNvSpPr/>
          <p:nvPr/>
        </p:nvSpPr>
        <p:spPr>
          <a:xfrm>
            <a:off x="899640" y="1419480"/>
            <a:ext cx="6336360" cy="215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FANTASY</a:t>
            </a:r>
            <a:endParaRPr/>
          </a:p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POHÁDKOVÁ ATMOSFÉRA, BÁJNÍ BOJOVNÍCI</a:t>
            </a:r>
            <a:endParaRPr/>
          </a:p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VLASTNÍ MYTOLOGIE</a:t>
            </a:r>
            <a:endParaRPr/>
          </a:p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REALISTICKY PROPRACOVANÉ DETAILY – MAPY ZEMÍ ATD.</a:t>
            </a:r>
            <a:endParaRPr/>
          </a:p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ZAKLADATEL ŽÁNRU: E. HOWARD: „BARBAR CONAN“</a:t>
            </a:r>
            <a:endParaRPr/>
          </a:p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J. R. TOLKIEN: „PÁN PRSTENŮ“, „HOBBIT“</a:t>
            </a:r>
            <a:endParaRPr/>
          </a:p>
        </p:txBody>
      </p:sp>
      <p:pic>
        <p:nvPicPr>
          <p:cNvPr id="211" name="Picture 2"/>
          <p:cNvPicPr/>
          <p:nvPr/>
        </p:nvPicPr>
        <p:blipFill>
          <a:blip r:embed="rId2"/>
          <a:stretch/>
        </p:blipFill>
        <p:spPr>
          <a:xfrm>
            <a:off x="1907640" y="3651840"/>
            <a:ext cx="5472360" cy="1395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1124595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Picture 2"/>
          <p:cNvPicPr/>
          <p:nvPr/>
        </p:nvPicPr>
        <p:blipFill>
          <a:blip r:embed="rId2"/>
          <a:stretch/>
        </p:blipFill>
        <p:spPr>
          <a:xfrm>
            <a:off x="6948360" y="1851840"/>
            <a:ext cx="2016000" cy="2598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3" name="TextShape 1"/>
          <p:cNvSpPr txBox="1"/>
          <p:nvPr/>
        </p:nvSpPr>
        <p:spPr>
          <a:xfrm>
            <a:off x="4572000" y="195480"/>
            <a:ext cx="4104000" cy="2876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214" name="CustomShape 2"/>
          <p:cNvSpPr/>
          <p:nvPr/>
        </p:nvSpPr>
        <p:spPr>
          <a:xfrm>
            <a:off x="251640" y="630360"/>
            <a:ext cx="8424720" cy="1065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cs-CZ" sz="3200" strike="noStrike">
                <a:solidFill>
                  <a:srgbClr val="948A54"/>
                </a:solidFill>
                <a:latin typeface="Arial Black"/>
              </a:rPr>
              <a:t>VĚDECKOFANTASTICKÝ ROMÁN PRO MLÁDEŽ, SCI-FI</a:t>
            </a:r>
            <a:endParaRPr/>
          </a:p>
        </p:txBody>
      </p:sp>
      <p:sp>
        <p:nvSpPr>
          <p:cNvPr id="215" name="CustomShape 3"/>
          <p:cNvSpPr/>
          <p:nvPr/>
        </p:nvSpPr>
        <p:spPr>
          <a:xfrm>
            <a:off x="179640" y="1556640"/>
            <a:ext cx="7272360" cy="1550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J. M. TROSKA (1881 – 1961) – „ČESKÝ VERNE“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JEHO DÍLO ROZVÍJÍ ZNÁMÉ MOTIVY J. VERNA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„VLÁDCE MOŘSÝCH HLUBIN“, „KAPITÁN NEMO“ – TRILOGIE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DO POPŘEDÍ KLADE MLADÉ INŽENÝRY ČESKÉHO PŮVODU – ZA </a:t>
            </a:r>
            <a:endParaRPr/>
          </a:p>
          <a:p>
            <a:pPr>
              <a:lnSpc>
                <a:spcPct val="10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  OKUPACE DODÁVALO MLADÝM ČTENÁŘŮM ZDRAVÉ </a:t>
            </a:r>
            <a:endParaRPr/>
          </a:p>
          <a:p>
            <a:pPr>
              <a:lnSpc>
                <a:spcPct val="10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  VLASTENECKÉ SEBEVĚDOMÍ</a:t>
            </a:r>
            <a:endParaRPr/>
          </a:p>
        </p:txBody>
      </p:sp>
      <p:pic>
        <p:nvPicPr>
          <p:cNvPr id="216" name="Picture 8"/>
          <p:cNvPicPr/>
          <p:nvPr/>
        </p:nvPicPr>
        <p:blipFill>
          <a:blip r:embed="rId3"/>
          <a:stretch/>
        </p:blipFill>
        <p:spPr>
          <a:xfrm>
            <a:off x="3564000" y="2931840"/>
            <a:ext cx="1367640" cy="1944000"/>
          </a:xfrm>
          <a:prstGeom prst="rect">
            <a:avLst/>
          </a:prstGeom>
          <a:ln>
            <a:noFill/>
          </a:ln>
        </p:spPr>
      </p:pic>
      <p:pic>
        <p:nvPicPr>
          <p:cNvPr id="217" name="Picture 6"/>
          <p:cNvPicPr/>
          <p:nvPr/>
        </p:nvPicPr>
        <p:blipFill>
          <a:blip r:embed="rId4"/>
          <a:stretch/>
        </p:blipFill>
        <p:spPr>
          <a:xfrm>
            <a:off x="5076000" y="2859840"/>
            <a:ext cx="1439640" cy="2016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7853987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TextShape 1"/>
          <p:cNvSpPr txBox="1"/>
          <p:nvPr/>
        </p:nvSpPr>
        <p:spPr>
          <a:xfrm>
            <a:off x="683640" y="843480"/>
            <a:ext cx="8013240" cy="458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cs-CZ" sz="3200" b="1" strike="noStrike">
                <a:solidFill>
                  <a:srgbClr val="000000"/>
                </a:solidFill>
                <a:latin typeface="Calibri"/>
              </a:rPr>
              <a:t>Zdroje</a:t>
            </a:r>
            <a:endParaRPr/>
          </a:p>
        </p:txBody>
      </p:sp>
      <p:sp>
        <p:nvSpPr>
          <p:cNvPr id="219" name="TextShape 2"/>
          <p:cNvSpPr txBox="1"/>
          <p:nvPr/>
        </p:nvSpPr>
        <p:spPr>
          <a:xfrm>
            <a:off x="683640" y="1419480"/>
            <a:ext cx="8002800" cy="317448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00000"/>
              </a:lnSpc>
              <a:buFont typeface="Arial"/>
              <a:buChar char="•"/>
            </a:pPr>
            <a:r>
              <a:rPr lang="cs-CZ" sz="2800" strike="noStrike">
                <a:solidFill>
                  <a:srgbClr val="000000"/>
                </a:solidFill>
                <a:latin typeface="Calibri"/>
              </a:rPr>
              <a:t>Www.wikipedia.cz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220" name="TextShape 3"/>
          <p:cNvSpPr txBox="1"/>
          <p:nvPr/>
        </p:nvSpPr>
        <p:spPr>
          <a:xfrm>
            <a:off x="4572000" y="195480"/>
            <a:ext cx="4104000" cy="2876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38244390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CE513F370EBC24DB3058E48E01F3A2B" ma:contentTypeVersion="1" ma:contentTypeDescription="Vytvoří nový dokument" ma:contentTypeScope="" ma:versionID="0f71cd1b7ca38315f7d305545b15fb92">
  <xsd:schema xmlns:xsd="http://www.w3.org/2001/XMLSchema" xmlns:xs="http://www.w3.org/2001/XMLSchema" xmlns:p="http://schemas.microsoft.com/office/2006/metadata/properties" xmlns:ns2="d19d6491-b662-4d98-996c-1e38fe9d0183" targetNamespace="http://schemas.microsoft.com/office/2006/metadata/properties" ma:root="true" ma:fieldsID="c7d50061927b9b77762b595bd42e59e9" ns2:_="">
    <xsd:import namespace="d19d6491-b662-4d98-996c-1e38fe9d0183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9d6491-b662-4d98-996c-1e38fe9d018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D0B5DD7-4F81-4539-BEEE-DE05DE870D9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A7043CA-DE95-4BE6-BD7E-E6ADDDF161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2F33400-E7C1-402A-9D11-37931DDB1730}">
  <ds:schemaRefs>
    <ds:schemaRef ds:uri="http://purl.org/dc/elements/1.1/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purl.org/dc/terms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d19d6491-b662-4d98-996c-1e38fe9d018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331</TotalTime>
  <Words>415</Words>
  <Application>Microsoft Office PowerPoint</Application>
  <PresentationFormat>Předvádění na obrazovce (16:9)</PresentationFormat>
  <Paragraphs>59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boxed_powerpoint_16x9_2012-08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Shade01</cp:lastModifiedBy>
  <cp:revision>30</cp:revision>
  <dcterms:created xsi:type="dcterms:W3CDTF">2014-10-07T08:27:59Z</dcterms:created>
  <dcterms:modified xsi:type="dcterms:W3CDTF">2015-06-28T15:28:17Z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