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7" r:id="rId4"/>
    <p:sldId id="293" r:id="rId5"/>
    <p:sldId id="294" r:id="rId6"/>
    <p:sldId id="295" r:id="rId7"/>
    <p:sldId id="296" r:id="rId8"/>
    <p:sldId id="297" r:id="rId9"/>
    <p:sldId id="302" r:id="rId10"/>
    <p:sldId id="303" r:id="rId11"/>
    <p:sldId id="304" r:id="rId12"/>
    <p:sldId id="299" r:id="rId13"/>
    <p:sldId id="300" r:id="rId14"/>
    <p:sldId id="275" r:id="rId15"/>
    <p:sldId id="276" r:id="rId16"/>
    <p:sldId id="277" r:id="rId17"/>
    <p:sldId id="278" r:id="rId18"/>
    <p:sldId id="290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13.7.2015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13.7.2015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13.jpeg"/><Relationship Id="rId10" Type="http://schemas.openxmlformats.org/officeDocument/2006/relationships/image" Target="../media/image12.jpeg"/><Relationship Id="rId4" Type="http://schemas.openxmlformats.org/officeDocument/2006/relationships/image" Target="../media/image7.jpeg"/><Relationship Id="rId9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5.jpeg"/><Relationship Id="rId7" Type="http://schemas.openxmlformats.org/officeDocument/2006/relationships/image" Target="../media/image1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2.jpeg"/><Relationship Id="rId4" Type="http://schemas.openxmlformats.org/officeDocument/2006/relationships/image" Target="../media/image9.jpeg"/><Relationship Id="rId9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5.jpeg"/><Relationship Id="rId7" Type="http://schemas.openxmlformats.org/officeDocument/2006/relationships/image" Target="../media/image1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6.jpeg"/><Relationship Id="rId7" Type="http://schemas.openxmlformats.org/officeDocument/2006/relationships/image" Target="../media/image1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10" Type="http://schemas.openxmlformats.org/officeDocument/2006/relationships/image" Target="../media/image21.jpeg"/><Relationship Id="rId4" Type="http://schemas.openxmlformats.org/officeDocument/2006/relationships/image" Target="../media/image7.jpeg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22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24.jpeg"/><Relationship Id="rId4" Type="http://schemas.openxmlformats.org/officeDocument/2006/relationships/image" Target="../media/image8.jpeg"/><Relationship Id="rId9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7.jpeg"/><Relationship Id="rId7" Type="http://schemas.openxmlformats.org/officeDocument/2006/relationships/image" Target="../media/image2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22.jpeg"/><Relationship Id="rId10" Type="http://schemas.openxmlformats.org/officeDocument/2006/relationships/image" Target="../media/image16.jpeg"/><Relationship Id="rId4" Type="http://schemas.openxmlformats.org/officeDocument/2006/relationships/image" Target="../media/image11.jpeg"/><Relationship Id="rId9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11.jpeg"/><Relationship Id="rId7" Type="http://schemas.openxmlformats.org/officeDocument/2006/relationships/image" Target="../media/image2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22.jpeg"/><Relationship Id="rId10" Type="http://schemas.openxmlformats.org/officeDocument/2006/relationships/image" Target="../media/image27.jpeg"/><Relationship Id="rId4" Type="http://schemas.openxmlformats.org/officeDocument/2006/relationships/image" Target="../media/image17.jpeg"/><Relationship Id="rId9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7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12.jpeg"/><Relationship Id="rId10" Type="http://schemas.openxmlformats.org/officeDocument/2006/relationships/image" Target="../media/image9.jpeg"/><Relationship Id="rId4" Type="http://schemas.openxmlformats.org/officeDocument/2006/relationships/image" Target="../media/image22.jpeg"/><Relationship Id="rId9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5.jpeg"/><Relationship Id="rId7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8.jpeg"/><Relationship Id="rId7" Type="http://schemas.openxmlformats.org/officeDocument/2006/relationships/image" Target="../media/image1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29.jpeg"/><Relationship Id="rId10" Type="http://schemas.openxmlformats.org/officeDocument/2006/relationships/image" Target="../media/image19.jpeg"/><Relationship Id="rId4" Type="http://schemas.openxmlformats.org/officeDocument/2006/relationships/image" Target="../media/image11.jpeg"/><Relationship Id="rId9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Rýmujeme s obrázky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5735" y="2767740"/>
              <a:ext cx="1566284" cy="141738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0" name="Skupina 39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40217" y="4725348"/>
              <a:ext cx="1677320" cy="151848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5" name="Skupina 34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9984" y="724129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3626" y="4756498"/>
              <a:ext cx="1698242" cy="153742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8" name="Skupina 37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04381" y="658470"/>
              <a:ext cx="1748991" cy="158336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49" name="Skupina 48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28685" y="750028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3603107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2.22222E-6 L -0.10782 0.29537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91" y="14769"/>
                                    </p:animMotion>
                                  </p:childTnLst>
                                </p:cTn>
                              </p:par>
                              <p:par>
                                <p:cTn id="7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1.11111E-6 L -0.09623 -0.29514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18" y="-1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5735" y="2767740"/>
              <a:ext cx="1566284" cy="141738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2" name="Skupina 31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4286" y="634733"/>
              <a:ext cx="1727215" cy="156365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3626" y="4756498"/>
              <a:ext cx="1698242" cy="153742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8" name="Skupina 37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04381" y="658470"/>
              <a:ext cx="1748991" cy="158336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728997"/>
              <a:ext cx="1593183" cy="144231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139326" y="4756498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2470874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1.11111E-6 L 0.08958 -0.2912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79" y="-14560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2.22222E-6 L -0.09831 0.29584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922" y="1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5735" y="2767740"/>
              <a:ext cx="1566284" cy="141738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0" name="Skupina 39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40217" y="4725348"/>
              <a:ext cx="1677320" cy="151848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3626" y="4756498"/>
              <a:ext cx="1698242" cy="153742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8" name="Skupina 37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04381" y="658470"/>
              <a:ext cx="1748991" cy="158336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9984" y="4680583"/>
              <a:ext cx="1569658" cy="156324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4" name="Skupina 13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89605" y="691692"/>
              <a:ext cx="1566284" cy="1417381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01316" y="646235"/>
              <a:ext cx="1748991" cy="158336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6" name="Skupina 1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79219" y="2705512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2214376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3.33333E-6 L 0.07995 -0.00278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7" y="-139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22222E-6 L -0.09441 0.29375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27" y="1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5735" y="2767740"/>
              <a:ext cx="1566284" cy="141738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0" name="Skupina 39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40217" y="4725348"/>
              <a:ext cx="1677320" cy="151848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2" name="Skupina 31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4286" y="634733"/>
              <a:ext cx="1727215" cy="156365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5" name="Skupina 34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9984" y="724129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82285" y="703882"/>
              <a:ext cx="1593183" cy="144231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87043" y="4715588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9984" y="4725348"/>
              <a:ext cx="1606910" cy="1456149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3207694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22222E-6 L -0.09714 0.29167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57" y="14583"/>
                                    </p:animMotion>
                                  </p:childTnLst>
                                </p:cTn>
                              </p:par>
                              <p:par>
                                <p:cTn id="63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1.11111E-6 L 0.08581 -0.29305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4" y="-1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5735" y="2767740"/>
              <a:ext cx="1566284" cy="141738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3626" y="4756498"/>
              <a:ext cx="1698242" cy="153742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8" name="Skupina 37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04381" y="658470"/>
              <a:ext cx="1748991" cy="158336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85007" y="4827803"/>
              <a:ext cx="1564148" cy="141602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" name="Skupina 2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11422" y="712519"/>
              <a:ext cx="1733218" cy="147116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03425" y="747889"/>
              <a:ext cx="1538643" cy="1392939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3371770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22222E-6 L -0.09701 0.29167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57" y="14583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1.11111E-6 L 0.08581 -0.2972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4" y="-14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1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2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5" name="Skupina 34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9984" y="724129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38157" y="4682759"/>
              <a:ext cx="1748991" cy="158336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04906" y="768153"/>
              <a:ext cx="1557458" cy="140997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74046" y="4800216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4" name="Skupina 13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29132" y="2682415"/>
              <a:ext cx="1683009" cy="152363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" name="Skupina 2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969840" y="649262"/>
              <a:ext cx="1742301" cy="1577311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3228101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3.33333E-6 L -0.10026 -0.0007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13" y="-46"/>
                                    </p:animMotion>
                                  </p:childTnLst>
                                </p:cTn>
                              </p:par>
                              <p:par>
                                <p:cTn id="5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1.11111E-6 L -0.08998 -0.2930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05" y="-1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8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9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4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5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04906" y="768153"/>
              <a:ext cx="1557458" cy="140997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74046" y="4800216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4" name="Skupina 13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29132" y="2682415"/>
              <a:ext cx="1683009" cy="152363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" name="Skupina 2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969840" y="649262"/>
              <a:ext cx="1742301" cy="1577311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5161412" y="485331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3540" y="679062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7" name="Skupina 16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89606" y="4780378"/>
              <a:ext cx="1566284" cy="1417381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1358102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3.33333E-6 L 0.08216 0.0032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02" y="162"/>
                                    </p:animMotion>
                                  </p:childTnLst>
                                </p:cTn>
                              </p:par>
                              <p:par>
                                <p:cTn id="4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3.33333E-6 L 0.08828 0.301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14" y="15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3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4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0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1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38157" y="4682759"/>
              <a:ext cx="1748991" cy="158336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04906" y="768153"/>
              <a:ext cx="1557458" cy="140997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74046" y="4800216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4" name="Skupina 13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29132" y="2682415"/>
              <a:ext cx="1683009" cy="152363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7" name="Skupina 16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134613" y="749984"/>
              <a:ext cx="1577528" cy="1428141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8" name="Skupina 17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92670" y="716348"/>
              <a:ext cx="1566284" cy="1417381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9" name="Skupina 18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313166" y="2732156"/>
              <a:ext cx="1525292" cy="1451196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1088526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1.11111E-6 L 0.28008 -0.2912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97" y="-14560"/>
                                    </p:animMotion>
                                  </p:childTnLst>
                                </p:cTn>
                              </p:par>
                              <p:par>
                                <p:cTn id="4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2.22222E-6 L 0.08216 0.29769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02" y="1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3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4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4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5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38157" y="4682759"/>
              <a:ext cx="1748991" cy="158336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504906" y="768153"/>
              <a:ext cx="1557458" cy="140997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74046" y="4800216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4" name="Skupina 13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29132" y="2682415"/>
              <a:ext cx="1683009" cy="152363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8" name="Skupina 17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92670" y="716348"/>
              <a:ext cx="1566284" cy="1417381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" name="Skupina 2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7571" y="614877"/>
              <a:ext cx="1569658" cy="156324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92670" y="4732341"/>
              <a:ext cx="1593183" cy="144231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0" name="Skupina 19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15698" y="2735842"/>
              <a:ext cx="1698242" cy="1537424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328708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1.11111E-6 L 0.09284 -0.29305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35" y="-14653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2.22222E-6 L 0.08828 0.2937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14" y="1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3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4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5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6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Obrázek 22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5735" y="2767740"/>
              <a:ext cx="1566284" cy="1417382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0" name="Skupina 39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5" name="Obrázek 24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40217" y="4725348"/>
              <a:ext cx="1677320" cy="151848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6" name="Skupina 35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21620" y="2703128"/>
              <a:ext cx="1708385" cy="154660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2" name="Skupina 1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" name="Obrázek 29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3626" y="4756498"/>
              <a:ext cx="1698242" cy="1537424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8" name="Skupina 37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04381" y="658470"/>
              <a:ext cx="1748991" cy="1583368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4847" y="712519"/>
              <a:ext cx="1742301" cy="1577311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" name="Skupina 2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86407" y="688141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2120339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2.22222E-6 L 0.08529 0.29584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58" y="14792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2.22222E-6 L -0.10404 0.29375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08" y="1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5161413" y="4563190"/>
            <a:ext cx="1828800" cy="1828800"/>
            <a:chOff x="5161413" y="4563190"/>
            <a:chExt cx="1828800" cy="1828800"/>
          </a:xfrm>
        </p:grpSpPr>
        <p:sp>
          <p:nvSpPr>
            <p:cNvPr id="11" name="Obdélník 10"/>
            <p:cNvSpPr/>
            <p:nvPr/>
          </p:nvSpPr>
          <p:spPr>
            <a:xfrm>
              <a:off x="5161413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44767" y="4715588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5" name="Skupina 34"/>
          <p:cNvGrpSpPr/>
          <p:nvPr/>
        </p:nvGrpSpPr>
        <p:grpSpPr>
          <a:xfrm>
            <a:off x="5161413" y="523518"/>
            <a:ext cx="1828800" cy="1828800"/>
            <a:chOff x="5161413" y="523518"/>
            <a:chExt cx="1828800" cy="1828800"/>
          </a:xfrm>
        </p:grpSpPr>
        <p:sp>
          <p:nvSpPr>
            <p:cNvPr id="5" name="Obdélník 4"/>
            <p:cNvSpPr/>
            <p:nvPr/>
          </p:nvSpPr>
          <p:spPr>
            <a:xfrm>
              <a:off x="5161413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9984" y="724129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46" name="Skupina 45"/>
          <p:cNvGrpSpPr/>
          <p:nvPr/>
        </p:nvGrpSpPr>
        <p:grpSpPr>
          <a:xfrm>
            <a:off x="7358348" y="2543354"/>
            <a:ext cx="1828800" cy="1828800"/>
            <a:chOff x="7358348" y="2543354"/>
            <a:chExt cx="1828800" cy="1828800"/>
          </a:xfrm>
        </p:grpSpPr>
        <p:sp>
          <p:nvSpPr>
            <p:cNvPr id="9" name="Obdélník 8"/>
            <p:cNvSpPr/>
            <p:nvPr/>
          </p:nvSpPr>
          <p:spPr>
            <a:xfrm>
              <a:off x="7358348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5" name="Obrázek 4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45403" y="2682415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sp>
        <p:nvSpPr>
          <p:cNvPr id="47" name="Vývojový diagram: porovnání 46"/>
          <p:cNvSpPr/>
          <p:nvPr/>
        </p:nvSpPr>
        <p:spPr>
          <a:xfrm>
            <a:off x="11475076" y="5786631"/>
            <a:ext cx="457200" cy="914400"/>
          </a:xfrm>
          <a:prstGeom prst="flowChartCollat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2964477" y="2543354"/>
            <a:ext cx="1828800" cy="1828800"/>
            <a:chOff x="2964477" y="2543354"/>
            <a:chExt cx="1828800" cy="1828800"/>
          </a:xfrm>
        </p:grpSpPr>
        <p:sp>
          <p:nvSpPr>
            <p:cNvPr id="7" name="Obdélník 6"/>
            <p:cNvSpPr/>
            <p:nvPr/>
          </p:nvSpPr>
          <p:spPr>
            <a:xfrm>
              <a:off x="2964477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40217" y="2681499"/>
              <a:ext cx="1683009" cy="1523633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7" name="Skupina 16"/>
          <p:cNvGrpSpPr/>
          <p:nvPr/>
        </p:nvGrpSpPr>
        <p:grpSpPr>
          <a:xfrm>
            <a:off x="7358348" y="4563190"/>
            <a:ext cx="1828800" cy="1828800"/>
            <a:chOff x="7358348" y="4563190"/>
            <a:chExt cx="1828800" cy="1828800"/>
          </a:xfrm>
        </p:grpSpPr>
        <p:sp>
          <p:nvSpPr>
            <p:cNvPr id="12" name="Obdélník 11"/>
            <p:cNvSpPr/>
            <p:nvPr/>
          </p:nvSpPr>
          <p:spPr>
            <a:xfrm>
              <a:off x="7358348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2" name="Obrázek 41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76156" y="4767388"/>
              <a:ext cx="1593183" cy="14659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3" name="Skupina 2"/>
          <p:cNvGrpSpPr/>
          <p:nvPr/>
        </p:nvGrpSpPr>
        <p:grpSpPr>
          <a:xfrm>
            <a:off x="2964477" y="523518"/>
            <a:ext cx="1828800" cy="1828800"/>
            <a:chOff x="2964477" y="523518"/>
            <a:chExt cx="1828800" cy="1828800"/>
          </a:xfrm>
        </p:grpSpPr>
        <p:sp>
          <p:nvSpPr>
            <p:cNvPr id="4" name="Obdélník 3"/>
            <p:cNvSpPr/>
            <p:nvPr/>
          </p:nvSpPr>
          <p:spPr>
            <a:xfrm>
              <a:off x="2964477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3" name="Obrázek 4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40217" y="658472"/>
              <a:ext cx="1748991" cy="1583366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5" name="Skupina 14"/>
          <p:cNvGrpSpPr/>
          <p:nvPr/>
        </p:nvGrpSpPr>
        <p:grpSpPr>
          <a:xfrm>
            <a:off x="5161413" y="2543354"/>
            <a:ext cx="1828800" cy="1828800"/>
            <a:chOff x="5161413" y="2543354"/>
            <a:chExt cx="1828800" cy="1828800"/>
          </a:xfrm>
        </p:grpSpPr>
        <p:sp>
          <p:nvSpPr>
            <p:cNvPr id="8" name="Obdélník 7"/>
            <p:cNvSpPr/>
            <p:nvPr/>
          </p:nvSpPr>
          <p:spPr>
            <a:xfrm>
              <a:off x="5161413" y="2543354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4" name="Obrázek 43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37580" y="2705512"/>
              <a:ext cx="1676465" cy="1517709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3" name="Skupina 12"/>
          <p:cNvGrpSpPr/>
          <p:nvPr/>
        </p:nvGrpSpPr>
        <p:grpSpPr>
          <a:xfrm>
            <a:off x="7358348" y="523518"/>
            <a:ext cx="1828800" cy="1828800"/>
            <a:chOff x="7358348" y="523518"/>
            <a:chExt cx="1828800" cy="1828800"/>
          </a:xfrm>
        </p:grpSpPr>
        <p:sp>
          <p:nvSpPr>
            <p:cNvPr id="6" name="Obdélník 5"/>
            <p:cNvSpPr/>
            <p:nvPr/>
          </p:nvSpPr>
          <p:spPr>
            <a:xfrm>
              <a:off x="7358348" y="523518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Obrázek 47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423626" y="705043"/>
              <a:ext cx="1698242" cy="1536795"/>
            </a:xfrm>
            <a:prstGeom prst="roundRect">
              <a:avLst/>
            </a:prstGeom>
            <a:effectLst>
              <a:softEdge rad="63500"/>
            </a:effectLst>
          </p:spPr>
        </p:pic>
      </p:grpSp>
      <p:grpSp>
        <p:nvGrpSpPr>
          <p:cNvPr id="16" name="Skupina 15"/>
          <p:cNvGrpSpPr/>
          <p:nvPr/>
        </p:nvGrpSpPr>
        <p:grpSpPr>
          <a:xfrm>
            <a:off x="2964477" y="4563190"/>
            <a:ext cx="1828800" cy="1828800"/>
            <a:chOff x="2964477" y="4563190"/>
            <a:chExt cx="1828800" cy="1828800"/>
          </a:xfrm>
        </p:grpSpPr>
        <p:sp>
          <p:nvSpPr>
            <p:cNvPr id="10" name="Obdélník 9"/>
            <p:cNvSpPr/>
            <p:nvPr/>
          </p:nvSpPr>
          <p:spPr>
            <a:xfrm>
              <a:off x="2964477" y="4563190"/>
              <a:ext cx="1828800" cy="1828800"/>
            </a:xfrm>
            <a:prstGeom prst="rect">
              <a:avLst/>
            </a:prstGeom>
            <a:pattFill prst="pct90">
              <a:fgClr>
                <a:srgbClr val="002060"/>
              </a:fgClr>
              <a:bgClr>
                <a:schemeClr val="bg1"/>
              </a:bgClr>
            </a:pattFill>
            <a:ln w="76200">
              <a:solidFill>
                <a:srgbClr val="00B0F0"/>
              </a:solidFill>
            </a:ln>
            <a:scene3d>
              <a:camera prst="orthographicFront"/>
              <a:lightRig rig="threePt" dir="t"/>
            </a:scene3d>
            <a:sp3d>
              <a:bevelT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9" name="Obrázek 48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96803" y="4749362"/>
              <a:ext cx="1564148" cy="1416028"/>
            </a:xfrm>
            <a:prstGeom prst="roundRect">
              <a:avLst/>
            </a:prstGeom>
            <a:effectLst>
              <a:softEdge rad="63500"/>
            </a:effectLst>
          </p:spPr>
        </p:pic>
      </p:grpSp>
    </p:spTree>
    <p:extLst>
      <p:ext uri="{BB962C8B-B14F-4D97-AF65-F5344CB8AC3E}">
        <p14:creationId xmlns:p14="http://schemas.microsoft.com/office/powerpoint/2010/main" xmlns="" val="974687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3.33333E-6 L -0.1043 -0.00278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21" y="-139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3.33333E-6 L 0.07643 -0.0007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5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2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3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9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0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1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2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dvojice obrázků, které se rýmují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a podpora jazykových dovedností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z nabízených obrázků klikají na </a:t>
            </a:r>
            <a:r>
              <a:rPr lang="cs-CZ" dirty="0" smtClean="0"/>
              <a:t>dva, </a:t>
            </a:r>
            <a:r>
              <a:rPr lang="cs-CZ" dirty="0" smtClean="0"/>
              <a:t>co se rýmují.</a:t>
            </a:r>
          </a:p>
          <a:p>
            <a:r>
              <a:rPr lang="cs-CZ" dirty="0" smtClean="0"/>
              <a:t>Při správné odpovědi se obrázky zatočí, při špatné zprůhlední. Kliknutím na přesýpací hodiny zmizí všechny špatné obrázky ze snímku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hledají vhodné rýmy i z výukových kartiček, které mají v KUMUČI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0381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</a:t>
            </a:r>
            <a:r>
              <a:rPr lang="cs-CZ" dirty="0" smtClean="0"/>
              <a:t>)</a:t>
            </a:r>
          </a:p>
          <a:p>
            <a:r>
              <a:rPr lang="cs-CZ" dirty="0"/>
              <a:t>Poznat a najít k sobě slova, která se rýmují, doplnit chybějící slovo rýmu </a:t>
            </a:r>
          </a:p>
          <a:p>
            <a:r>
              <a:rPr lang="cs-CZ" dirty="0"/>
              <a:t>Zaměřovat se na to, co je z poznávacího hlediska </a:t>
            </a:r>
            <a:r>
              <a:rPr lang="cs-CZ" dirty="0" smtClean="0"/>
              <a:t>důležité</a:t>
            </a:r>
          </a:p>
          <a:p>
            <a:r>
              <a:rPr lang="cs-CZ"/>
              <a:t>Uplatňovat postřeh a rychlost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237</Words>
  <Application>Microsoft Office PowerPoint</Application>
  <PresentationFormat>Vlastní</PresentationFormat>
  <Paragraphs>53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Rýmujeme s obrázky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2015-07-13T09:53:39Z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