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6" r:id="rId2"/>
    <p:sldId id="263" r:id="rId3"/>
    <p:sldId id="258" r:id="rId4"/>
    <p:sldId id="259" r:id="rId5"/>
    <p:sldId id="260" r:id="rId6"/>
    <p:sldId id="262" r:id="rId7"/>
    <p:sldId id="261" r:id="rId8"/>
    <p:sldId id="25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79E9440-EC3E-4294-AB19-B781940FC618}" type="datetimeFigureOut">
              <a:rPr lang="cs-CZ"/>
              <a:pPr>
                <a:defRPr/>
              </a:pPr>
              <a:t>16.4.2012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AFFDCA3-474C-4A75-BA6D-3EADC38CD8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2208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AFFDCA3-474C-4A75-BA6D-3EADC38CD8B1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AFFDCA3-474C-4A75-BA6D-3EADC38CD8B1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B1C545-DCF4-40E5-9E6A-EA1120574B51}" type="datetime1">
              <a:rPr lang="cs-CZ" smtClean="0"/>
              <a:pPr>
                <a:defRPr/>
              </a:pPr>
              <a:t>16.4.2012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DDC78EF-6784-458F-8309-ED720D20835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BA5164C-6CB2-421E-A267-5FD84008B79D}" type="datetime1">
              <a:rPr lang="cs-CZ" smtClean="0"/>
              <a:pPr>
                <a:defRPr/>
              </a:pPr>
              <a:t>16.4.2012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26A447-1A7E-4367-B507-C118BFAA869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6264A6-29DD-4CF8-AE37-6A972793F1CE}" type="datetime1">
              <a:rPr lang="cs-CZ" smtClean="0"/>
              <a:pPr>
                <a:defRPr/>
              </a:pPr>
              <a:t>16.4.2012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6D9FC2-E624-4D69-86D0-307F8B265B1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F8E0A1-B4F4-4FFA-8AB4-D97913C54D1C}" type="datetime1">
              <a:rPr lang="cs-CZ" smtClean="0"/>
              <a:pPr>
                <a:defRPr/>
              </a:pPr>
              <a:t>16.4.2012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67D13B-E871-49FA-A35B-AE0076C6244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FBFCA2-A64B-44A9-ADEC-6980EEA38F18}" type="datetime1">
              <a:rPr lang="cs-CZ" smtClean="0"/>
              <a:pPr>
                <a:defRPr/>
              </a:pPr>
              <a:t>16.4.2012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5CBE57-B732-449F-A47C-15FC53E27EF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7EC3A8F-8E36-44E4-8746-4B9A4B3704CA}" type="datetime1">
              <a:rPr lang="cs-CZ" smtClean="0"/>
              <a:pPr>
                <a:defRPr/>
              </a:pPr>
              <a:t>16.4.2012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17508E-AF94-460F-9C36-D6F3DB8BF12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1E021F-B472-43AD-95B1-4E41D343CF88}" type="datetime1">
              <a:rPr lang="cs-CZ" smtClean="0"/>
              <a:pPr>
                <a:defRPr/>
              </a:pPr>
              <a:t>16.4.2012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602223-63F1-4CFE-A546-91102A4CE94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2A218F-3DEF-42E9-98F2-754EB8A03BEA}" type="datetime1">
              <a:rPr lang="cs-CZ" smtClean="0"/>
              <a:pPr>
                <a:defRPr/>
              </a:pPr>
              <a:t>16.4.2012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63F778-5DE0-4380-80C7-7D26EC492C0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C48A55-FC3E-4454-983E-761741DDC6EB}" type="datetime1">
              <a:rPr lang="cs-CZ" smtClean="0"/>
              <a:pPr>
                <a:defRPr/>
              </a:pPr>
              <a:t>16.4.2012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1FAC56-001A-4C46-A4E9-D9113E47E8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270187-5CE8-4B93-B931-A87680B4C2F0}" type="datetime1">
              <a:rPr lang="cs-CZ" smtClean="0"/>
              <a:pPr>
                <a:defRPr/>
              </a:pPr>
              <a:t>16.4.2012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53CA84-E983-4E9A-A185-E71979509E5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FEE09A-47CD-4594-980D-289AF1A36657}" type="datetime1">
              <a:rPr lang="cs-CZ" smtClean="0"/>
              <a:pPr>
                <a:defRPr/>
              </a:pPr>
              <a:t>16.4.2012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8763B3-D8F9-422E-86A5-53E72F5937E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7032DB6-0D14-4B45-8BF0-BEEFFC453FB1}" type="datetime1">
              <a:rPr lang="cs-CZ" smtClean="0"/>
              <a:pPr>
                <a:defRPr/>
              </a:pPr>
              <a:t>16.4.2012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94C9B4A-CD3C-4FDC-8EAB-563CE69519E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smtClean="0">
                <a:latin typeface="+mn-lt"/>
              </a:rPr>
              <a:t>VY_12_inovace 1_36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jazyk-čtení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 pohádky </a:t>
            </a:r>
            <a:r>
              <a:rPr lang="cs-CZ" smtClean="0">
                <a:latin typeface="+mn-lt"/>
              </a:rPr>
              <a:t>do pohádky</a:t>
            </a: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237312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Dostupné z Metodického portálu www.</a:t>
            </a:r>
            <a:r>
              <a:rPr lang="cs-CZ" dirty="0" err="1" smtClean="0"/>
              <a:t>rvp.cz</a:t>
            </a:r>
            <a:r>
              <a:rPr lang="cs-CZ" dirty="0" smtClean="0"/>
              <a:t>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0"/>
            <a:ext cx="9144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NÁZEV DIGITÁLNÍHO UČEBNÍHO MATERIÁLU: Český jazyk-čtení - Z pohádky do pohádky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AUTOR: Mgr. Jarmila Luštická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STRUČNÁ ANOTACE (DATUM PILOTÁŽE, OBSAH): 28. 3. 2012 Čtení pohádky s kontrolními otázkami a doplňováním vět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VZDĚLÁVACÍ PŘEDMĚT (VE KTERÉM BYL MATERIÁL ODUČEN): Český jazyk - literární výchova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KLÍČOVÉ KOMPETENCE: </a:t>
            </a:r>
            <a:r>
              <a:rPr lang="cs-CZ" sz="1200" dirty="0" err="1" smtClean="0"/>
              <a:t>Kompetence</a:t>
            </a:r>
            <a:r>
              <a:rPr lang="cs-CZ" sz="1200" dirty="0" smtClean="0"/>
              <a:t> k učení, kompetence komunikativní, kompetence občanské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MEZIPŘEDMĚTOVÉ VZTAHY: Přírodověda, výtvarná výchova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OČEKÁVANÝ VÝSTUP: Čtení textu s porozuměním, orientace v textu, rozlišení reálného a pohádkového prostředí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TYPICKÁ VĚKOVÁ SKUPINA: 5. – 6. ročník Praktická škola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"/>
            <a:ext cx="9144000" cy="5949280"/>
          </a:xfrm>
          <a:ln>
            <a:noFill/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Voňavá pohádka</a:t>
            </a:r>
          </a:p>
          <a:p>
            <a:pPr>
              <a:buNone/>
            </a:pPr>
            <a:endParaRPr lang="cs-CZ" sz="1200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309320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sz="1000" dirty="0" smtClean="0"/>
              <a:t>Dostupné z Metodického portálu www.</a:t>
            </a:r>
            <a:r>
              <a:rPr lang="cs-CZ" sz="1000" dirty="0" err="1" smtClean="0"/>
              <a:t>rvp.cz</a:t>
            </a:r>
            <a:r>
              <a:rPr lang="cs-CZ" sz="1000" dirty="0" smtClean="0"/>
              <a:t>, ISSN: 1802-4785, financovaného z ESF a státního rozpočtu ČR. Provozováno Výzkumným ústavem pedagogickým v Praze.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404664"/>
            <a:ext cx="871296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+mn-lt"/>
              </a:rPr>
              <a:t>    Zajíc Řepka nemohl usnout. Převaloval se v pelíšku ze strany na stranu, ale sen k němu nepřicházel. Ať zavíral oči sebevíc, ať si lehl na pravé ucho nebo na levé, ať se skrčil nebo natáhl -  spaní se mu  vyhýbalo. Zazíval, protáhl se a vykoukl ze křoví.</a:t>
            </a:r>
          </a:p>
          <a:p>
            <a:r>
              <a:rPr lang="cs-CZ" sz="1600" dirty="0" smtClean="0">
                <a:latin typeface="+mn-lt"/>
              </a:rPr>
              <a:t>   Tma  jako v pytli, louka byla prázdná jako vyjedený talíř a nikde nikdo. Všichni už spali nebo podřimovali, všichni už se toulali na stráni snů – motýli, myšky, brouci i ptáci.</a:t>
            </a:r>
          </a:p>
          <a:p>
            <a:r>
              <a:rPr lang="cs-CZ" sz="1600" dirty="0" smtClean="0">
                <a:latin typeface="+mn-lt"/>
              </a:rPr>
              <a:t>    Veverky, šneci i žabky – všichni už měli na očích klapky.</a:t>
            </a:r>
          </a:p>
          <a:p>
            <a:r>
              <a:rPr lang="cs-CZ" sz="1600" dirty="0" smtClean="0">
                <a:latin typeface="+mn-lt"/>
              </a:rPr>
              <a:t>     Byla  teplá noc, tichá a klidná. Jen sem tam vzdychl ze spaní medvěd, jen sem tam zahoukala na pasece sova.</a:t>
            </a:r>
          </a:p>
          <a:p>
            <a:r>
              <a:rPr lang="cs-CZ" sz="1600" dirty="0" smtClean="0">
                <a:latin typeface="+mn-lt"/>
              </a:rPr>
              <a:t>     Zajíc Řepka znovu a znovu marně zavíral oči. Marně zíval. A zrovna v tu chvíli vykoukl z mraků stříbrný měsíc. Poškrábal se na hlavě, pak se zeptal zvědavě:</a:t>
            </a:r>
          </a:p>
          <a:p>
            <a:r>
              <a:rPr lang="cs-CZ" sz="1600" dirty="0" smtClean="0">
                <a:latin typeface="+mn-lt"/>
              </a:rPr>
              <a:t>   „Copak, </a:t>
            </a:r>
            <a:r>
              <a:rPr lang="cs-CZ" sz="1600" dirty="0" err="1" smtClean="0">
                <a:latin typeface="+mn-lt"/>
              </a:rPr>
              <a:t>copak</a:t>
            </a:r>
            <a:r>
              <a:rPr lang="cs-CZ" sz="1600" dirty="0" smtClean="0">
                <a:latin typeface="+mn-lt"/>
              </a:rPr>
              <a:t> zajíčku? Nemůžeš usnout? Spaní se ti vyhýbá jako včela bodláku? Jako žába čápům? Já ti povím pohádku, aby se ti líp  usínalo. Povím ti  O veliké řepě…“</a:t>
            </a:r>
          </a:p>
          <a:p>
            <a:r>
              <a:rPr lang="cs-CZ" sz="1600" dirty="0" smtClean="0">
                <a:latin typeface="+mn-lt"/>
              </a:rPr>
              <a:t>   „To si poslechnu moc rád, „ usmál se zajíc Řepka. „ Tuhle voňavou pohádku mám ze všech pohádek nejradši.“ A hned natáhl pozorně uši.</a:t>
            </a:r>
          </a:p>
          <a:p>
            <a:r>
              <a:rPr lang="cs-CZ" sz="1600" dirty="0" smtClean="0">
                <a:latin typeface="+mn-lt"/>
              </a:rPr>
              <a:t>   Noc byla klidná, teplá, jako z černého plyše. Měsíc se posadil na bílý mrak a vyprávěl docela tiše:</a:t>
            </a:r>
          </a:p>
          <a:p>
            <a:r>
              <a:rPr lang="cs-CZ" sz="1600" dirty="0" smtClean="0">
                <a:latin typeface="+mn-lt"/>
              </a:rPr>
              <a:t>   „Na malém políčku vyrostla veliká řepa. Veliká, převeliká, a voněla tak krásně, až se široko,daleko všem zajícům sbíhaly sliny. To je moje řepa, darmo si děláte laskominy, řekl děda, plivl na dlaň, pak se sehnul, s řepou ale ani nehnul. Táhnul, </a:t>
            </a:r>
            <a:r>
              <a:rPr lang="cs-CZ" sz="1600" dirty="0" err="1" smtClean="0">
                <a:latin typeface="+mn-lt"/>
              </a:rPr>
              <a:t>táhnul</a:t>
            </a:r>
            <a:r>
              <a:rPr lang="cs-CZ" sz="1600" dirty="0" smtClean="0">
                <a:latin typeface="+mn-lt"/>
              </a:rPr>
              <a:t>, nevytáhnul, marně svojí silou mrhal, div si kšandy nepřetrhal…</a:t>
            </a:r>
          </a:p>
          <a:p>
            <a:r>
              <a:rPr lang="cs-CZ" sz="1600" dirty="0" smtClean="0">
                <a:latin typeface="+mn-lt"/>
              </a:rPr>
              <a:t>   Je to na mě trochu moc, ve zlosti se potom ozval, musím poslat pro pomoc.</a:t>
            </a:r>
          </a:p>
          <a:p>
            <a:r>
              <a:rPr lang="cs-CZ" sz="1600" dirty="0" smtClean="0">
                <a:latin typeface="+mn-lt"/>
              </a:rPr>
              <a:t>Rodinu si celou pozval. A když pomoc dorazila, chopili se znovu díla. Dědek </a:t>
            </a:r>
            <a:r>
              <a:rPr lang="cs-CZ" sz="1600" dirty="0" err="1" smtClean="0">
                <a:latin typeface="+mn-lt"/>
              </a:rPr>
              <a:t>popad</a:t>
            </a:r>
            <a:r>
              <a:rPr lang="cs-CZ" sz="1600" dirty="0" smtClean="0">
                <a:latin typeface="+mn-lt"/>
              </a:rPr>
              <a:t> řepu, bába </a:t>
            </a:r>
            <a:r>
              <a:rPr lang="cs-CZ" sz="1600" dirty="0" err="1" smtClean="0">
                <a:latin typeface="+mn-lt"/>
              </a:rPr>
              <a:t>dědka</a:t>
            </a:r>
            <a:r>
              <a:rPr lang="cs-CZ" sz="1600" dirty="0" smtClean="0">
                <a:latin typeface="+mn-lt"/>
              </a:rPr>
              <a:t>, vnučka bábu, pejsek vnučku, kočka pejska… táhnou, </a:t>
            </a:r>
            <a:r>
              <a:rPr lang="cs-CZ" sz="1600" dirty="0" err="1" smtClean="0">
                <a:latin typeface="+mn-lt"/>
              </a:rPr>
              <a:t>táhnou</a:t>
            </a:r>
            <a:r>
              <a:rPr lang="cs-CZ" sz="1600" dirty="0" smtClean="0">
                <a:latin typeface="+mn-lt"/>
              </a:rPr>
              <a:t>, a v tom – </a:t>
            </a:r>
            <a:r>
              <a:rPr lang="cs-CZ" sz="1600" dirty="0" err="1" smtClean="0">
                <a:latin typeface="+mn-lt"/>
              </a:rPr>
              <a:t>bác</a:t>
            </a:r>
            <a:r>
              <a:rPr lang="cs-CZ" sz="1600" dirty="0" smtClean="0">
                <a:latin typeface="+mn-lt"/>
              </a:rPr>
              <a:t>! Všichni spadli na hromadu. Jeden si teď drží bradu, druhý nos a třetí leží na zádech. Čtvrtý zase na bříšku… Vyloupli tu řepu jako jádro z oříšku.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Úkoly pro tebe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Jak se jmenoval zajíc?</a:t>
            </a:r>
          </a:p>
          <a:p>
            <a:endParaRPr lang="cs-CZ" dirty="0" smtClean="0"/>
          </a:p>
          <a:p>
            <a:r>
              <a:rPr lang="cs-CZ" dirty="0" smtClean="0"/>
              <a:t>Dařilo se zajíci usnout?</a:t>
            </a:r>
          </a:p>
          <a:p>
            <a:endParaRPr lang="cs-CZ" dirty="0" smtClean="0"/>
          </a:p>
          <a:p>
            <a:r>
              <a:rPr lang="cs-CZ" dirty="0" smtClean="0"/>
              <a:t>Jaká zvířata už spala?</a:t>
            </a:r>
          </a:p>
          <a:p>
            <a:endParaRPr lang="cs-CZ" dirty="0" smtClean="0"/>
          </a:p>
          <a:p>
            <a:r>
              <a:rPr lang="cs-CZ" dirty="0" smtClean="0"/>
              <a:t>Kdo občas vzdychl ze spaní?</a:t>
            </a:r>
          </a:p>
          <a:p>
            <a:endParaRPr lang="cs-CZ" dirty="0" smtClean="0"/>
          </a:p>
          <a:p>
            <a:r>
              <a:rPr lang="cs-CZ" dirty="0" smtClean="0"/>
              <a:t>Kdo se zeptal zajíce, proč nemůže spát?</a:t>
            </a:r>
          </a:p>
          <a:p>
            <a:endParaRPr lang="cs-CZ" dirty="0" smtClean="0"/>
          </a:p>
          <a:p>
            <a:r>
              <a:rPr lang="cs-CZ" dirty="0" smtClean="0"/>
              <a:t>Jakou pohádku měl zajíc nejraději?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059832" y="6309320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sz="1000" dirty="0" smtClean="0"/>
              <a:t>Dostupné z Metodického portálu www.</a:t>
            </a:r>
            <a:r>
              <a:rPr lang="cs-CZ" sz="1000" dirty="0" err="1" smtClean="0"/>
              <a:t>rvp.cz</a:t>
            </a:r>
            <a:r>
              <a:rPr lang="cs-CZ" sz="1000" dirty="0" smtClean="0"/>
              <a:t>, ISSN: 1802-4785, financovaného z ESF a státního rozpočtu ČR. Provozováno Výzkumným ústavem pedagogickým v Praze.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435280" cy="850106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slova do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507288" cy="5217443"/>
          </a:xfrm>
        </p:spPr>
        <p:txBody>
          <a:bodyPr>
            <a:normAutofit lnSpcReduction="10000"/>
          </a:bodyPr>
          <a:lstStyle/>
          <a:p>
            <a:r>
              <a:rPr lang="cs-CZ" sz="2700" dirty="0" smtClean="0"/>
              <a:t>Tma jako v ……………………</a:t>
            </a:r>
          </a:p>
          <a:p>
            <a:endParaRPr lang="cs-CZ" sz="2700" dirty="0" smtClean="0"/>
          </a:p>
          <a:p>
            <a:r>
              <a:rPr lang="cs-CZ" sz="2700" dirty="0" smtClean="0"/>
              <a:t>Všichni už spali nebo……………</a:t>
            </a:r>
          </a:p>
          <a:p>
            <a:endParaRPr lang="cs-CZ" sz="2700" dirty="0" smtClean="0"/>
          </a:p>
          <a:p>
            <a:r>
              <a:rPr lang="cs-CZ" sz="2700" dirty="0" smtClean="0"/>
              <a:t>Zajíc Řepka znova a znova marně zavíral…………</a:t>
            </a:r>
          </a:p>
          <a:p>
            <a:endParaRPr lang="cs-CZ" sz="2700" dirty="0" smtClean="0"/>
          </a:p>
          <a:p>
            <a:r>
              <a:rPr lang="cs-CZ" sz="2700" dirty="0" smtClean="0"/>
              <a:t>Spaní se ti vyhýbá jako včela………….. ?</a:t>
            </a:r>
          </a:p>
          <a:p>
            <a:endParaRPr lang="cs-CZ" sz="2700" dirty="0" smtClean="0"/>
          </a:p>
          <a:p>
            <a:r>
              <a:rPr lang="cs-CZ" sz="2700" dirty="0" smtClean="0"/>
              <a:t>Noc byla klidná, teplá, jako z černého………….</a:t>
            </a:r>
          </a:p>
          <a:p>
            <a:pPr>
              <a:buNone/>
            </a:pPr>
            <a:endParaRPr lang="cs-CZ" sz="2700" dirty="0" smtClean="0"/>
          </a:p>
          <a:p>
            <a:r>
              <a:rPr lang="cs-CZ" sz="2700" dirty="0" smtClean="0"/>
              <a:t>Měsíc se posadil na……………………………………….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309320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sz="1000" dirty="0" smtClean="0"/>
              <a:t>Dostupné z Metodického portálu www.</a:t>
            </a:r>
            <a:r>
              <a:rPr lang="cs-CZ" sz="1000" dirty="0" err="1" smtClean="0"/>
              <a:t>rvp.cz</a:t>
            </a:r>
            <a:r>
              <a:rPr lang="cs-CZ" sz="1000" dirty="0" smtClean="0"/>
              <a:t>, ISSN: 1802-4785, financovaného z ESF a státního rozpočtu ČR. Provozováno Výzkumným ústavem pedagogickým v Praze.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8229600" cy="72008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Označ zvířata, která byla v textu</a:t>
            </a:r>
            <a:endParaRPr lang="cs-CZ" sz="2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309320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sz="1000" dirty="0" smtClean="0"/>
              <a:t>Dostupné z Metodického portálu www.</a:t>
            </a:r>
            <a:r>
              <a:rPr lang="cs-CZ" sz="1000" dirty="0" err="1" smtClean="0"/>
              <a:t>rvp.cz</a:t>
            </a:r>
            <a:r>
              <a:rPr lang="cs-CZ" sz="1000" dirty="0" smtClean="0"/>
              <a:t>, ISSN: 1802-4785, financovaného z ESF a státního rozpočtu ČR. Provozováno Výzkumným ústavem pedagogickým v Praze.</a:t>
            </a:r>
            <a:endParaRPr lang="cs-CZ" sz="1000" dirty="0"/>
          </a:p>
        </p:txBody>
      </p:sp>
      <p:pic>
        <p:nvPicPr>
          <p:cNvPr id="1037" name="Picture 13" descr="C:\Documents and Settings\Správce\Local Settings\Temporary Internet Files\Content.IE5\VLCI644S\MP9001805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556792"/>
            <a:ext cx="1587240" cy="2512781"/>
          </a:xfrm>
          <a:prstGeom prst="rect">
            <a:avLst/>
          </a:prstGeom>
          <a:noFill/>
        </p:spPr>
      </p:pic>
      <p:pic>
        <p:nvPicPr>
          <p:cNvPr id="1038" name="Picture 14" descr="C:\Documents and Settings\Správce\Local Settings\Temporary Internet Files\Content.IE5\PNIHW2Q0\MC9003323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005064"/>
            <a:ext cx="1829714" cy="1277417"/>
          </a:xfrm>
          <a:prstGeom prst="rect">
            <a:avLst/>
          </a:prstGeom>
          <a:noFill/>
        </p:spPr>
      </p:pic>
      <p:pic>
        <p:nvPicPr>
          <p:cNvPr id="1042" name="Picture 18" descr="C:\Documents and Settings\Správce\Local Settings\Temporary Internet Files\Content.IE5\PNIHW2Q0\MC9003302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3284984"/>
            <a:ext cx="1813711" cy="923453"/>
          </a:xfrm>
          <a:prstGeom prst="rect">
            <a:avLst/>
          </a:prstGeom>
          <a:noFill/>
        </p:spPr>
      </p:pic>
      <p:pic>
        <p:nvPicPr>
          <p:cNvPr id="1044" name="Picture 20" descr="C:\Documents and Settings\Správce\Local Settings\Temporary Internet Files\Content.IE5\GJCJFZIZ\MC9003190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1988840"/>
            <a:ext cx="1705861" cy="1512168"/>
          </a:xfrm>
          <a:prstGeom prst="rect">
            <a:avLst/>
          </a:prstGeom>
          <a:noFill/>
        </p:spPr>
      </p:pic>
      <p:pic>
        <p:nvPicPr>
          <p:cNvPr id="1056" name="Picture 32" descr="C:\Documents and Settings\Správce\Local Settings\Temporary Internet Files\Content.IE5\PNIHW2Q0\MC90043801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4509120"/>
            <a:ext cx="1803648" cy="1803648"/>
          </a:xfrm>
          <a:prstGeom prst="rect">
            <a:avLst/>
          </a:prstGeom>
          <a:noFill/>
        </p:spPr>
      </p:pic>
      <p:pic>
        <p:nvPicPr>
          <p:cNvPr id="1059" name="Picture 35" descr="C:\Documents and Settings\Správce\Local Settings\Temporary Internet Files\Content.IE5\VLCI644S\MC90042469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4509120"/>
            <a:ext cx="1993900" cy="1336675"/>
          </a:xfrm>
          <a:prstGeom prst="rect">
            <a:avLst/>
          </a:prstGeom>
          <a:noFill/>
        </p:spPr>
      </p:pic>
      <p:pic>
        <p:nvPicPr>
          <p:cNvPr id="1075" name="Picture 51" descr="C:\Documents and Settings\Správce\Local Settings\Temporary Internet Files\Content.IE5\PNIHW2Q0\MC90032647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59832" y="1484784"/>
            <a:ext cx="1857146" cy="13587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Nakresli pohádku O veliké řepě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381328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sz="1000" dirty="0" smtClean="0"/>
              <a:t>Dostupné z Metodického portálu www.</a:t>
            </a:r>
            <a:r>
              <a:rPr lang="cs-CZ" sz="1000" dirty="0" err="1" smtClean="0"/>
              <a:t>rvp.cz</a:t>
            </a:r>
            <a:r>
              <a:rPr lang="cs-CZ" sz="1000" dirty="0" smtClean="0"/>
              <a:t>, ISSN: 1802-4785, financovaného z ESF a státního rozpočtu ČR. Provozováno Výzkumným ústavem pedagogickým v Praze.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000" i="1" dirty="0" smtClean="0"/>
              <a:t>Velikonoce</a:t>
            </a:r>
            <a:r>
              <a:rPr lang="cs-CZ" sz="1000" dirty="0" smtClean="0"/>
              <a:t>. Olomouc: </a:t>
            </a:r>
            <a:r>
              <a:rPr lang="cs-CZ" sz="1000" dirty="0" err="1" smtClean="0"/>
              <a:t>Rubico</a:t>
            </a:r>
            <a:r>
              <a:rPr lang="cs-CZ" sz="1000" dirty="0" smtClean="0"/>
              <a:t>, 2004. ISBN 80-7346-018-1</a:t>
            </a:r>
            <a:r>
              <a:rPr lang="cs-CZ" sz="1000" dirty="0" smtClean="0"/>
              <a:t>.</a:t>
            </a:r>
          </a:p>
          <a:p>
            <a:pPr marL="0" indent="0">
              <a:buNone/>
            </a:pPr>
            <a:r>
              <a:rPr lang="cs-CZ" sz="1000" smtClean="0"/>
              <a:t>ILUSTRACE – OTEVŘENÁ GALERIE MICROSOFT OFFICE </a:t>
            </a:r>
            <a:endParaRPr lang="cs-CZ" sz="10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237312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Dostupné z Metodického portálu www.</a:t>
            </a:r>
            <a:r>
              <a:rPr lang="cs-CZ" dirty="0" err="1" smtClean="0"/>
              <a:t>rvp.cz</a:t>
            </a:r>
            <a:r>
              <a:rPr lang="cs-CZ" dirty="0" smtClean="0"/>
              <a:t>, ISSN: 1802-4785, financovaného z ESF a státního rozpočtu ČR. Provozováno Výzkumným ústavem pedagogickým v Praze.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522</TotalTime>
  <Words>739</Words>
  <Application>Microsoft Office PowerPoint</Application>
  <PresentationFormat>Předvádění na obrazovce (4:3)</PresentationFormat>
  <Paragraphs>73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Základní škola, Hořice, Husova 11 VY_12_inovace 1_36 </vt:lpstr>
      <vt:lpstr>Snímek 2</vt:lpstr>
      <vt:lpstr>Snímek 3</vt:lpstr>
      <vt:lpstr>Úkoly pro tebe</vt:lpstr>
      <vt:lpstr>Doplň slova do vět</vt:lpstr>
      <vt:lpstr>Označ zvířata, která byla v textu</vt:lpstr>
      <vt:lpstr>Nakresli pohádku O veliké řepě</vt:lpstr>
      <vt:lpstr>Odkazy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xxx</cp:lastModifiedBy>
  <cp:revision>70</cp:revision>
  <dcterms:created xsi:type="dcterms:W3CDTF">2010-10-19T08:27:42Z</dcterms:created>
  <dcterms:modified xsi:type="dcterms:W3CDTF">2012-04-16T15:34:19Z</dcterms:modified>
</cp:coreProperties>
</file>