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8" r:id="rId2"/>
    <p:sldId id="256" r:id="rId3"/>
    <p:sldId id="272" r:id="rId4"/>
    <p:sldId id="275" r:id="rId5"/>
    <p:sldId id="276" r:id="rId6"/>
    <p:sldId id="277" r:id="rId7"/>
    <p:sldId id="278" r:id="rId8"/>
    <p:sldId id="279" r:id="rId9"/>
    <p:sldId id="280" r:id="rId10"/>
    <p:sldId id="282" r:id="rId11"/>
    <p:sldId id="286" r:id="rId12"/>
    <p:sldId id="28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0914C50-14A6-4868-A2AF-3F0F7DE8274A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0A061CA-C8C4-47AF-9114-FF2FCCC7D9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377343"/>
              </p:ext>
            </p:extLst>
          </p:nvPr>
        </p:nvGraphicFramePr>
        <p:xfrm>
          <a:off x="647564" y="5122929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Tvarosloví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VY_32_INOVACE_06_Skloňování podstatných jmen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04248" y="5661248"/>
            <a:ext cx="2044080" cy="939552"/>
          </a:xfrm>
        </p:spPr>
        <p:txBody>
          <a:bodyPr>
            <a:normAutofit/>
          </a:bodyPr>
          <a:lstStyle/>
          <a:p>
            <a:r>
              <a:rPr lang="cs-CZ" sz="1100" b="1" u="sng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u="sng" dirty="0" smtClean="0">
                <a:latin typeface="Arial" pitchFamily="34" charset="0"/>
                <a:cs typeface="Arial" pitchFamily="34" charset="0"/>
              </a:rPr>
              <a:t>2.ZŠ Dobříš</a:t>
            </a:r>
            <a:endParaRPr lang="cs-CZ" sz="1100" b="1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u="sng" dirty="0" smtClean="0"/>
              <a:t>PODSTATNÁ JMÉNA</a:t>
            </a:r>
            <a:br>
              <a:rPr lang="cs-CZ" b="1" i="1" u="sng" dirty="0" smtClean="0"/>
            </a:br>
            <a:r>
              <a:rPr lang="cs-CZ" sz="1400" b="1" i="1" u="sng" dirty="0" smtClean="0">
                <a:latin typeface="Arial" pitchFamily="34" charset="0"/>
                <a:cs typeface="Arial" pitchFamily="34" charset="0"/>
              </a:rPr>
              <a:t>SKLOŇOVÁNÍ PODSTATNÝCH JMEN</a:t>
            </a:r>
            <a:endParaRPr lang="cs-CZ" b="1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561511" cy="7417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SKLOŇOVÁNÍ  PODSTATNÝCH  JMEN + pravopis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Psaní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-i/-y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 koncovkách podstatných jmen:</a:t>
            </a:r>
          </a:p>
          <a:p>
            <a:pPr marL="514350" indent="-514350">
              <a:buAutoNum type="arabicPeriod"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 vzorů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muž, stroj, píseň, kost,moře, stavení</a:t>
            </a:r>
          </a:p>
          <a:p>
            <a:pPr marL="514350" indent="-514350"/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píšeme v koncovkách jen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-i.</a:t>
            </a:r>
          </a:p>
          <a:p>
            <a:pPr marL="514350" indent="-514350">
              <a:buAutoNum type="arabicPeriod" startAt="2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 vzorů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hrad a město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je kromě koncovky </a:t>
            </a:r>
          </a:p>
          <a:p>
            <a:pPr marL="514350" indent="-514350"/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ích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(lesích)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jen tvrdé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cs-CZ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14350" indent="-514350">
              <a:buAutoNum type="arabicPeriod" startAt="3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 vzoru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žena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je kromě koncovky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cs-CZ" sz="28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ami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jen</a:t>
            </a:r>
          </a:p>
          <a:p>
            <a:pPr marL="514350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tvrdé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cs-CZ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14350" indent="-514350">
              <a:buAutoNum type="arabicPeriod" startAt="4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 vzoru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pán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je tvrdé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–y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jen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ve 4. a 7.pádě</a:t>
            </a:r>
          </a:p>
          <a:p>
            <a:pPr marL="514350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množného čísla.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8183651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DOPLŇTE  NEÚPLNÁ  SLOVA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se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lv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                   za stol_             se spisovatel_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dědov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             v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kotl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               za automobil_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dlouhé vlas_       ostré zub_        krásné obraz_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chytat červ_        mořští krab_    lovící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orl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pravé hřib_          kilogram_         výkop_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časopis-               časté chyb_     ze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skál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bez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koroptv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       na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vs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               v obuv_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bitv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                  v postel_           se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zebram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drahokam_          se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slepicem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    z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bitv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pod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letadl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           obdob_             na zdrav_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do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křov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               pod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kormidl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_    za křesl_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020144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e lv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za stol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se spisovatel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děd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ovi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v kotl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za automobil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louhé vlas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ostré zub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krásné obraz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c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hytat červ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mořští krab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lovící orl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ravé hřib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kilogram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výkop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asopis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  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časté chyb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ze skál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ez koroptv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í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na vs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      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v obuv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bitv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v postel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se zebr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ami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rahokam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 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se slepicemi     z bitv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od letadl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obdob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í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na zdrav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í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o křov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í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pod kormidl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za křesl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8831841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KE  SKLOŇOVÁNÍ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slanečci, ukazatelé -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rod mužský životný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           (životná koncovka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-i, -é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),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slanečky, ukazatele -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rod mužský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           (neživotná koncovka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-y, -e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),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dny, dni -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rod mužský neživotný,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děti -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č.mn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.; rod ženský; vzor kost,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dítě -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č.j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.; rod střední; vzor kuře,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4.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člověk -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č.j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.; vzor pán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lidé -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mn.č.; vzor kost (kromě 1.p1č.mn.),</a:t>
            </a: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92696"/>
            <a:ext cx="8924815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71550" lvl="1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5.  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dav, lid, zástup, hmyz, dobytek, skot, národ   </a:t>
            </a:r>
          </a:p>
          <a:p>
            <a:pPr marL="971550" lvl="1" indent="-514350"/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1. p. = 4.p. – rod mužský neživotný,</a:t>
            </a:r>
          </a:p>
          <a:p>
            <a:pPr marL="971550" lvl="1" indent="-514350">
              <a:buAutoNum type="arabicPeriod" startAt="6"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 marL="971550" lvl="1" indent="-514350">
              <a:buAutoNum type="arabicPeriod" startAt="6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2.p.č.j. = 4.p.č.j. – rod mužský životný</a:t>
            </a:r>
          </a:p>
          <a:p>
            <a:pPr marL="971550" lvl="1" indent="-514350"/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 marL="971550" lvl="1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7. 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lidičky, rodiče,koně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- mají koncovky v 1.pádě</a:t>
            </a:r>
          </a:p>
          <a:p>
            <a:pPr marL="971550" lvl="1" indent="-514350"/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množného čísla neživotné</a:t>
            </a:r>
          </a:p>
          <a:p>
            <a:pPr marL="971550" lvl="1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(shodu mají jako pod.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jm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. životná)</a:t>
            </a:r>
          </a:p>
          <a:p>
            <a:pPr marL="971550" lvl="1" indent="-514350"/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 marL="971550" lvl="1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8.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sněhuláci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– rod mužský životný</a:t>
            </a:r>
          </a:p>
          <a:p>
            <a:pPr marL="514350" indent="-514350"/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8820043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Uvedená podstatná jména dejte do příslušných</a:t>
            </a:r>
          </a:p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pádových otázek a určete u nich rod a vzor.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jméno   1.p.mn.č    4.p.mn.č   7.p.mn.č    rod     vzor</a:t>
            </a:r>
          </a:p>
          <a:p>
            <a:endParaRPr lang="cs-CZ" sz="28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Večeře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lov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vejce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uklízečka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hříbě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vítěz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lešení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peníz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holub  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8938665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1.p.mn.č     4p.mn.č     7.p.mn.č.       rod            vzor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večeře       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večeře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večeřemi       ženský      růže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lovy           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lovy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lovy               muž.než.   hrad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vejce          vejce          vejci              střední       moře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uklízečky   uklízečky   uklízečkami  ženský       žena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hříbata       hříbata       hříbaty          střední       kuře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vítězové     vítěze         vítězi             muž.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ž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.        muž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lešení        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lešení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lešeními       střední       kuře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peníze       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peníze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penězi           muž.než.   stroj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holubi        holuby       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holuby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muž.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ž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.        pán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24000" y="1397000"/>
          <a:ext cx="6072336" cy="447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3051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4400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cs-CZ" sz="4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400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4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400" dirty="0" smtClean="0"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sz="4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400" dirty="0" smtClean="0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cs-CZ" sz="4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400" dirty="0" smtClean="0"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lang="cs-CZ" sz="4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400" dirty="0" smtClean="0"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lang="cs-CZ" sz="4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400" dirty="0" smtClean="0">
                          <a:latin typeface="Arial" pitchFamily="34" charset="0"/>
                          <a:cs typeface="Arial" pitchFamily="34" charset="0"/>
                        </a:rPr>
                        <a:t>Ě</a:t>
                      </a:r>
                      <a:endParaRPr lang="cs-CZ" sz="4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400" dirty="0" smtClean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endParaRPr lang="cs-CZ" sz="4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400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cs-CZ" sz="4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400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cs-CZ" sz="4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Š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Ň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Ů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Š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Š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Ř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Ř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CH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Ů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Ř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555776" y="476672"/>
            <a:ext cx="37080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Najděte zvířecí mláďata.</a:t>
            </a:r>
            <a:endParaRPr lang="cs-CZ" sz="2400" b="1" u="sng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775564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4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Např.:</a:t>
            </a:r>
          </a:p>
          <a:p>
            <a:endParaRPr lang="cs-CZ" sz="2400" b="1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smtClean="0">
                <a:latin typeface="Arial" pitchFamily="34" charset="0"/>
                <a:cs typeface="Arial" pitchFamily="34" charset="0"/>
              </a:rPr>
              <a:t>TELE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 MORČE, KOTĚ, KACHNĚ, HOLOUBĚ, SELE,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MEDVÍDĚ, JEHNĚ, KLÍŠTĚ, PTÁČE, HŘÍBĚ, KŮZLE,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HÁDĚ, SLŮNĚ, KUŘE, VEŠ, atd. 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575945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42275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646</TotalTime>
  <Words>672</Words>
  <Application>Microsoft Office PowerPoint</Application>
  <PresentationFormat>Předvádění na obrazovce (4:3)</PresentationFormat>
  <Paragraphs>229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Jmění</vt:lpstr>
      <vt:lpstr>Prezentace aplikace PowerPoint</vt:lpstr>
      <vt:lpstr>PODSTATNÁ JMÉNA SKLOŇOVÁNÍ PODSTATNÝCH JMEN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TVAROSLOVÍ Š. Fulínová</dc:title>
  <dc:creator>OEM</dc:creator>
  <cp:lastModifiedBy>OEM</cp:lastModifiedBy>
  <cp:revision>28</cp:revision>
  <dcterms:created xsi:type="dcterms:W3CDTF">2010-07-02T10:51:56Z</dcterms:created>
  <dcterms:modified xsi:type="dcterms:W3CDTF">2011-11-18T11:23:12Z</dcterms:modified>
</cp:coreProperties>
</file>