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361" r:id="rId2"/>
    <p:sldId id="362" r:id="rId3"/>
    <p:sldId id="363" r:id="rId4"/>
    <p:sldId id="364" r:id="rId5"/>
    <p:sldId id="365" r:id="rId6"/>
    <p:sldId id="366" r:id="rId7"/>
    <p:sldId id="367" r:id="rId8"/>
    <p:sldId id="368" r:id="rId9"/>
    <p:sldId id="369" r:id="rId10"/>
    <p:sldId id="370" r:id="rId11"/>
    <p:sldId id="371" r:id="rId12"/>
    <p:sldId id="372" r:id="rId13"/>
    <p:sldId id="373" r:id="rId14"/>
    <p:sldId id="374" r:id="rId15"/>
    <p:sldId id="375" r:id="rId16"/>
    <p:sldId id="376" r:id="rId17"/>
    <p:sldId id="377" r:id="rId18"/>
    <p:sldId id="378" r:id="rId19"/>
    <p:sldId id="379" r:id="rId20"/>
    <p:sldId id="380" r:id="rId21"/>
    <p:sldId id="381" r:id="rId22"/>
    <p:sldId id="382" r:id="rId23"/>
    <p:sldId id="383" r:id="rId24"/>
    <p:sldId id="360" r:id="rId25"/>
    <p:sldId id="348" r:id="rId26"/>
  </p:sldIdLst>
  <p:sldSz cx="9144000" cy="5143500" type="screen16x9"/>
  <p:notesSz cx="6858000" cy="9144000"/>
  <p:defaultTextStyle>
    <a:defPPr>
      <a:defRPr lang="cs-CZ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0066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Střední styl 1 – zvýraznění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6866" autoAdjust="0"/>
  </p:normalViewPr>
  <p:slideViewPr>
    <p:cSldViewPr>
      <p:cViewPr varScale="1">
        <p:scale>
          <a:sx n="60" d="100"/>
          <a:sy n="60" d="100"/>
        </p:scale>
        <p:origin x="-804" y="-90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-18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101" d="100"/>
          <a:sy n="101" d="100"/>
        </p:scale>
        <p:origin x="2670" y="72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474B3FA3-2CBB-499E-9565-3C3BDFEFFA67}" type="datetimeFigureOut">
              <a:rPr lang="cs-CZ"/>
              <a:pPr>
                <a:defRPr/>
              </a:pPr>
              <a:t>15.7.2015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cs-CZ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cs-CZ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7352B78B-C6CD-4DEE-B067-DD0085691312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58" name="Zástupný symbol pro poznámky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cs-CZ" altLang="cs-CZ" smtClean="0"/>
          </a:p>
        </p:txBody>
      </p:sp>
      <p:sp>
        <p:nvSpPr>
          <p:cNvPr id="17411" name="Zástupný symbol pro číslo snímku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CED89218-38E6-4C26-A35B-7AE9B749D09B}" type="slidenum">
              <a:rPr lang="cs-CZ" altLang="cs-CZ" smtClean="0">
                <a:cs typeface="Arial" charset="0"/>
              </a:rPr>
              <a:pPr>
                <a:defRPr/>
              </a:pPr>
              <a:t>2</a:t>
            </a:fld>
            <a:endParaRPr lang="cs-CZ" altLang="cs-CZ" smtClean="0">
              <a:cs typeface="Arial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890" name="Zástupný symbol pro poznámky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cs-CZ" altLang="cs-CZ" smtClean="0"/>
          </a:p>
        </p:txBody>
      </p:sp>
      <p:sp>
        <p:nvSpPr>
          <p:cNvPr id="37891" name="Zástupný symbol pro číslo snímku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0DD8F32E-052F-4B8A-B2B4-933383E9F71E}" type="slidenum">
              <a:rPr lang="cs-CZ" altLang="cs-CZ" sz="1200"/>
              <a:pPr algn="r"/>
              <a:t>11</a:t>
            </a:fld>
            <a:endParaRPr lang="cs-CZ" altLang="cs-CZ" sz="120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938" name="Zástupný symbol pro poznámky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cs-CZ" altLang="cs-CZ" smtClean="0"/>
          </a:p>
        </p:txBody>
      </p:sp>
      <p:sp>
        <p:nvSpPr>
          <p:cNvPr id="39939" name="Zástupný symbol pro číslo snímku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619AE4E0-4FC1-4C2D-BF11-1306CCB75E3C}" type="slidenum">
              <a:rPr lang="cs-CZ" altLang="cs-CZ" sz="1200"/>
              <a:pPr algn="r"/>
              <a:t>12</a:t>
            </a:fld>
            <a:endParaRPr lang="cs-CZ" altLang="cs-CZ" sz="120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986" name="Zástupný symbol pro poznámky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cs-CZ" altLang="cs-CZ" smtClean="0"/>
          </a:p>
        </p:txBody>
      </p:sp>
      <p:sp>
        <p:nvSpPr>
          <p:cNvPr id="41987" name="Zástupný symbol pro číslo snímku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FE0EADC7-BB09-4ED5-B7AF-2121DDB5780C}" type="slidenum">
              <a:rPr lang="cs-CZ" altLang="cs-CZ" sz="1200"/>
              <a:pPr algn="r"/>
              <a:t>13</a:t>
            </a:fld>
            <a:endParaRPr lang="cs-CZ" altLang="cs-CZ" sz="120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4034" name="Zástupný symbol pro poznámky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cs-CZ" altLang="cs-CZ" smtClean="0"/>
          </a:p>
        </p:txBody>
      </p:sp>
      <p:sp>
        <p:nvSpPr>
          <p:cNvPr id="44035" name="Zástupný symbol pro číslo snímku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EBBB3DB8-883A-4C66-841F-4590FDC9DBF0}" type="slidenum">
              <a:rPr lang="cs-CZ" altLang="cs-CZ" sz="1200"/>
              <a:pPr algn="r"/>
              <a:t>14</a:t>
            </a:fld>
            <a:endParaRPr lang="cs-CZ" altLang="cs-CZ" sz="120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6082" name="Zástupný symbol pro poznámky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cs-CZ" altLang="cs-CZ" smtClean="0"/>
          </a:p>
        </p:txBody>
      </p:sp>
      <p:sp>
        <p:nvSpPr>
          <p:cNvPr id="46083" name="Zástupný symbol pro číslo snímku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4ADB887B-9489-46E8-AEC6-A24813D7E828}" type="slidenum">
              <a:rPr lang="cs-CZ" altLang="cs-CZ" sz="1200"/>
              <a:pPr algn="r"/>
              <a:t>15</a:t>
            </a:fld>
            <a:endParaRPr lang="cs-CZ" altLang="cs-CZ" sz="120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6" name="Zástupný symbol pro poznámky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cs-CZ" altLang="cs-CZ" smtClean="0"/>
          </a:p>
        </p:txBody>
      </p:sp>
      <p:sp>
        <p:nvSpPr>
          <p:cNvPr id="21507" name="Zástupný symbol pro číslo snímku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6893DCD8-A9C1-49EB-AFE5-D6BEB82BA2B6}" type="slidenum">
              <a:rPr lang="cs-CZ" altLang="cs-CZ" sz="1200"/>
              <a:pPr algn="r"/>
              <a:t>3</a:t>
            </a:fld>
            <a:endParaRPr lang="cs-CZ" altLang="cs-CZ" sz="120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554" name="Zástupný symbol pro poznámky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cs-CZ" altLang="cs-CZ" smtClean="0"/>
          </a:p>
        </p:txBody>
      </p:sp>
      <p:sp>
        <p:nvSpPr>
          <p:cNvPr id="23555" name="Zástupný symbol pro číslo snímku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FC1A44F7-DB37-4677-BE84-D1DD4901FF7D}" type="slidenum">
              <a:rPr lang="cs-CZ" altLang="cs-CZ" sz="1200"/>
              <a:pPr algn="r"/>
              <a:t>4</a:t>
            </a:fld>
            <a:endParaRPr lang="cs-CZ" altLang="cs-CZ" sz="120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2" name="Zástupný symbol pro poznámky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cs-CZ" altLang="cs-CZ" smtClean="0"/>
          </a:p>
        </p:txBody>
      </p:sp>
      <p:sp>
        <p:nvSpPr>
          <p:cNvPr id="25603" name="Zástupný symbol pro číslo snímku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9FB32050-E8A5-4987-9C9A-8C8C369E708A}" type="slidenum">
              <a:rPr lang="cs-CZ" altLang="cs-CZ" sz="1200"/>
              <a:pPr algn="r"/>
              <a:t>5</a:t>
            </a:fld>
            <a:endParaRPr lang="cs-CZ" altLang="cs-CZ" sz="120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650" name="Zástupný symbol pro poznámky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cs-CZ" altLang="cs-CZ" smtClean="0"/>
          </a:p>
        </p:txBody>
      </p:sp>
      <p:sp>
        <p:nvSpPr>
          <p:cNvPr id="27651" name="Zástupný symbol pro číslo snímku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F0D6B830-86C1-4133-A4A7-588903DD904E}" type="slidenum">
              <a:rPr lang="cs-CZ" altLang="cs-CZ" sz="1200"/>
              <a:pPr algn="r"/>
              <a:t>6</a:t>
            </a:fld>
            <a:endParaRPr lang="cs-CZ" altLang="cs-CZ" sz="120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698" name="Zástupný symbol pro poznámky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cs-CZ" altLang="cs-CZ" smtClean="0"/>
          </a:p>
        </p:txBody>
      </p:sp>
      <p:sp>
        <p:nvSpPr>
          <p:cNvPr id="29699" name="Zástupný symbol pro číslo snímku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6C45FCA8-9C96-4F26-B47F-971492CE33B6}" type="slidenum">
              <a:rPr lang="cs-CZ" altLang="cs-CZ" sz="1200"/>
              <a:pPr algn="r"/>
              <a:t>7</a:t>
            </a:fld>
            <a:endParaRPr lang="cs-CZ" altLang="cs-CZ" sz="120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746" name="Zástupný symbol pro poznámky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cs-CZ" altLang="cs-CZ" smtClean="0"/>
          </a:p>
        </p:txBody>
      </p:sp>
      <p:sp>
        <p:nvSpPr>
          <p:cNvPr id="31747" name="Zástupný symbol pro číslo snímku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ED8A8934-B1E0-4B3D-800E-8D43338B535E}" type="slidenum">
              <a:rPr lang="cs-CZ" altLang="cs-CZ" sz="1200"/>
              <a:pPr algn="r"/>
              <a:t>8</a:t>
            </a:fld>
            <a:endParaRPr lang="cs-CZ" altLang="cs-CZ" sz="120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4" name="Zástupný symbol pro poznámky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cs-CZ" altLang="cs-CZ" smtClean="0"/>
          </a:p>
        </p:txBody>
      </p:sp>
      <p:sp>
        <p:nvSpPr>
          <p:cNvPr id="33795" name="Zástupný symbol pro číslo snímku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5499D393-68DF-4966-BFA4-EE8DB9B64D9B}" type="slidenum">
              <a:rPr lang="cs-CZ" altLang="cs-CZ" sz="1200"/>
              <a:pPr algn="r"/>
              <a:t>9</a:t>
            </a:fld>
            <a:endParaRPr lang="cs-CZ" altLang="cs-CZ" sz="120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2" name="Zástupný symbol pro poznámky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cs-CZ" altLang="cs-CZ" smtClean="0"/>
          </a:p>
        </p:txBody>
      </p:sp>
      <p:sp>
        <p:nvSpPr>
          <p:cNvPr id="35843" name="Zástupný symbol pro číslo snímku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3D66A063-8002-4FDE-8601-6087A107165D}" type="slidenum">
              <a:rPr lang="cs-CZ" altLang="cs-CZ" sz="1200"/>
              <a:pPr algn="r"/>
              <a:t>10</a:t>
            </a:fld>
            <a:endParaRPr lang="cs-CZ" altLang="cs-CZ" sz="12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8" name="Zástupný symbol pro text 7"/>
          <p:cNvSpPr>
            <a:spLocks noGrp="1"/>
          </p:cNvSpPr>
          <p:nvPr>
            <p:ph type="body" sz="quarter" idx="13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Klepnutím lze upravit styly předlohy textu.</a:t>
            </a:r>
          </a:p>
        </p:txBody>
      </p:sp>
      <p:sp>
        <p:nvSpPr>
          <p:cNvPr id="5" name="Zástupný symbol pro číslo snímku 5"/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F36EC7-2725-4B33-95A8-AEA2BDA75A38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text 7"/>
          <p:cNvSpPr>
            <a:spLocks noGrp="1"/>
          </p:cNvSpPr>
          <p:nvPr>
            <p:ph type="body" sz="quarter" idx="13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Klepnutím lze upravit styly předlohy textu.</a:t>
            </a:r>
          </a:p>
        </p:txBody>
      </p:sp>
      <p:sp>
        <p:nvSpPr>
          <p:cNvPr id="5" name="Zástupný symbol pro číslo snímku 5"/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52D974-23FE-42F3-A95A-70EC02967384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843557"/>
            <a:ext cx="2057400" cy="375106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843557"/>
            <a:ext cx="6019800" cy="375106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text 7"/>
          <p:cNvSpPr>
            <a:spLocks noGrp="1"/>
          </p:cNvSpPr>
          <p:nvPr>
            <p:ph type="body" sz="quarter" idx="13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Klepnutím lze upravit styly předlohy textu.</a:t>
            </a:r>
          </a:p>
        </p:txBody>
      </p:sp>
      <p:sp>
        <p:nvSpPr>
          <p:cNvPr id="5" name="Zástupný symbol pro číslo snímku 5"/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58D287-FB4A-4083-8D81-255D28E650D4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C50EBD83-172E-4534-8D62-55575A6F70C9}" type="datetimeFigureOut">
              <a:rPr lang="cs-CZ"/>
              <a:pPr>
                <a:defRPr/>
              </a:pPr>
              <a:t>15.7.2015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243B05-6C01-4B13-BEF3-D603FDDD2D34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číslo snímku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066E68-7945-46F4-A7F0-AB1208AC31AE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Nadpis, text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4684713"/>
            <a:ext cx="2133600" cy="35718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4684713"/>
            <a:ext cx="2895600" cy="35718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933E8F-9998-451A-B524-60B626168617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8" name="Zástupný symbol pro text 7"/>
          <p:cNvSpPr>
            <a:spLocks noGrp="1"/>
          </p:cNvSpPr>
          <p:nvPr>
            <p:ph type="body" sz="quarter" idx="13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Klepnutím lze upravit styly předlohy textu.</a:t>
            </a:r>
          </a:p>
        </p:txBody>
      </p:sp>
      <p:sp>
        <p:nvSpPr>
          <p:cNvPr id="5" name="Zástupný symbol pro číslo snímku 5"/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026723-7625-43FF-AEC5-B2E047A01C12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7" name="Zástupný symbol pro text 7"/>
          <p:cNvSpPr>
            <a:spLocks noGrp="1"/>
          </p:cNvSpPr>
          <p:nvPr>
            <p:ph type="body" sz="quarter" idx="13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Klepnutím lze upravit styly předlohy textu.</a:t>
            </a:r>
          </a:p>
        </p:txBody>
      </p:sp>
      <p:sp>
        <p:nvSpPr>
          <p:cNvPr id="5" name="Zástupný symbol pro číslo snímku 5"/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9D708B-FAF8-4D9F-973D-60438B5B0CEC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347613"/>
            <a:ext cx="4038600" cy="324700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347613"/>
            <a:ext cx="4038600" cy="324700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8" name="Zástupný symbol pro text 7"/>
          <p:cNvSpPr>
            <a:spLocks noGrp="1"/>
          </p:cNvSpPr>
          <p:nvPr>
            <p:ph type="body" sz="quarter" idx="13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Klepnutím lze upravit styly předlohy textu.</a:t>
            </a: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DFE367-4252-42A6-AF89-A742919A5F6D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347614"/>
            <a:ext cx="4040188" cy="576064"/>
          </a:xfrm>
        </p:spPr>
        <p:txBody>
          <a:bodyPr anchor="b">
            <a:no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1923678"/>
            <a:ext cx="4040188" cy="267094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6" y="1347614"/>
            <a:ext cx="4041775" cy="576064"/>
          </a:xfrm>
        </p:spPr>
        <p:txBody>
          <a:bodyPr anchor="b">
            <a:no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6" y="1923678"/>
            <a:ext cx="4041775" cy="267094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10" name="Zástupný symbol pro text 7"/>
          <p:cNvSpPr>
            <a:spLocks noGrp="1"/>
          </p:cNvSpPr>
          <p:nvPr>
            <p:ph type="body" sz="quarter" idx="13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Klepnutím lze upravit styly předlohy textu.</a:t>
            </a:r>
          </a:p>
        </p:txBody>
      </p:sp>
      <p:sp>
        <p:nvSpPr>
          <p:cNvPr id="8" name="Zástupný symbol pro číslo snímku 5"/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2143EF-04CF-4600-B533-F1452F19F2F0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6" name="Zástupný symbol pro text 7"/>
          <p:cNvSpPr>
            <a:spLocks noGrp="1"/>
          </p:cNvSpPr>
          <p:nvPr>
            <p:ph type="body" sz="quarter" idx="13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Klepnutím lze upravit styly předlohy textu.</a:t>
            </a:r>
          </a:p>
        </p:txBody>
      </p:sp>
      <p:sp>
        <p:nvSpPr>
          <p:cNvPr id="4" name="Zástupný symbol pro číslo snímku 5"/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42AB76-C4D9-4D52-9E61-929A730B813A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ástupný symbol pro text 7"/>
          <p:cNvSpPr>
            <a:spLocks noGrp="1"/>
          </p:cNvSpPr>
          <p:nvPr>
            <p:ph type="body" sz="quarter" idx="13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Klepnutím lze upravit styly předlohy textu.</a:t>
            </a:r>
          </a:p>
        </p:txBody>
      </p:sp>
      <p:sp>
        <p:nvSpPr>
          <p:cNvPr id="3" name="Zástupný symbol pro číslo snímku 5"/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3EF542-9186-443C-A19C-5D2AB80A41F7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1" y="843558"/>
            <a:ext cx="3008313" cy="57606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843557"/>
            <a:ext cx="5111750" cy="375106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1" y="1419621"/>
            <a:ext cx="3008313" cy="317500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8" name="Zástupný symbol pro text 7"/>
          <p:cNvSpPr>
            <a:spLocks noGrp="1"/>
          </p:cNvSpPr>
          <p:nvPr>
            <p:ph type="body" sz="quarter" idx="13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Klepnutím lze upravit styly předlohy textu.</a:t>
            </a: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462767-C004-4344-AEFA-DD62837F7C27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843558"/>
            <a:ext cx="5486400" cy="2702123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cs-CZ" noProof="0" smtClean="0"/>
              <a:t>Kliknutím na ikonu přidáte obrázek.</a:t>
            </a:r>
            <a:endParaRPr lang="cs-CZ" noProof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8" name="Zástupný symbol pro text 7"/>
          <p:cNvSpPr>
            <a:spLocks noGrp="1"/>
          </p:cNvSpPr>
          <p:nvPr>
            <p:ph type="body" sz="quarter" idx="13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cs-CZ" dirty="0" smtClean="0"/>
              <a:t>Klepnutím lze upravit styly předlohy textu.</a:t>
            </a: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B87ABB-BF84-4D18-BBDA-46725CF2EF3E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6.jpe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20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4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Skupina 3"/>
          <p:cNvGrpSpPr>
            <a:grpSpLocks/>
          </p:cNvGrpSpPr>
          <p:nvPr/>
        </p:nvGrpSpPr>
        <p:grpSpPr bwMode="auto">
          <a:xfrm>
            <a:off x="0" y="3284538"/>
            <a:ext cx="9144000" cy="1858962"/>
            <a:chOff x="0" y="3284537"/>
            <a:chExt cx="9144000" cy="1858963"/>
          </a:xfrm>
        </p:grpSpPr>
        <p:pic>
          <p:nvPicPr>
            <p:cNvPr id="1034" name="Picture 3"/>
            <p:cNvPicPr>
              <a:picLocks noChangeAspect="1" noChangeArrowheads="1"/>
            </p:cNvPicPr>
            <p:nvPr userDrawn="1"/>
          </p:nvPicPr>
          <p:blipFill>
            <a:blip r:embed="rId16"/>
            <a:srcRect/>
            <a:stretch>
              <a:fillRect/>
            </a:stretch>
          </p:blipFill>
          <p:spPr bwMode="auto">
            <a:xfrm>
              <a:off x="0" y="3284537"/>
              <a:ext cx="9144000" cy="18589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1035" name="Skupina 10"/>
            <p:cNvGrpSpPr>
              <a:grpSpLocks noChangeAspect="1"/>
            </p:cNvGrpSpPr>
            <p:nvPr userDrawn="1"/>
          </p:nvGrpSpPr>
          <p:grpSpPr bwMode="auto">
            <a:xfrm>
              <a:off x="35536" y="4300030"/>
              <a:ext cx="720000" cy="792000"/>
              <a:chOff x="23056" y="6093296"/>
              <a:chExt cx="720000" cy="792000"/>
            </a:xfrm>
          </p:grpSpPr>
          <p:sp>
            <p:nvSpPr>
              <p:cNvPr id="15" name="Zaoblený obdélník 14"/>
              <p:cNvSpPr/>
              <p:nvPr userDrawn="1"/>
            </p:nvSpPr>
            <p:spPr>
              <a:xfrm>
                <a:off x="23056" y="6093296"/>
                <a:ext cx="720000" cy="792000"/>
              </a:xfrm>
              <a:prstGeom prst="roundRect">
                <a:avLst/>
              </a:prstGeom>
              <a:ln>
                <a:noFill/>
              </a:ln>
              <a:effectLst>
                <a:softEdge rad="31750"/>
              </a:effectLst>
            </p:spPr>
            <p:style>
              <a:lnRef idx="2">
                <a:schemeClr val="accent5"/>
              </a:lnRef>
              <a:fillRef idx="1">
                <a:schemeClr val="lt1"/>
              </a:fillRef>
              <a:effectRef idx="0">
                <a:schemeClr val="accent5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cs-CZ"/>
              </a:p>
            </p:txBody>
          </p:sp>
          <p:pic>
            <p:nvPicPr>
              <p:cNvPr id="1039" name="Picture 12"/>
              <p:cNvPicPr>
                <a:picLocks noChangeAspect="1" noChangeArrowheads="1"/>
              </p:cNvPicPr>
              <p:nvPr userDrawn="1"/>
            </p:nvPicPr>
            <p:blipFill>
              <a:blip r:embed="rId17"/>
              <a:srcRect/>
              <a:stretch>
                <a:fillRect/>
              </a:stretch>
            </p:blipFill>
            <p:spPr bwMode="auto">
              <a:xfrm>
                <a:off x="70861" y="6201296"/>
                <a:ext cx="624390" cy="576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</p:grpSp>
      <p:pic>
        <p:nvPicPr>
          <p:cNvPr id="1027" name="Picture 2"/>
          <p:cNvPicPr>
            <a:picLocks noChangeAspect="1" noChangeArrowheads="1"/>
          </p:cNvPicPr>
          <p:nvPr/>
        </p:nvPicPr>
        <p:blipFill>
          <a:blip r:embed="rId18"/>
          <a:srcRect/>
          <a:stretch>
            <a:fillRect/>
          </a:stretch>
        </p:blipFill>
        <p:spPr bwMode="auto">
          <a:xfrm>
            <a:off x="0" y="0"/>
            <a:ext cx="9144000" cy="1858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10"/>
          <p:cNvPicPr>
            <a:picLocks noChangeAspect="1" noChangeArrowheads="1"/>
          </p:cNvPicPr>
          <p:nvPr/>
        </p:nvPicPr>
        <p:blipFill>
          <a:blip r:embed="rId19"/>
          <a:srcRect/>
          <a:stretch>
            <a:fillRect/>
          </a:stretch>
        </p:blipFill>
        <p:spPr bwMode="auto">
          <a:xfrm>
            <a:off x="6689725" y="201613"/>
            <a:ext cx="1860550" cy="53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9" name="Zástupný symbol pro text 2"/>
          <p:cNvSpPr>
            <a:spLocks noGrp="1"/>
          </p:cNvSpPr>
          <p:nvPr>
            <p:ph type="body" idx="1"/>
          </p:nvPr>
        </p:nvSpPr>
        <p:spPr bwMode="auto">
          <a:xfrm>
            <a:off x="457200" y="1419225"/>
            <a:ext cx="8229600" cy="317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</a:p>
        </p:txBody>
      </p:sp>
      <p:sp>
        <p:nvSpPr>
          <p:cNvPr id="1030" name="Zástupný symbol pro nadpis 1"/>
          <p:cNvSpPr>
            <a:spLocks noGrp="1"/>
          </p:cNvSpPr>
          <p:nvPr>
            <p:ph type="title"/>
          </p:nvPr>
        </p:nvSpPr>
        <p:spPr bwMode="auto">
          <a:xfrm>
            <a:off x="468313" y="842963"/>
            <a:ext cx="82296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Kliknutím lze upravit styl.</a:t>
            </a: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49DDB48-CD92-4655-A5DD-53235E2F969F}" type="slidenum">
              <a:rPr lang="cs-CZ"/>
              <a:pPr>
                <a:defRPr/>
              </a:pPr>
              <a:t>‹#›</a:t>
            </a:fld>
            <a:endParaRPr lang="cs-CZ"/>
          </a:p>
        </p:txBody>
      </p:sp>
      <p:pic>
        <p:nvPicPr>
          <p:cNvPr id="1032" name="Obrázek 11"/>
          <p:cNvPicPr>
            <a:picLocks noChangeAspect="1" noChangeArrowheads="1"/>
          </p:cNvPicPr>
          <p:nvPr userDrawn="1"/>
        </p:nvPicPr>
        <p:blipFill>
          <a:blip r:embed="rId20"/>
          <a:srcRect/>
          <a:stretch>
            <a:fillRect/>
          </a:stretch>
        </p:blipFill>
        <p:spPr bwMode="auto">
          <a:xfrm>
            <a:off x="179388" y="142875"/>
            <a:ext cx="2776537" cy="563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3" name="Obrázek 12"/>
          <p:cNvPicPr>
            <a:picLocks noChangeAspect="1"/>
          </p:cNvPicPr>
          <p:nvPr userDrawn="1"/>
        </p:nvPicPr>
        <p:blipFill>
          <a:blip r:embed="rId21"/>
          <a:srcRect/>
          <a:stretch>
            <a:fillRect/>
          </a:stretch>
        </p:blipFill>
        <p:spPr bwMode="auto">
          <a:xfrm>
            <a:off x="7885113" y="4418013"/>
            <a:ext cx="1077912" cy="566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0" r:id="rId3"/>
    <p:sldLayoutId id="2147483659" r:id="rId4"/>
    <p:sldLayoutId id="2147483658" r:id="rId5"/>
    <p:sldLayoutId id="2147483657" r:id="rId6"/>
    <p:sldLayoutId id="2147483656" r:id="rId7"/>
    <p:sldLayoutId id="2147483655" r:id="rId8"/>
    <p:sldLayoutId id="2147483654" r:id="rId9"/>
    <p:sldLayoutId id="2147483653" r:id="rId10"/>
    <p:sldLayoutId id="2147483652" r:id="rId11"/>
    <p:sldLayoutId id="2147483663" r:id="rId12"/>
    <p:sldLayoutId id="2147483651" r:id="rId13"/>
    <p:sldLayoutId id="2147483664" r:id="rId14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tabLst>
          <a:tab pos="1790700" algn="l"/>
        </a:tabLst>
        <a:defRPr sz="32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tabLst>
          <a:tab pos="1790700" algn="l"/>
        </a:tabLst>
        <a:defRPr sz="32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tabLst>
          <a:tab pos="1790700" algn="l"/>
        </a:tabLst>
        <a:defRPr sz="32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tabLst>
          <a:tab pos="1790700" algn="l"/>
        </a:tabLst>
        <a:defRPr sz="32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tabLst>
          <a:tab pos="1790700" algn="l"/>
        </a:tabLst>
        <a:defRPr sz="32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tabLst>
          <a:tab pos="1790700" algn="l"/>
        </a:tabLst>
        <a:defRPr sz="32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tabLst>
          <a:tab pos="1790700" algn="l"/>
        </a:tabLst>
        <a:defRPr sz="32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tabLst>
          <a:tab pos="1790700" algn="l"/>
        </a:tabLst>
        <a:defRPr sz="32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tabLst>
          <a:tab pos="1790700" algn="l"/>
        </a:tabLst>
        <a:defRPr sz="32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34.jpeg"/><Relationship Id="rId4" Type="http://schemas.openxmlformats.org/officeDocument/2006/relationships/image" Target="../media/image3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7" Type="http://schemas.openxmlformats.org/officeDocument/2006/relationships/image" Target="../media/image8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0.jpeg"/><Relationship Id="rId5" Type="http://schemas.openxmlformats.org/officeDocument/2006/relationships/image" Target="../media/image17.png"/><Relationship Id="rId4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7" Type="http://schemas.openxmlformats.org/officeDocument/2006/relationships/image" Target="../media/image15.pn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6.png"/><Relationship Id="rId5" Type="http://schemas.openxmlformats.org/officeDocument/2006/relationships/image" Target="../media/image26.jpeg"/><Relationship Id="rId4" Type="http://schemas.openxmlformats.org/officeDocument/2006/relationships/image" Target="../media/image37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8.jpeg"/><Relationship Id="rId5" Type="http://schemas.openxmlformats.org/officeDocument/2006/relationships/image" Target="../media/image10.jpeg"/><Relationship Id="rId4" Type="http://schemas.openxmlformats.org/officeDocument/2006/relationships/image" Target="../media/image3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9.jpeg"/><Relationship Id="rId4" Type="http://schemas.openxmlformats.org/officeDocument/2006/relationships/image" Target="../media/image1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8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7" Type="http://schemas.openxmlformats.org/officeDocument/2006/relationships/image" Target="../media/image8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0.jpeg"/><Relationship Id="rId5" Type="http://schemas.openxmlformats.org/officeDocument/2006/relationships/image" Target="../media/image17.png"/><Relationship Id="rId4" Type="http://schemas.openxmlformats.org/officeDocument/2006/relationships/image" Target="../media/image2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7" Type="http://schemas.openxmlformats.org/officeDocument/2006/relationships/image" Target="../media/image15.pn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6.png"/><Relationship Id="rId5" Type="http://schemas.openxmlformats.org/officeDocument/2006/relationships/image" Target="../media/image26.jpeg"/><Relationship Id="rId4" Type="http://schemas.openxmlformats.org/officeDocument/2006/relationships/image" Target="../media/image37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8.jpeg"/><Relationship Id="rId5" Type="http://schemas.openxmlformats.org/officeDocument/2006/relationships/image" Target="../media/image10.jpeg"/><Relationship Id="rId4" Type="http://schemas.openxmlformats.org/officeDocument/2006/relationships/image" Target="../media/image3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9.jpeg"/><Relationship Id="rId4" Type="http://schemas.openxmlformats.org/officeDocument/2006/relationships/image" Target="../media/image14.jpe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hyperlink" Target="http://upload.wikimedia.org/wikipedia/commons/thumb/6/6a/Cochon_2.JPG/800px-%20Cochon_2.JPG" TargetMode="External"/><Relationship Id="rId13" Type="http://schemas.openxmlformats.org/officeDocument/2006/relationships/hyperlink" Target="http://sga.prf.jcu.cz/prirodoveda/savci/illustrations/KunDomaci.jpg" TargetMode="External"/><Relationship Id="rId3" Type="http://schemas.openxmlformats.org/officeDocument/2006/relationships/hyperlink" Target="http://www.narmyslenka.cz/image/201109142116_stene.jpg" TargetMode="External"/><Relationship Id="rId7" Type="http://schemas.openxmlformats.org/officeDocument/2006/relationships/hyperlink" Target="http://www.topgam.cz/hlasovani/b/kocka-204407.jpg" TargetMode="External"/><Relationship Id="rId12" Type="http://schemas.openxmlformats.org/officeDocument/2006/relationships/hyperlink" Target="http://www.wingettphotography.com/Spring2003/VirginiaScenery/images/MiniatureHorse_Foal-2.jpg" TargetMode="External"/><Relationship Id="rId2" Type="http://schemas.openxmlformats.org/officeDocument/2006/relationships/hyperlink" Target="http://www.svetpejsku.cz/soubory/plemena/bernsky-salasnicky-pes-1.jpg" TargetMode="External"/><Relationship Id="rId16" Type="http://schemas.openxmlformats.org/officeDocument/2006/relationships/hyperlink" Target="http://biospotrebitel.cz/wp-content/uploads/2012/01/krav%C3%ADn1.jpg" TargetMode="External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moje-kocka.cz/foto-clanky/kockaamys.jpg" TargetMode="External"/><Relationship Id="rId11" Type="http://schemas.openxmlformats.org/officeDocument/2006/relationships/hyperlink" Target="http://www.doomacizviratkaa.estranky.cz/img/original/9/kun.jpg" TargetMode="External"/><Relationship Id="rId5" Type="http://schemas.openxmlformats.org/officeDocument/2006/relationships/hyperlink" Target="http://data.mojezoo.cz/mojezoo/images/kotatko.JPG" TargetMode="External"/><Relationship Id="rId15" Type="http://schemas.openxmlformats.org/officeDocument/2006/relationships/hyperlink" Target="http://www.vyzivavnemoci.cz/typo3temp/pics/b3b9940a19.jpg" TargetMode="External"/><Relationship Id="rId10" Type="http://schemas.openxmlformats.org/officeDocument/2006/relationships/hyperlink" Target="http://upload.wikimedia.org/wikipedia/commons/thumb/8/8a/G%C3%B6ttingen_Minipig.jpg/1280px-G%C3%B6ttingen_Minipig.jpg" TargetMode="External"/><Relationship Id="rId4" Type="http://schemas.openxmlformats.org/officeDocument/2006/relationships/hyperlink" Target="http://www.spokojenypes.cz/inshop/catalogue/products/pictures/hu_16003.jpg" TargetMode="External"/><Relationship Id="rId9" Type="http://schemas.openxmlformats.org/officeDocument/2006/relationships/hyperlink" Target="http://upload.wikimedia.org/wikipedia/commons/thumb/b/bb/Tla%C4%8Denka_sv%C4%9Btl%C3%A1.jpg/800px-Tla%C4%8Denka_sv%C4%9Btl%C3%A1.jpg" TargetMode="External"/><Relationship Id="rId14" Type="http://schemas.openxmlformats.org/officeDocument/2006/relationships/hyperlink" Target="http://cdn.megapixel.cz/gallery/w1180h1180/3/16223.jpg" TargetMode="Externa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hyperlink" Target="http://upload.wikimedia.org/wikipedia/commons/thumb/f/f1/Kaninchen3.jpg/800px-Kaninchen3.jpg" TargetMode="External"/><Relationship Id="rId13" Type="http://schemas.openxmlformats.org/officeDocument/2006/relationships/hyperlink" Target="http://upload.wikimedia.org/wikipedia/commons/thumb/3/37/CSIRO_ScienceImage_2857_A_Day_Old_Chick.jpg/640px-CSIRO_ScienceImage_2857_A_Day_Old_Chick.jpg" TargetMode="External"/><Relationship Id="rId3" Type="http://schemas.openxmlformats.org/officeDocument/2006/relationships/hyperlink" Target="http://www.zuzinick.cz/fotky15786/fotos/_vyr_34P3080056ES.jpg" TargetMode="External"/><Relationship Id="rId7" Type="http://schemas.openxmlformats.org/officeDocument/2006/relationships/hyperlink" Target="http://upload.wikimedia.org/wikipedia/commons/thumb/3/30/Chevreau.jpg/1024px-Chevreau.jpg" TargetMode="External"/><Relationship Id="rId12" Type="http://schemas.openxmlformats.org/officeDocument/2006/relationships/hyperlink" Target="http://upload.wikimedia.org/wikipedia/commons/thumb/1/15/2_eggs.JPG/800px-2_eggs.JPG" TargetMode="External"/><Relationship Id="rId2" Type="http://schemas.openxmlformats.org/officeDocument/2006/relationships/hyperlink" Target="http://upload.wikimedia.org/wikipedia/commons/thumb/c/c4/Lleyn_sheep.jpg/258px-Lleyn_sheep.jpg" TargetMode="External"/><Relationship Id="rId16" Type="http://schemas.openxmlformats.org/officeDocument/2006/relationships/hyperlink" Target="http://upload.wikimedia.org/wikipedia/commons/9/9d/Gosling.JPG" TargetMode="External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syridlo.cz/files/images/kozi_syr2.jpg" TargetMode="External"/><Relationship Id="rId11" Type="http://schemas.openxmlformats.org/officeDocument/2006/relationships/hyperlink" Target="http://upload.wikimedia.org/wikipedia/commons/thumb/3/30/Giriraja_chicken_(2).JPG/800px-Giriraja_chicken_(2).JPG" TargetMode="External"/><Relationship Id="rId5" Type="http://schemas.openxmlformats.org/officeDocument/2006/relationships/hyperlink" Target="http://upload.wikimedia.org/wikipedia/commons/f/f5/Saanenziege.jpg" TargetMode="External"/><Relationship Id="rId15" Type="http://schemas.openxmlformats.org/officeDocument/2006/relationships/hyperlink" Target="http://img1.hyperinzerce.cz/x-cz/inz/4093/4093278-drane-husi-peri-1.jpg" TargetMode="External"/><Relationship Id="rId10" Type="http://schemas.openxmlformats.org/officeDocument/2006/relationships/hyperlink" Target="http://upload.wikimedia.org/wikipedia/commons/8/8b/Jeunes_satin_ivoire_yeux_bleus.JPG" TargetMode="External"/><Relationship Id="rId4" Type="http://schemas.openxmlformats.org/officeDocument/2006/relationships/hyperlink" Target="http://upload.wikimedia.org/wikipedia/commons/thumb/c/c5/Klitf%C3%A5r.jpg/800px-Klitf%C3%A5r.jpg" TargetMode="External"/><Relationship Id="rId9" Type="http://schemas.openxmlformats.org/officeDocument/2006/relationships/hyperlink" Target="http://upload.wikimedia.org/wikipedia/commons/thumb/e/e6/Carrots.JPG/1024px-Carrots.JPG" TargetMode="External"/><Relationship Id="rId14" Type="http://schemas.openxmlformats.org/officeDocument/2006/relationships/hyperlink" Target="http://upload.wikimedia.org/wikipedia/commons/thumb/d/de/CorporationParkGoose.JPG/640px-CorporationParkGoose.JPG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143000" y="841375"/>
            <a:ext cx="6858000" cy="1790700"/>
          </a:xfrm>
        </p:spPr>
        <p:txBody>
          <a:bodyPr/>
          <a:lstStyle/>
          <a:p>
            <a:pPr eaLnBrk="1" hangingPunct="1"/>
            <a:r>
              <a:rPr lang="cs-CZ" altLang="cs-CZ" b="1" smtClean="0">
                <a:solidFill>
                  <a:schemeClr val="accent2"/>
                </a:solidFill>
              </a:rPr>
              <a:t>DOPRAVNÍ PROSTŘEDKY</a:t>
            </a:r>
            <a:endParaRPr lang="cs-CZ" altLang="cs-CZ" b="1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06375"/>
            <a:ext cx="8229600" cy="312738"/>
          </a:xfrm>
        </p:spPr>
        <p:txBody>
          <a:bodyPr/>
          <a:lstStyle/>
          <a:p>
            <a:pPr eaLnBrk="1" hangingPunct="1"/>
            <a:r>
              <a:rPr lang="cs-CZ" altLang="cs-CZ" sz="2800" b="1" smtClean="0">
                <a:solidFill>
                  <a:srgbClr val="FF0000"/>
                </a:solidFill>
              </a:rPr>
              <a:t>MOTOCYKL</a:t>
            </a:r>
          </a:p>
        </p:txBody>
      </p:sp>
      <p:sp>
        <p:nvSpPr>
          <p:cNvPr id="34818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68313" y="2932113"/>
            <a:ext cx="8424862" cy="1890712"/>
          </a:xfrm>
        </p:spPr>
        <p:txBody>
          <a:bodyPr/>
          <a:lstStyle/>
          <a:p>
            <a:pPr algn="just" eaLnBrk="1" hangingPunct="1"/>
            <a:endParaRPr lang="cs-CZ" altLang="cs-CZ" sz="2000" smtClean="0"/>
          </a:p>
          <a:p>
            <a:pPr algn="just" eaLnBrk="1" hangingPunct="1"/>
            <a:endParaRPr lang="cs-CZ" altLang="cs-CZ" sz="2000" smtClean="0"/>
          </a:p>
          <a:p>
            <a:pPr algn="just" eaLnBrk="1" hangingPunct="1"/>
            <a:r>
              <a:rPr lang="cs-CZ" altLang="cs-CZ" sz="2000" smtClean="0"/>
              <a:t>Motocyklu se říká motorka. </a:t>
            </a:r>
          </a:p>
          <a:p>
            <a:pPr algn="just" eaLnBrk="1" hangingPunct="1"/>
            <a:r>
              <a:rPr lang="cs-CZ" altLang="cs-CZ" sz="2000" smtClean="0"/>
              <a:t>Motorka má 2 kola, řidítka a motor. </a:t>
            </a:r>
          </a:p>
          <a:p>
            <a:pPr algn="just" eaLnBrk="1" hangingPunct="1"/>
            <a:r>
              <a:rPr lang="cs-CZ" altLang="cs-CZ" sz="2000" smtClean="0"/>
              <a:t>Motorka jezdí na benzín. </a:t>
            </a:r>
          </a:p>
          <a:p>
            <a:pPr algn="just" eaLnBrk="1" hangingPunct="1"/>
            <a:r>
              <a:rPr lang="cs-CZ" altLang="cs-CZ" sz="2000" smtClean="0"/>
              <a:t>Motorka jezdí po silnici.</a:t>
            </a:r>
          </a:p>
        </p:txBody>
      </p:sp>
      <p:pic>
        <p:nvPicPr>
          <p:cNvPr id="34819" name="Picture 9" descr="Motorrad Cezet 175 Prag 2011-06-03 AMA fec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92725" y="1168400"/>
            <a:ext cx="3600450" cy="182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0" name="Picture 13" descr="2003 HD XL1200C Anniversary Edition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11188" y="844550"/>
            <a:ext cx="4465637" cy="2511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06375"/>
            <a:ext cx="8229600" cy="312738"/>
          </a:xfrm>
        </p:spPr>
        <p:txBody>
          <a:bodyPr/>
          <a:lstStyle/>
          <a:p>
            <a:pPr eaLnBrk="1" hangingPunct="1"/>
            <a:r>
              <a:rPr lang="cs-CZ" altLang="cs-CZ" sz="2800" b="1" smtClean="0">
                <a:solidFill>
                  <a:srgbClr val="FF0000"/>
                </a:solidFill>
              </a:rPr>
              <a:t>KOLO</a:t>
            </a:r>
          </a:p>
        </p:txBody>
      </p:sp>
      <p:sp>
        <p:nvSpPr>
          <p:cNvPr id="36866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68313" y="2932113"/>
            <a:ext cx="8424862" cy="1890712"/>
          </a:xfrm>
        </p:spPr>
        <p:txBody>
          <a:bodyPr/>
          <a:lstStyle/>
          <a:p>
            <a:pPr algn="just" eaLnBrk="1" hangingPunct="1"/>
            <a:endParaRPr lang="cs-CZ" altLang="cs-CZ" sz="2000" smtClean="0"/>
          </a:p>
          <a:p>
            <a:pPr algn="just" eaLnBrk="1" hangingPunct="1"/>
            <a:endParaRPr lang="cs-CZ" altLang="cs-CZ" sz="2000" smtClean="0"/>
          </a:p>
          <a:p>
            <a:pPr algn="just" eaLnBrk="1" hangingPunct="1"/>
            <a:r>
              <a:rPr lang="cs-CZ" altLang="cs-CZ" sz="2000" smtClean="0"/>
              <a:t>Kolo nemá motor.</a:t>
            </a:r>
          </a:p>
          <a:p>
            <a:pPr algn="just" eaLnBrk="1" hangingPunct="1"/>
            <a:r>
              <a:rPr lang="cs-CZ" altLang="cs-CZ" sz="2000" smtClean="0"/>
              <a:t>Na kole musí člověk šlapat. </a:t>
            </a:r>
          </a:p>
          <a:p>
            <a:pPr algn="just" eaLnBrk="1" hangingPunct="1"/>
            <a:r>
              <a:rPr lang="cs-CZ" altLang="cs-CZ" sz="2000" smtClean="0"/>
              <a:t>Kolo má řidítka, sedlo a šlapky. </a:t>
            </a:r>
          </a:p>
          <a:p>
            <a:pPr algn="just" eaLnBrk="1" hangingPunct="1"/>
            <a:r>
              <a:rPr lang="cs-CZ" altLang="cs-CZ" sz="2000" smtClean="0"/>
              <a:t>Kolo jezdí po silnici nebo po cestě v přírodě.</a:t>
            </a:r>
          </a:p>
        </p:txBody>
      </p:sp>
      <p:pic>
        <p:nvPicPr>
          <p:cNvPr id="36867" name="Picture 7" descr="0126-fahrradsammlung-RalfR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92275" y="735013"/>
            <a:ext cx="5976938" cy="287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06375"/>
            <a:ext cx="8229600" cy="312738"/>
          </a:xfrm>
        </p:spPr>
        <p:txBody>
          <a:bodyPr/>
          <a:lstStyle/>
          <a:p>
            <a:pPr eaLnBrk="1" hangingPunct="1"/>
            <a:r>
              <a:rPr lang="cs-CZ" altLang="cs-CZ" sz="2800" b="1" smtClean="0">
                <a:solidFill>
                  <a:srgbClr val="FF0000"/>
                </a:solidFill>
              </a:rPr>
              <a:t>LETADLO</a:t>
            </a:r>
          </a:p>
        </p:txBody>
      </p:sp>
      <p:sp>
        <p:nvSpPr>
          <p:cNvPr id="38914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68313" y="3111500"/>
            <a:ext cx="8424862" cy="1890713"/>
          </a:xfrm>
        </p:spPr>
        <p:txBody>
          <a:bodyPr/>
          <a:lstStyle/>
          <a:p>
            <a:pPr algn="just" eaLnBrk="1" hangingPunct="1"/>
            <a:endParaRPr lang="cs-CZ" altLang="cs-CZ" sz="2000" smtClean="0"/>
          </a:p>
          <a:p>
            <a:pPr algn="just" eaLnBrk="1" hangingPunct="1"/>
            <a:endParaRPr lang="cs-CZ" altLang="cs-CZ" sz="2000" smtClean="0"/>
          </a:p>
          <a:p>
            <a:pPr algn="just" eaLnBrk="1" hangingPunct="1"/>
            <a:r>
              <a:rPr lang="cs-CZ" altLang="cs-CZ" sz="2000" smtClean="0"/>
              <a:t>Letadlo vozí lidi i náklad.</a:t>
            </a:r>
          </a:p>
          <a:p>
            <a:pPr algn="just" eaLnBrk="1" hangingPunct="1"/>
            <a:r>
              <a:rPr lang="cs-CZ" altLang="cs-CZ" sz="2000" smtClean="0"/>
              <a:t>Letadlo má křídla.</a:t>
            </a:r>
          </a:p>
          <a:p>
            <a:pPr algn="just" eaLnBrk="1" hangingPunct="1"/>
            <a:r>
              <a:rPr lang="cs-CZ" altLang="cs-CZ" sz="2000" smtClean="0"/>
              <a:t>Letadlo létá ve vzduchu.</a:t>
            </a:r>
          </a:p>
        </p:txBody>
      </p:sp>
      <p:pic>
        <p:nvPicPr>
          <p:cNvPr id="38915" name="Picture 7" descr="Airbus_A380_blue_sky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5650" y="771525"/>
            <a:ext cx="5568950" cy="234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6" name="Picture 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24525" y="3219450"/>
            <a:ext cx="2774950" cy="1595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06375"/>
            <a:ext cx="8229600" cy="312738"/>
          </a:xfrm>
        </p:spPr>
        <p:txBody>
          <a:bodyPr/>
          <a:lstStyle/>
          <a:p>
            <a:pPr eaLnBrk="1" hangingPunct="1"/>
            <a:r>
              <a:rPr lang="cs-CZ" altLang="cs-CZ" sz="2800" b="1" smtClean="0">
                <a:solidFill>
                  <a:srgbClr val="FF0000"/>
                </a:solidFill>
              </a:rPr>
              <a:t>VRTULNÍK</a:t>
            </a:r>
          </a:p>
        </p:txBody>
      </p:sp>
      <p:sp>
        <p:nvSpPr>
          <p:cNvPr id="40962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68313" y="3111500"/>
            <a:ext cx="8424862" cy="1890713"/>
          </a:xfrm>
        </p:spPr>
        <p:txBody>
          <a:bodyPr/>
          <a:lstStyle/>
          <a:p>
            <a:pPr algn="just" eaLnBrk="1" hangingPunct="1"/>
            <a:endParaRPr lang="cs-CZ" altLang="cs-CZ" sz="2000" smtClean="0"/>
          </a:p>
          <a:p>
            <a:pPr algn="just" eaLnBrk="1" hangingPunct="1"/>
            <a:endParaRPr lang="cs-CZ" altLang="cs-CZ" sz="2000" smtClean="0"/>
          </a:p>
          <a:p>
            <a:pPr algn="just" eaLnBrk="1" hangingPunct="1"/>
            <a:r>
              <a:rPr lang="cs-CZ" altLang="cs-CZ" sz="2000" smtClean="0"/>
              <a:t>Vrtulník používají záchranáři. </a:t>
            </a:r>
          </a:p>
          <a:p>
            <a:pPr algn="just" eaLnBrk="1" hangingPunct="1"/>
            <a:r>
              <a:rPr lang="cs-CZ" altLang="cs-CZ" sz="2000" smtClean="0"/>
              <a:t>Vrtulník létá za pomoci vrtule. </a:t>
            </a:r>
          </a:p>
          <a:p>
            <a:pPr algn="just" eaLnBrk="1" hangingPunct="1"/>
            <a:r>
              <a:rPr lang="cs-CZ" altLang="cs-CZ" sz="2000" smtClean="0"/>
              <a:t>Vrtulník létá ve vzduchu.</a:t>
            </a:r>
          </a:p>
        </p:txBody>
      </p:sp>
      <p:pic>
        <p:nvPicPr>
          <p:cNvPr id="40963" name="Picture 7" descr="1024px-Mercy-412-N410MA-050228-02cr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1188" y="771525"/>
            <a:ext cx="6116637" cy="2944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4" name="Picture 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932363" y="3651250"/>
            <a:ext cx="2735262" cy="1284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06375"/>
            <a:ext cx="8229600" cy="312738"/>
          </a:xfrm>
        </p:spPr>
        <p:txBody>
          <a:bodyPr/>
          <a:lstStyle/>
          <a:p>
            <a:pPr eaLnBrk="1" hangingPunct="1"/>
            <a:r>
              <a:rPr lang="cs-CZ" altLang="cs-CZ" sz="2800" b="1" smtClean="0">
                <a:solidFill>
                  <a:srgbClr val="FF0000"/>
                </a:solidFill>
              </a:rPr>
              <a:t>BALÓN</a:t>
            </a:r>
          </a:p>
        </p:txBody>
      </p:sp>
      <p:sp>
        <p:nvSpPr>
          <p:cNvPr id="43010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68313" y="2932113"/>
            <a:ext cx="8424862" cy="1890712"/>
          </a:xfrm>
        </p:spPr>
        <p:txBody>
          <a:bodyPr/>
          <a:lstStyle/>
          <a:p>
            <a:pPr algn="just" eaLnBrk="1" hangingPunct="1"/>
            <a:endParaRPr lang="cs-CZ" altLang="cs-CZ" sz="2000" smtClean="0"/>
          </a:p>
          <a:p>
            <a:pPr algn="just" eaLnBrk="1" hangingPunct="1"/>
            <a:endParaRPr lang="cs-CZ" altLang="cs-CZ" sz="2000" smtClean="0"/>
          </a:p>
          <a:p>
            <a:pPr algn="just" eaLnBrk="1" hangingPunct="1"/>
            <a:r>
              <a:rPr lang="cs-CZ" altLang="cs-CZ" sz="2000" smtClean="0"/>
              <a:t>V koši balónu stojí lidé.</a:t>
            </a:r>
          </a:p>
          <a:p>
            <a:pPr algn="just" eaLnBrk="1" hangingPunct="1"/>
            <a:r>
              <a:rPr lang="cs-CZ" altLang="cs-CZ" sz="2000" smtClean="0"/>
              <a:t>Balón nemá motor.</a:t>
            </a:r>
          </a:p>
          <a:p>
            <a:pPr algn="just" eaLnBrk="1" hangingPunct="1"/>
            <a:r>
              <a:rPr lang="cs-CZ" altLang="cs-CZ" sz="2000" smtClean="0"/>
              <a:t>Balón létá na horký vzduch nebo na plyn lehčí než vzduch.</a:t>
            </a:r>
          </a:p>
          <a:p>
            <a:pPr algn="just" eaLnBrk="1" hangingPunct="1"/>
            <a:r>
              <a:rPr lang="cs-CZ" altLang="cs-CZ" sz="2000" smtClean="0"/>
              <a:t>Balón létá ve vzduchu.</a:t>
            </a:r>
          </a:p>
        </p:txBody>
      </p:sp>
      <p:pic>
        <p:nvPicPr>
          <p:cNvPr id="43011" name="Picture 9" descr="640px-2006_Ojiya_balloon_festival_01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51500" y="771525"/>
            <a:ext cx="2959100" cy="334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2" name="Picture 1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84213" y="735013"/>
            <a:ext cx="4697412" cy="2359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06375"/>
            <a:ext cx="8229600" cy="312738"/>
          </a:xfrm>
        </p:spPr>
        <p:txBody>
          <a:bodyPr/>
          <a:lstStyle/>
          <a:p>
            <a:pPr eaLnBrk="1" hangingPunct="1"/>
            <a:r>
              <a:rPr lang="cs-CZ" altLang="cs-CZ" sz="2800" b="1" smtClean="0">
                <a:solidFill>
                  <a:srgbClr val="FF0000"/>
                </a:solidFill>
              </a:rPr>
              <a:t>LOĎ</a:t>
            </a:r>
          </a:p>
        </p:txBody>
      </p:sp>
      <p:sp>
        <p:nvSpPr>
          <p:cNvPr id="45058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68313" y="3111500"/>
            <a:ext cx="8424862" cy="1890713"/>
          </a:xfrm>
        </p:spPr>
        <p:txBody>
          <a:bodyPr/>
          <a:lstStyle/>
          <a:p>
            <a:pPr algn="just" eaLnBrk="1" hangingPunct="1"/>
            <a:endParaRPr lang="cs-CZ" altLang="cs-CZ" sz="2000" smtClean="0"/>
          </a:p>
          <a:p>
            <a:pPr algn="just" eaLnBrk="1" hangingPunct="1"/>
            <a:endParaRPr lang="cs-CZ" altLang="cs-CZ" sz="2000" smtClean="0"/>
          </a:p>
          <a:p>
            <a:pPr algn="just" eaLnBrk="1" hangingPunct="1"/>
            <a:r>
              <a:rPr lang="cs-CZ" altLang="cs-CZ" sz="2000" smtClean="0"/>
              <a:t>Loď vozí lidi i náklad.</a:t>
            </a:r>
          </a:p>
          <a:p>
            <a:pPr algn="just" eaLnBrk="1" hangingPunct="1"/>
            <a:r>
              <a:rPr lang="cs-CZ" altLang="cs-CZ" sz="2000" smtClean="0"/>
              <a:t>Plachetnice pluje s pomocí plachet. </a:t>
            </a:r>
          </a:p>
          <a:p>
            <a:pPr algn="just" eaLnBrk="1" hangingPunct="1"/>
            <a:r>
              <a:rPr lang="cs-CZ" altLang="cs-CZ" sz="2000" smtClean="0"/>
              <a:t>Loď pluje po vodě.</a:t>
            </a:r>
          </a:p>
        </p:txBody>
      </p:sp>
      <p:pic>
        <p:nvPicPr>
          <p:cNvPr id="45059" name="Picture 7" descr="RMS Queen Mary Long Beach January 2011 view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825" y="771525"/>
            <a:ext cx="5040313" cy="240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60" name="Picture 9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08625" y="2643188"/>
            <a:ext cx="3411538" cy="171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61" name="Picture 11" descr="1024px-FLSeatrial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940425" y="1220788"/>
            <a:ext cx="2498725" cy="1057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TextovéPole 1"/>
          <p:cNvSpPr txBox="1">
            <a:spLocks noChangeArrowheads="1"/>
          </p:cNvSpPr>
          <p:nvPr/>
        </p:nvSpPr>
        <p:spPr bwMode="auto">
          <a:xfrm>
            <a:off x="539750" y="2139950"/>
            <a:ext cx="77787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cs-CZ" altLang="cs-CZ"/>
              <a:t>Pracovní list č. 1: Zakroužkujte dopravní prostředky, které jezdí po kolejích.</a:t>
            </a:r>
          </a:p>
        </p:txBody>
      </p:sp>
      <p:pic>
        <p:nvPicPr>
          <p:cNvPr id="47106" name="Picture 11" descr="2003 HD XL1200C Anniversary Editio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8313" y="735013"/>
            <a:ext cx="2305050" cy="1296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07" name="Picture 12" descr="RMS Queen Mary Long Beach January 2011 view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87675" y="681038"/>
            <a:ext cx="3097213" cy="1477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08" name="Picture 1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55650" y="2643188"/>
            <a:ext cx="3097213" cy="2266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09" name="Picture 1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300788" y="681038"/>
            <a:ext cx="2663825" cy="1435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10" name="Picture 15" descr="640px-2006_Ojiya_balloon_festival_011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995738" y="2625725"/>
            <a:ext cx="1770062" cy="199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11" name="Picture 16" descr="1024px-Skoda_Yeti_%E2%80%93_Frontansicht%2C_14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011863" y="3003550"/>
            <a:ext cx="2735262" cy="133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TextovéPole 1"/>
          <p:cNvSpPr txBox="1">
            <a:spLocks noChangeArrowheads="1"/>
          </p:cNvSpPr>
          <p:nvPr/>
        </p:nvSpPr>
        <p:spPr bwMode="auto">
          <a:xfrm>
            <a:off x="2051050" y="0"/>
            <a:ext cx="50419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cs-CZ" altLang="cs-CZ" sz="1200"/>
              <a:t>Pracovní list č. 2: Přiřaďte dopravní prostředky k místu, kde se pohybují.</a:t>
            </a:r>
          </a:p>
        </p:txBody>
      </p:sp>
      <p:pic>
        <p:nvPicPr>
          <p:cNvPr id="48130" name="Picture 10" descr="842746_kolej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64163" y="700088"/>
            <a:ext cx="2735262" cy="1365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31" name="Picture 14" descr="blue-sky-and-the-clouds-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64163" y="2139950"/>
            <a:ext cx="2736850" cy="136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32" name="Picture 16" descr="497940aratosolchinelcam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64163" y="3543300"/>
            <a:ext cx="2735262" cy="1370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33" name="Picture 17" descr="Airbus_A380_blue_sky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900113" y="771525"/>
            <a:ext cx="3097212" cy="1308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34" name="Picture 5" descr="Soubor:Vulpes vulpes standing in snow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900113" y="3435350"/>
            <a:ext cx="3167062" cy="149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35" name="Picture 19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900113" y="2139950"/>
            <a:ext cx="3168650" cy="123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TextovéPole 3"/>
          <p:cNvSpPr txBox="1">
            <a:spLocks noChangeArrowheads="1"/>
          </p:cNvSpPr>
          <p:nvPr/>
        </p:nvSpPr>
        <p:spPr bwMode="auto">
          <a:xfrm>
            <a:off x="5872163" y="2284413"/>
            <a:ext cx="3271837" cy="855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cs-CZ" altLang="cs-CZ" sz="1600"/>
              <a:t>Pracovní list č. 3: Zakroužkujte </a:t>
            </a:r>
          </a:p>
          <a:p>
            <a:r>
              <a:rPr lang="cs-CZ" altLang="cs-CZ" sz="1600"/>
              <a:t>dopravní prostředky, které nemají </a:t>
            </a:r>
          </a:p>
          <a:p>
            <a:r>
              <a:rPr lang="cs-CZ" altLang="cs-CZ" sz="1600"/>
              <a:t>motor</a:t>
            </a:r>
            <a:r>
              <a:rPr lang="cs-CZ" altLang="cs-CZ"/>
              <a:t>.</a:t>
            </a:r>
          </a:p>
        </p:txBody>
      </p:sp>
      <p:pic>
        <p:nvPicPr>
          <p:cNvPr id="49154" name="Picture 8" descr="0126-fahrradsammlung-RalfR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735013"/>
            <a:ext cx="3313113" cy="1597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55" name="Picture 9" descr="640px-2006_Ojiya_balloon_festival_01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95738" y="1600200"/>
            <a:ext cx="1770062" cy="1998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56" name="Picture 1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11863" y="3076575"/>
            <a:ext cx="2592387" cy="1298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57" name="Picture 11" descr="800px-Road_Train_Australia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50825" y="2427288"/>
            <a:ext cx="3455988" cy="1944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58" name="Picture 12" descr="1024px-Mercy-412-N410MA-050228-02cr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011863" y="844550"/>
            <a:ext cx="2808287" cy="1350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TextovéPole 1"/>
          <p:cNvSpPr txBox="1">
            <a:spLocks noChangeArrowheads="1"/>
          </p:cNvSpPr>
          <p:nvPr/>
        </p:nvSpPr>
        <p:spPr bwMode="auto">
          <a:xfrm>
            <a:off x="1187450" y="4587875"/>
            <a:ext cx="59499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cs-CZ" altLang="cs-CZ"/>
              <a:t>Pracovní list č. 4: Spojte dva stejné dopravní prostředky. </a:t>
            </a:r>
          </a:p>
        </p:txBody>
      </p:sp>
      <p:pic>
        <p:nvPicPr>
          <p:cNvPr id="50178" name="Picture 9" descr="640px-2006_Ojiya_balloon_festival_0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00338" y="700088"/>
            <a:ext cx="1147762" cy="1296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79" name="Picture 5" descr="Soubor:Vulpes vulpes standing in snow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72225" y="700088"/>
            <a:ext cx="2449513" cy="1252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80" name="Picture 13" descr="800px-Zetor_724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0825" y="700088"/>
            <a:ext cx="2305050" cy="1296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81" name="Picture 14" descr="800px-Skoda-LKW_S70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995738" y="700088"/>
            <a:ext cx="2233612" cy="1255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82" name="Picture 15" descr="800px-Zetor_724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19700" y="3113088"/>
            <a:ext cx="230505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83" name="Picture 5" descr="Soubor:Vulpes vulpes standing in snow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55875" y="3113088"/>
            <a:ext cx="2449513" cy="1252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84" name="Picture 17" descr="640px-2006_Ojiya_balloon_festival_0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740650" y="3113088"/>
            <a:ext cx="1147763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85" name="Picture 18" descr="800px-Skoda-LKW_S70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79388" y="3113088"/>
            <a:ext cx="2233612" cy="1255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06375"/>
            <a:ext cx="8229600" cy="312738"/>
          </a:xfrm>
        </p:spPr>
        <p:txBody>
          <a:bodyPr/>
          <a:lstStyle/>
          <a:p>
            <a:pPr eaLnBrk="1" hangingPunct="1"/>
            <a:r>
              <a:rPr lang="cs-CZ" altLang="cs-CZ" sz="2800" b="1" smtClean="0">
                <a:solidFill>
                  <a:srgbClr val="FF0000"/>
                </a:solidFill>
              </a:rPr>
              <a:t>OSOBNÍ AUTO</a:t>
            </a:r>
          </a:p>
        </p:txBody>
      </p:sp>
      <p:sp>
        <p:nvSpPr>
          <p:cNvPr id="18434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68313" y="3111500"/>
            <a:ext cx="8424862" cy="1890713"/>
          </a:xfrm>
        </p:spPr>
        <p:txBody>
          <a:bodyPr/>
          <a:lstStyle/>
          <a:p>
            <a:pPr algn="just" eaLnBrk="1" hangingPunct="1"/>
            <a:endParaRPr lang="cs-CZ" altLang="cs-CZ" sz="2000" smtClean="0"/>
          </a:p>
          <a:p>
            <a:pPr algn="just" eaLnBrk="1" hangingPunct="1"/>
            <a:r>
              <a:rPr lang="cs-CZ" altLang="cs-CZ" sz="2000" smtClean="0"/>
              <a:t>Osobní auto vozí lidi.</a:t>
            </a:r>
          </a:p>
          <a:p>
            <a:pPr algn="just" eaLnBrk="1" hangingPunct="1"/>
            <a:r>
              <a:rPr lang="cs-CZ" altLang="cs-CZ" sz="2000" smtClean="0"/>
              <a:t>Auto má 4 kola a motor. </a:t>
            </a:r>
          </a:p>
          <a:p>
            <a:pPr algn="just" eaLnBrk="1" hangingPunct="1"/>
            <a:r>
              <a:rPr lang="cs-CZ" altLang="cs-CZ" sz="2000" smtClean="0"/>
              <a:t>Auto jezdí na benzín, naftu nebo na plyn. </a:t>
            </a:r>
          </a:p>
          <a:p>
            <a:pPr algn="just" eaLnBrk="1" hangingPunct="1"/>
            <a:r>
              <a:rPr lang="cs-CZ" altLang="cs-CZ" sz="2000" smtClean="0"/>
              <a:t>Auto jezdí po silnici.</a:t>
            </a:r>
          </a:p>
        </p:txBody>
      </p:sp>
      <p:pic>
        <p:nvPicPr>
          <p:cNvPr id="18435" name="Picture 7" descr="800px-Skoda_Felicia-red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5288" y="736600"/>
            <a:ext cx="3311525" cy="173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6" name="Picture 9" descr="1024px-Skoda_Yeti_%E2%80%93_Frontansicht%2C_1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11638" y="1274763"/>
            <a:ext cx="4608512" cy="2247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TextovéPole 1"/>
          <p:cNvSpPr txBox="1">
            <a:spLocks noChangeArrowheads="1"/>
          </p:cNvSpPr>
          <p:nvPr/>
        </p:nvSpPr>
        <p:spPr bwMode="auto">
          <a:xfrm>
            <a:off x="395288" y="2284413"/>
            <a:ext cx="843597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cs-CZ" altLang="cs-CZ" sz="1600"/>
              <a:t>Správné řešení: Pracovní list č. 1: Zakroužkujte dopravní prostředky, které jezdí po kolejích.</a:t>
            </a:r>
          </a:p>
        </p:txBody>
      </p:sp>
      <p:pic>
        <p:nvPicPr>
          <p:cNvPr id="51202" name="Picture 3" descr="2003 HD XL1200C Anniversary Editio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8313" y="735013"/>
            <a:ext cx="2305050" cy="1296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03" name="Picture 4" descr="RMS Queen Mary Long Beach January 2011 view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87675" y="681038"/>
            <a:ext cx="3097213" cy="1477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04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3850" y="2625725"/>
            <a:ext cx="3097213" cy="2266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05" name="Picture 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300788" y="681038"/>
            <a:ext cx="2663825" cy="1435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06" name="Picture 7" descr="640px-2006_Ojiya_balloon_festival_011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995738" y="2625725"/>
            <a:ext cx="1770062" cy="199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07" name="Picture 8" descr="1024px-Skoda_Yeti_%E2%80%93_Frontansicht%2C_14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011863" y="3003550"/>
            <a:ext cx="2735262" cy="133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Ovál 10"/>
          <p:cNvSpPr/>
          <p:nvPr/>
        </p:nvSpPr>
        <p:spPr>
          <a:xfrm>
            <a:off x="6588125" y="681038"/>
            <a:ext cx="2232025" cy="1379537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cs-CZ" dirty="0">
              <a:solidFill>
                <a:srgbClr val="92D050"/>
              </a:solidFill>
            </a:endParaRPr>
          </a:p>
        </p:txBody>
      </p:sp>
      <p:sp>
        <p:nvSpPr>
          <p:cNvPr id="2" name="Ovál 10"/>
          <p:cNvSpPr/>
          <p:nvPr/>
        </p:nvSpPr>
        <p:spPr>
          <a:xfrm>
            <a:off x="395288" y="2841625"/>
            <a:ext cx="2879725" cy="1890713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cs-CZ" dirty="0">
              <a:solidFill>
                <a:srgbClr val="92D050"/>
              </a:solidFill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TextovéPole 1"/>
          <p:cNvSpPr txBox="1">
            <a:spLocks noChangeArrowheads="1"/>
          </p:cNvSpPr>
          <p:nvPr/>
        </p:nvSpPr>
        <p:spPr bwMode="auto">
          <a:xfrm>
            <a:off x="1763713" y="0"/>
            <a:ext cx="5138737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cs-CZ" altLang="cs-CZ" sz="1000"/>
              <a:t>Správné řešení: Pracovní list č. 2: Přiřaďte dopravní prostředky k místu, kde se pohybují.</a:t>
            </a:r>
          </a:p>
        </p:txBody>
      </p:sp>
      <p:pic>
        <p:nvPicPr>
          <p:cNvPr id="52226" name="Picture 3" descr="842746_kolej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64163" y="519113"/>
            <a:ext cx="2735262" cy="1365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227" name="Picture 4" descr="blue-sky-and-the-clouds-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64163" y="2030413"/>
            <a:ext cx="2736850" cy="136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228" name="Picture 5" descr="497940aratosolchinelcam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64163" y="3543300"/>
            <a:ext cx="2735262" cy="1370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229" name="Picture 6" descr="Airbus_A380_blue_sky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39750" y="519113"/>
            <a:ext cx="3097213" cy="1308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230" name="Picture 5" descr="Soubor:Vulpes vulpes standing in snow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39750" y="3275013"/>
            <a:ext cx="3167063" cy="149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231" name="Picture 8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39750" y="1978025"/>
            <a:ext cx="3168650" cy="123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52232" name="Přímá spojnice se šipkou 13"/>
          <p:cNvCxnSpPr>
            <a:cxnSpLocks noChangeShapeType="1"/>
          </p:cNvCxnSpPr>
          <p:nvPr/>
        </p:nvCxnSpPr>
        <p:spPr bwMode="auto">
          <a:xfrm>
            <a:off x="3636963" y="1173163"/>
            <a:ext cx="1943100" cy="1277937"/>
          </a:xfrm>
          <a:prstGeom prst="straightConnector1">
            <a:avLst/>
          </a:prstGeom>
          <a:noFill/>
          <a:ln w="76200" algn="ctr">
            <a:solidFill>
              <a:srgbClr val="FF0000"/>
            </a:solidFill>
            <a:round/>
            <a:headEnd/>
            <a:tailEnd type="arrow" w="med" len="med"/>
          </a:ln>
        </p:spPr>
      </p:cxnSp>
      <p:cxnSp>
        <p:nvCxnSpPr>
          <p:cNvPr id="2" name="Přímá spojnice se šipkou 13"/>
          <p:cNvCxnSpPr/>
          <p:nvPr/>
        </p:nvCxnSpPr>
        <p:spPr>
          <a:xfrm flipV="1">
            <a:off x="3563938" y="1274763"/>
            <a:ext cx="1944687" cy="2390775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234" name="Přímá spojnice se šipkou 13"/>
          <p:cNvCxnSpPr>
            <a:cxnSpLocks noChangeShapeType="1"/>
          </p:cNvCxnSpPr>
          <p:nvPr/>
        </p:nvCxnSpPr>
        <p:spPr bwMode="auto">
          <a:xfrm>
            <a:off x="3348038" y="2787650"/>
            <a:ext cx="2087562" cy="1392238"/>
          </a:xfrm>
          <a:prstGeom prst="straightConnector1">
            <a:avLst/>
          </a:prstGeom>
          <a:noFill/>
          <a:ln w="76200" algn="ctr">
            <a:solidFill>
              <a:srgbClr val="FF0000"/>
            </a:solidFill>
            <a:round/>
            <a:headEnd/>
            <a:tailEnd type="arrow" w="med" len="med"/>
          </a:ln>
        </p:spPr>
      </p:cxn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TextovéPole 3"/>
          <p:cNvSpPr txBox="1">
            <a:spLocks noChangeArrowheads="1"/>
          </p:cNvSpPr>
          <p:nvPr/>
        </p:nvSpPr>
        <p:spPr bwMode="auto">
          <a:xfrm>
            <a:off x="5829300" y="2284413"/>
            <a:ext cx="3314700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cs-CZ" altLang="cs-CZ" sz="1600"/>
              <a:t>Správné řešení: Pracovní list č. 3: </a:t>
            </a:r>
          </a:p>
          <a:p>
            <a:r>
              <a:rPr lang="cs-CZ" altLang="cs-CZ" sz="1600"/>
              <a:t>Zakroužkujte dopravní prostředky, </a:t>
            </a:r>
          </a:p>
          <a:p>
            <a:r>
              <a:rPr lang="cs-CZ" altLang="cs-CZ" sz="1600"/>
              <a:t>které nemají motor.</a:t>
            </a:r>
          </a:p>
        </p:txBody>
      </p:sp>
      <p:pic>
        <p:nvPicPr>
          <p:cNvPr id="53250" name="Picture 3" descr="0126-fahrradsammlung-RalfR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735013"/>
            <a:ext cx="3313113" cy="1597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251" name="Picture 4" descr="640px-2006_Ojiya_balloon_festival_01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95738" y="1600200"/>
            <a:ext cx="1770062" cy="1998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252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11863" y="3275013"/>
            <a:ext cx="2592387" cy="1298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253" name="Picture 6" descr="800px-Road_Train_Australia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50825" y="2355850"/>
            <a:ext cx="3455988" cy="1944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254" name="Picture 7" descr="1024px-Mercy-412-N410MA-050228-02cr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011863" y="844550"/>
            <a:ext cx="2808287" cy="1350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Ovál 10"/>
          <p:cNvSpPr/>
          <p:nvPr/>
        </p:nvSpPr>
        <p:spPr>
          <a:xfrm>
            <a:off x="684213" y="788988"/>
            <a:ext cx="2232025" cy="1379537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cs-CZ" dirty="0">
              <a:solidFill>
                <a:srgbClr val="92D050"/>
              </a:solidFill>
            </a:endParaRPr>
          </a:p>
        </p:txBody>
      </p:sp>
      <p:sp>
        <p:nvSpPr>
          <p:cNvPr id="2" name="Ovál 10"/>
          <p:cNvSpPr/>
          <p:nvPr/>
        </p:nvSpPr>
        <p:spPr>
          <a:xfrm>
            <a:off x="6084888" y="3275013"/>
            <a:ext cx="2232025" cy="1377950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cs-CZ" dirty="0">
              <a:solidFill>
                <a:srgbClr val="92D050"/>
              </a:solidFill>
            </a:endParaRPr>
          </a:p>
        </p:txBody>
      </p:sp>
      <p:sp>
        <p:nvSpPr>
          <p:cNvPr id="3" name="Ovál 10"/>
          <p:cNvSpPr/>
          <p:nvPr/>
        </p:nvSpPr>
        <p:spPr>
          <a:xfrm>
            <a:off x="3924300" y="1978025"/>
            <a:ext cx="1871663" cy="1079500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cs-CZ" dirty="0">
              <a:solidFill>
                <a:srgbClr val="92D050"/>
              </a:solidFill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TextovéPole 1"/>
          <p:cNvSpPr txBox="1">
            <a:spLocks noChangeArrowheads="1"/>
          </p:cNvSpPr>
          <p:nvPr/>
        </p:nvSpPr>
        <p:spPr bwMode="auto">
          <a:xfrm>
            <a:off x="755650" y="4587875"/>
            <a:ext cx="6808788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cs-CZ" altLang="cs-CZ" sz="1600"/>
              <a:t>Správné řešení: Pracovní list č. 4: Spojte dva stejné dopravní prostředky. </a:t>
            </a:r>
          </a:p>
        </p:txBody>
      </p:sp>
      <p:pic>
        <p:nvPicPr>
          <p:cNvPr id="54274" name="Picture 3" descr="640px-2006_Ojiya_balloon_festival_0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00338" y="519113"/>
            <a:ext cx="1147762" cy="1296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275" name="Picture 5" descr="Soubor:Vulpes vulpes standing in snow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72225" y="771525"/>
            <a:ext cx="2449513" cy="1252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276" name="Picture 5" descr="800px-Zetor_724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0825" y="771525"/>
            <a:ext cx="2305050" cy="129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277" name="Picture 6" descr="800px-Skoda-LKW_S70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995738" y="519113"/>
            <a:ext cx="2233612" cy="1255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278" name="Picture 7" descr="800px-Zetor_724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19700" y="3113088"/>
            <a:ext cx="230505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279" name="Picture 5" descr="Soubor:Vulpes vulpes standing in snow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55875" y="3113088"/>
            <a:ext cx="2449513" cy="1252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280" name="Picture 9" descr="640px-2006_Ojiya_balloon_festival_0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740650" y="3113088"/>
            <a:ext cx="1147763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281" name="Picture 10" descr="800px-Skoda-LKW_S70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79388" y="3113088"/>
            <a:ext cx="2233612" cy="1255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4" name="Přímá spojnice se šipkou 13"/>
          <p:cNvCxnSpPr/>
          <p:nvPr/>
        </p:nvCxnSpPr>
        <p:spPr>
          <a:xfrm flipV="1">
            <a:off x="1296988" y="1774825"/>
            <a:ext cx="3816350" cy="1338263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283" name="Přímá spojnice se šipkou 13"/>
          <p:cNvCxnSpPr>
            <a:cxnSpLocks noChangeShapeType="1"/>
          </p:cNvCxnSpPr>
          <p:nvPr/>
        </p:nvCxnSpPr>
        <p:spPr bwMode="auto">
          <a:xfrm flipH="1" flipV="1">
            <a:off x="1331913" y="1816100"/>
            <a:ext cx="5040312" cy="1296988"/>
          </a:xfrm>
          <a:prstGeom prst="straightConnector1">
            <a:avLst/>
          </a:prstGeom>
          <a:noFill/>
          <a:ln w="76200" algn="ctr">
            <a:solidFill>
              <a:srgbClr val="FF0000"/>
            </a:solidFill>
            <a:round/>
            <a:headEnd/>
            <a:tailEnd type="arrow" w="med" len="med"/>
          </a:ln>
        </p:spPr>
      </p:cxnSp>
      <p:cxnSp>
        <p:nvCxnSpPr>
          <p:cNvPr id="54284" name="Přímá spojnice se šipkou 13"/>
          <p:cNvCxnSpPr>
            <a:cxnSpLocks noChangeShapeType="1"/>
          </p:cNvCxnSpPr>
          <p:nvPr/>
        </p:nvCxnSpPr>
        <p:spPr bwMode="auto">
          <a:xfrm flipH="1" flipV="1">
            <a:off x="3275013" y="1816100"/>
            <a:ext cx="5040312" cy="1296988"/>
          </a:xfrm>
          <a:prstGeom prst="straightConnector1">
            <a:avLst/>
          </a:prstGeom>
          <a:noFill/>
          <a:ln w="76200" algn="ctr">
            <a:solidFill>
              <a:srgbClr val="FF0000"/>
            </a:solidFill>
            <a:round/>
            <a:headEnd/>
            <a:tailEnd type="arrow" w="med" len="med"/>
          </a:ln>
        </p:spPr>
      </p:cxnSp>
      <p:cxnSp>
        <p:nvCxnSpPr>
          <p:cNvPr id="4" name="Přímá spojnice se šipkou 13"/>
          <p:cNvCxnSpPr/>
          <p:nvPr/>
        </p:nvCxnSpPr>
        <p:spPr>
          <a:xfrm flipV="1">
            <a:off x="4140200" y="1762125"/>
            <a:ext cx="2843213" cy="1344613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Nadpis 1"/>
          <p:cNvSpPr>
            <a:spLocks noGrp="1"/>
          </p:cNvSpPr>
          <p:nvPr>
            <p:ph type="title" idx="4294967295"/>
          </p:nvPr>
        </p:nvSpPr>
        <p:spPr>
          <a:xfrm>
            <a:off x="684213" y="842963"/>
            <a:ext cx="8013700" cy="460375"/>
          </a:xfrm>
        </p:spPr>
        <p:txBody>
          <a:bodyPr/>
          <a:lstStyle/>
          <a:p>
            <a:pPr algn="l" eaLnBrk="1" hangingPunct="1"/>
            <a:r>
              <a:rPr lang="cs-CZ" b="1" smtClean="0"/>
              <a:t>Zdroje</a:t>
            </a:r>
          </a:p>
        </p:txBody>
      </p:sp>
      <p:sp>
        <p:nvSpPr>
          <p:cNvPr id="55298" name="Zástupný symbol pro obsah 2"/>
          <p:cNvSpPr>
            <a:spLocks noGrp="1"/>
          </p:cNvSpPr>
          <p:nvPr>
            <p:ph idx="4294967295"/>
          </p:nvPr>
        </p:nvSpPr>
        <p:spPr>
          <a:xfrm>
            <a:off x="684213" y="1419225"/>
            <a:ext cx="8002587" cy="3175000"/>
          </a:xfrm>
        </p:spPr>
        <p:txBody>
          <a:bodyPr/>
          <a:lstStyle/>
          <a:p>
            <a:r>
              <a:rPr lang="en-US" sz="1000" smtClean="0"/>
              <a:t>[1] </a:t>
            </a:r>
            <a:r>
              <a:rPr lang="cs-CZ" sz="1000" smtClean="0">
                <a:hlinkClick r:id="rId2"/>
              </a:rPr>
              <a:t>http://www.svetpejsku.cz/soubory/plemena/bernsky-salasnicky-pes-1.jpg</a:t>
            </a:r>
            <a:endParaRPr lang="en-US" sz="1000" smtClean="0"/>
          </a:p>
          <a:p>
            <a:r>
              <a:rPr lang="en-US" sz="1000" smtClean="0"/>
              <a:t>[2] </a:t>
            </a:r>
            <a:r>
              <a:rPr lang="cs-CZ" sz="1000" smtClean="0">
                <a:hlinkClick r:id="rId3"/>
              </a:rPr>
              <a:t>http://www.narmyslenka.cz/image/201109142116_stene.jpg</a:t>
            </a:r>
            <a:endParaRPr lang="en-US" sz="1000" smtClean="0"/>
          </a:p>
          <a:p>
            <a:r>
              <a:rPr lang="en-US" sz="1000" smtClean="0"/>
              <a:t>[3] </a:t>
            </a:r>
            <a:r>
              <a:rPr lang="cs-CZ" sz="1000" smtClean="0">
                <a:hlinkClick r:id="rId4"/>
              </a:rPr>
              <a:t>http://www.spokojenypes.cz/inshop/catalogue/products/pictures/hu_16003.jpg</a:t>
            </a:r>
            <a:endParaRPr lang="en-US" sz="1000" smtClean="0"/>
          </a:p>
          <a:p>
            <a:r>
              <a:rPr lang="en-US" sz="1000" smtClean="0"/>
              <a:t>[4] </a:t>
            </a:r>
            <a:r>
              <a:rPr lang="cs-CZ" sz="1000" smtClean="0">
                <a:hlinkClick r:id="rId5"/>
              </a:rPr>
              <a:t>http://data.mojezoo.cz/mojezoo/images/kotatko.JPG</a:t>
            </a:r>
            <a:endParaRPr lang="en-US" sz="1000" smtClean="0"/>
          </a:p>
          <a:p>
            <a:r>
              <a:rPr lang="en-US" sz="1000" smtClean="0"/>
              <a:t>[5] </a:t>
            </a:r>
            <a:r>
              <a:rPr lang="cs-CZ" sz="1000" smtClean="0">
                <a:hlinkClick r:id="rId6"/>
              </a:rPr>
              <a:t>http://www.moje-kocka.cz/foto-clanky/kockaamys.jpg</a:t>
            </a:r>
            <a:endParaRPr lang="en-US" sz="1000" smtClean="0"/>
          </a:p>
          <a:p>
            <a:r>
              <a:rPr lang="en-US" sz="1000" smtClean="0"/>
              <a:t>[6] </a:t>
            </a:r>
            <a:r>
              <a:rPr lang="cs-CZ" sz="1000" smtClean="0">
                <a:hlinkClick r:id="rId7"/>
              </a:rPr>
              <a:t>http://www.topgam.cz/hlasovani/b/kocka-204407.jpg</a:t>
            </a:r>
            <a:endParaRPr lang="en-US" sz="1000" smtClean="0"/>
          </a:p>
          <a:p>
            <a:r>
              <a:rPr lang="en-US" sz="1000" smtClean="0"/>
              <a:t>[7]</a:t>
            </a:r>
            <a:r>
              <a:rPr lang="cs-CZ" sz="1000" smtClean="0">
                <a:hlinkClick r:id="rId8"/>
              </a:rPr>
              <a:t>http://upload.wikimedia.org/wikipedia/commons/thumb/6/6a/Cochon_2.JPG/800px- Cochon_2.JPG</a:t>
            </a:r>
            <a:endParaRPr lang="en-US" sz="1000" smtClean="0"/>
          </a:p>
          <a:p>
            <a:r>
              <a:rPr lang="en-US" sz="1000" smtClean="0"/>
              <a:t>[8]</a:t>
            </a:r>
            <a:r>
              <a:rPr lang="cs-CZ" sz="1000" smtClean="0">
                <a:hlinkClick r:id="rId9"/>
              </a:rPr>
              <a:t>http://upload.wikimedia.org/wikipedia/commons/thumb/b/bb/Tla%C4%8Denka_sv%C4%9Btl%C3%A1.jpg/800px-Tla%C4%8Denka_sv%C4%9Btl%C3%A1.jpg</a:t>
            </a:r>
            <a:endParaRPr lang="en-US" sz="1000" smtClean="0"/>
          </a:p>
          <a:p>
            <a:r>
              <a:rPr lang="en-US" sz="1000" smtClean="0"/>
              <a:t>[9]</a:t>
            </a:r>
            <a:r>
              <a:rPr lang="en-US" sz="1000" smtClean="0">
                <a:hlinkClick r:id="rId10"/>
              </a:rPr>
              <a:t>http://upload.wikimedia.org/wikipedia/commons/thumb/8/8a/G%C3%B6ttingen_Minipig.jpg/1280px-G%C3%B6ttingen_Minipig.jpg</a:t>
            </a:r>
            <a:endParaRPr lang="en-US" sz="1000" smtClean="0"/>
          </a:p>
          <a:p>
            <a:r>
              <a:rPr lang="en-US" sz="1000" smtClean="0"/>
              <a:t>[10] </a:t>
            </a:r>
            <a:r>
              <a:rPr lang="en-US" sz="1000" smtClean="0">
                <a:hlinkClick r:id="rId11"/>
              </a:rPr>
              <a:t>http://www.doomacizviratkaa.estranky.cz/img/original/9/kun.jpg</a:t>
            </a:r>
            <a:endParaRPr lang="en-US" sz="1000" smtClean="0"/>
          </a:p>
          <a:p>
            <a:r>
              <a:rPr lang="en-US" sz="1000" smtClean="0"/>
              <a:t>[11]</a:t>
            </a:r>
            <a:r>
              <a:rPr lang="en-US" sz="1000" smtClean="0">
                <a:hlinkClick r:id="rId12"/>
              </a:rPr>
              <a:t>http://www.wingettphotography.com/Spring2003/VirginiaScenery/images/MiniatureHorse_Foal-2.jpg</a:t>
            </a:r>
            <a:endParaRPr lang="en-US" sz="1000" smtClean="0"/>
          </a:p>
          <a:p>
            <a:r>
              <a:rPr lang="en-US" sz="1000" smtClean="0"/>
              <a:t>[12] </a:t>
            </a:r>
            <a:r>
              <a:rPr lang="en-US" sz="1000" smtClean="0">
                <a:hlinkClick r:id="rId13"/>
              </a:rPr>
              <a:t>http://sga.prf.jcu.cz/prirodoveda/savci/illustrations/KunDomaci.jpg</a:t>
            </a:r>
            <a:endParaRPr lang="en-US" sz="1000" smtClean="0"/>
          </a:p>
          <a:p>
            <a:r>
              <a:rPr lang="en-US" sz="1000" smtClean="0"/>
              <a:t>[13] </a:t>
            </a:r>
            <a:r>
              <a:rPr lang="en-US" sz="1000" smtClean="0">
                <a:hlinkClick r:id="rId14"/>
              </a:rPr>
              <a:t>http://cdn.megapixel.cz/gallery/w1180h1180/3/16223.jpg</a:t>
            </a:r>
            <a:endParaRPr lang="en-US" sz="1000" smtClean="0"/>
          </a:p>
          <a:p>
            <a:r>
              <a:rPr lang="en-US" sz="1000" smtClean="0"/>
              <a:t>[14] </a:t>
            </a:r>
            <a:r>
              <a:rPr lang="en-US" sz="1000" smtClean="0">
                <a:hlinkClick r:id="rId15"/>
              </a:rPr>
              <a:t>http://www.vyzivavnemoci.cz/typo3temp/pics/b3b9940a19.jpg</a:t>
            </a:r>
            <a:endParaRPr lang="en-US" sz="1000" smtClean="0"/>
          </a:p>
          <a:p>
            <a:r>
              <a:rPr lang="en-US" sz="1000" smtClean="0"/>
              <a:t>[15] </a:t>
            </a:r>
            <a:r>
              <a:rPr lang="en-US" sz="1000" smtClean="0">
                <a:hlinkClick r:id="rId16"/>
              </a:rPr>
              <a:t>http://biospotrebitel.cz/wp-content/uploads/2012/01/krav%C3%ADn1.jpg</a:t>
            </a:r>
            <a:endParaRPr lang="en-US" sz="1000" smtClean="0"/>
          </a:p>
          <a:p>
            <a:pPr eaLnBrk="1" hangingPunct="1"/>
            <a:endParaRPr lang="cs-CZ" sz="1000" smtClean="0"/>
          </a:p>
          <a:p>
            <a:pPr eaLnBrk="1" hangingPunct="1">
              <a:buFont typeface="Arial" charset="0"/>
              <a:buNone/>
            </a:pPr>
            <a:endParaRPr lang="cs-CZ" sz="800" smtClean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quarter" idx="4294967295"/>
          </p:nvPr>
        </p:nvSpPr>
        <p:spPr>
          <a:xfrm>
            <a:off x="4572000" y="195263"/>
            <a:ext cx="4103688" cy="288925"/>
          </a:xfrm>
        </p:spPr>
        <p:txBody>
          <a:bodyPr rtlCol="0">
            <a:normAutofit fontScale="92500" lnSpcReduction="20000"/>
          </a:bodyPr>
          <a:lstStyle/>
          <a:p>
            <a:pPr marL="0" indent="0"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cs-CZ" sz="160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Nadpis 1"/>
          <p:cNvSpPr>
            <a:spLocks noGrp="1"/>
          </p:cNvSpPr>
          <p:nvPr>
            <p:ph type="title" idx="4294967295"/>
          </p:nvPr>
        </p:nvSpPr>
        <p:spPr>
          <a:xfrm>
            <a:off x="684213" y="842963"/>
            <a:ext cx="8013700" cy="460375"/>
          </a:xfrm>
        </p:spPr>
        <p:txBody>
          <a:bodyPr/>
          <a:lstStyle/>
          <a:p>
            <a:pPr algn="l" eaLnBrk="1" hangingPunct="1"/>
            <a:r>
              <a:rPr lang="cs-CZ" b="1" smtClean="0"/>
              <a:t>Zdroje</a:t>
            </a:r>
          </a:p>
        </p:txBody>
      </p:sp>
      <p:sp>
        <p:nvSpPr>
          <p:cNvPr id="56322" name="Zástupný symbol pro obsah 2"/>
          <p:cNvSpPr>
            <a:spLocks noGrp="1"/>
          </p:cNvSpPr>
          <p:nvPr>
            <p:ph idx="4294967295"/>
          </p:nvPr>
        </p:nvSpPr>
        <p:spPr>
          <a:xfrm>
            <a:off x="684213" y="1419225"/>
            <a:ext cx="8002587" cy="3175000"/>
          </a:xfrm>
        </p:spPr>
        <p:txBody>
          <a:bodyPr/>
          <a:lstStyle/>
          <a:p>
            <a:r>
              <a:rPr lang="en-US" sz="1000" smtClean="0"/>
              <a:t>[16]</a:t>
            </a:r>
            <a:r>
              <a:rPr lang="en-US" sz="1000" smtClean="0">
                <a:hlinkClick r:id="rId2"/>
              </a:rPr>
              <a:t>http://upload.wikimedia.org/wikipedia/commons/thumb/c/c4/Lleyn_sheep.jpg/258px-Lleyn_sheep.jpg</a:t>
            </a:r>
            <a:endParaRPr lang="en-US" sz="1000" smtClean="0"/>
          </a:p>
          <a:p>
            <a:r>
              <a:rPr lang="en-US" sz="1000" smtClean="0"/>
              <a:t>[17] </a:t>
            </a:r>
            <a:r>
              <a:rPr lang="en-US" sz="1000" smtClean="0">
                <a:hlinkClick r:id="rId3"/>
              </a:rPr>
              <a:t>http://www.zuzinick.cz/fotky15786/fotos/_vyr_34P3080056ES.jpg</a:t>
            </a:r>
            <a:endParaRPr lang="en-US" sz="1000" smtClean="0"/>
          </a:p>
          <a:p>
            <a:r>
              <a:rPr lang="en-US" sz="1000" smtClean="0"/>
              <a:t>[18]</a:t>
            </a:r>
            <a:r>
              <a:rPr lang="en-US" sz="1000" smtClean="0">
                <a:hlinkClick r:id="rId4"/>
              </a:rPr>
              <a:t>http://upload.wikimedia.org/wikipedia/commons/thumb/c/c5/Klitf%C3%A5r.jpg/800px-Klitf%C3%A5r.jpg</a:t>
            </a:r>
            <a:endParaRPr lang="en-US" sz="1000" smtClean="0"/>
          </a:p>
          <a:p>
            <a:r>
              <a:rPr lang="en-US" sz="1000" smtClean="0"/>
              <a:t>[19] </a:t>
            </a:r>
            <a:r>
              <a:rPr lang="en-US" sz="1000" smtClean="0">
                <a:hlinkClick r:id="rId5"/>
              </a:rPr>
              <a:t>http://upload.wikimedia.org/wikipedia/commons/f/f5/Saanenziege.jpg</a:t>
            </a:r>
            <a:endParaRPr lang="en-US" sz="1000" smtClean="0"/>
          </a:p>
          <a:p>
            <a:r>
              <a:rPr lang="en-US" sz="1000" smtClean="0"/>
              <a:t>[20] </a:t>
            </a:r>
            <a:r>
              <a:rPr lang="en-US" sz="1000" smtClean="0">
                <a:hlinkClick r:id="rId6"/>
              </a:rPr>
              <a:t>http://www.syridlo.cz/files/images/kozi_syr2.jpg</a:t>
            </a:r>
            <a:endParaRPr lang="en-US" sz="1000" smtClean="0"/>
          </a:p>
          <a:p>
            <a:r>
              <a:rPr lang="en-US" sz="1000" smtClean="0"/>
              <a:t>[21]</a:t>
            </a:r>
            <a:r>
              <a:rPr lang="en-US" sz="1000" smtClean="0">
                <a:hlinkClick r:id="rId7"/>
              </a:rPr>
              <a:t>http://upload.wikimedia.org/wikipedia/commons/thumb/3/30/Chevreau.jpg/1024px-Chevreau.jpg</a:t>
            </a:r>
            <a:endParaRPr lang="en-US" sz="1000" smtClean="0"/>
          </a:p>
          <a:p>
            <a:r>
              <a:rPr lang="en-US" sz="1000" smtClean="0"/>
              <a:t>[22]</a:t>
            </a:r>
            <a:r>
              <a:rPr lang="en-US" sz="1000" smtClean="0">
                <a:hlinkClick r:id="rId8"/>
              </a:rPr>
              <a:t>http://upload.wikimedia.org/wikipedia/commons/thumb/f/f1/Kaninchen3.jpg/800px-Kaninchen3.jpg</a:t>
            </a:r>
            <a:endParaRPr lang="en-US" sz="1000" smtClean="0"/>
          </a:p>
          <a:p>
            <a:r>
              <a:rPr lang="en-US" sz="1000" smtClean="0"/>
              <a:t>[23] </a:t>
            </a:r>
            <a:r>
              <a:rPr lang="en-US" sz="1000" smtClean="0">
                <a:hlinkClick r:id="rId9"/>
              </a:rPr>
              <a:t>http://upload.wikimedia.org/wikipedia/commons/thumb/e/e6/Carrots.JPG/1024px-Carrots.JPG</a:t>
            </a:r>
            <a:endParaRPr lang="en-US" sz="1000" smtClean="0"/>
          </a:p>
          <a:p>
            <a:r>
              <a:rPr lang="en-US" sz="1000" smtClean="0"/>
              <a:t>[24] </a:t>
            </a:r>
            <a:r>
              <a:rPr lang="en-US" sz="1000" smtClean="0">
                <a:hlinkClick r:id="rId10"/>
              </a:rPr>
              <a:t>http://upload.wikimedia.org/wikipedia/commons/8/8b/Jeunes_satin_ivoire_yeux_bleus.JPG</a:t>
            </a:r>
            <a:endParaRPr lang="en-US" sz="1000" smtClean="0"/>
          </a:p>
          <a:p>
            <a:r>
              <a:rPr lang="en-US" sz="1000" smtClean="0"/>
              <a:t>[25]</a:t>
            </a:r>
            <a:r>
              <a:rPr lang="en-US" sz="1000" smtClean="0">
                <a:hlinkClick r:id="rId11"/>
              </a:rPr>
              <a:t>http://upload.wikimedia.org/wikipedia/commons/thumb/3/30/Giriraja_chicken_%282%29.JPG/800px-Giriraja_chicken_%282%29.JPG</a:t>
            </a:r>
            <a:endParaRPr lang="en-US" sz="1000" smtClean="0"/>
          </a:p>
          <a:p>
            <a:r>
              <a:rPr lang="en-US" sz="1000" smtClean="0"/>
              <a:t>[26] </a:t>
            </a:r>
            <a:r>
              <a:rPr lang="en-US" sz="1000" smtClean="0">
                <a:hlinkClick r:id="rId12"/>
              </a:rPr>
              <a:t>http://upload.wikimedia.org/wikipedia/commons/thumb/1/15/2_eggs.JPG/800px-2_eggs.JPG</a:t>
            </a:r>
            <a:endParaRPr lang="en-US" sz="1000" smtClean="0"/>
          </a:p>
          <a:p>
            <a:r>
              <a:rPr lang="en-US" sz="1000" smtClean="0"/>
              <a:t>[27]</a:t>
            </a:r>
            <a:r>
              <a:rPr lang="en-US" sz="1000" smtClean="0">
                <a:hlinkClick r:id="rId13"/>
              </a:rPr>
              <a:t>http://upload.wikimedia.org/wikipedia/commons/thumb/3/37/CSIRO_ScienceImage_2857_A_Day_Old_Chick.jpg/640px-CSIRO_ScienceImage_2857_A_Day_Old_Chick.jpg</a:t>
            </a:r>
            <a:endParaRPr lang="en-US" sz="1000" smtClean="0"/>
          </a:p>
          <a:p>
            <a:r>
              <a:rPr lang="en-US" sz="1000" smtClean="0"/>
              <a:t>[28]</a:t>
            </a:r>
            <a:r>
              <a:rPr lang="en-US" sz="1000" smtClean="0">
                <a:hlinkClick r:id="rId14"/>
              </a:rPr>
              <a:t>http://upload.wikimedia.org/wikipedia/commons/thumb/d/de/CorporationParkGoose.JPG/640px-CorporationParkGoose.JPG</a:t>
            </a:r>
            <a:endParaRPr lang="en-US" sz="1000" smtClean="0"/>
          </a:p>
          <a:p>
            <a:r>
              <a:rPr lang="en-US" sz="1000" smtClean="0"/>
              <a:t>[29] </a:t>
            </a:r>
            <a:r>
              <a:rPr lang="en-US" sz="1000" smtClean="0">
                <a:hlinkClick r:id="rId15"/>
              </a:rPr>
              <a:t>http://img1.hyperinzerce.cz/x-cz/inz/4093/4093278-drane-husi-peri-1.jpg</a:t>
            </a:r>
            <a:endParaRPr lang="en-US" sz="1000" smtClean="0"/>
          </a:p>
          <a:p>
            <a:r>
              <a:rPr lang="en-US" sz="1000" smtClean="0"/>
              <a:t>[30] </a:t>
            </a:r>
            <a:r>
              <a:rPr lang="en-US" sz="1000" smtClean="0">
                <a:hlinkClick r:id="rId16"/>
              </a:rPr>
              <a:t>http://upload.wikimedia.org/wikipedia/commons/9/9d/Gosling.JPG</a:t>
            </a:r>
            <a:endParaRPr lang="cs-CZ" sz="1000" smtClean="0"/>
          </a:p>
          <a:p>
            <a:pPr eaLnBrk="1" hangingPunct="1">
              <a:buFont typeface="Arial" charset="0"/>
              <a:buNone/>
            </a:pPr>
            <a:endParaRPr lang="cs-CZ" sz="1000" smtClean="0"/>
          </a:p>
          <a:p>
            <a:pPr eaLnBrk="1" hangingPunct="1"/>
            <a:endParaRPr lang="cs-CZ" sz="800" smtClean="0"/>
          </a:p>
          <a:p>
            <a:pPr eaLnBrk="1" hangingPunct="1">
              <a:buFont typeface="Arial" charset="0"/>
              <a:buNone/>
            </a:pPr>
            <a:endParaRPr lang="cs-CZ" sz="800" smtClean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quarter" idx="4294967295"/>
          </p:nvPr>
        </p:nvSpPr>
        <p:spPr>
          <a:xfrm>
            <a:off x="4572000" y="195263"/>
            <a:ext cx="4103688" cy="288925"/>
          </a:xfrm>
        </p:spPr>
        <p:txBody>
          <a:bodyPr rtlCol="0">
            <a:normAutofit fontScale="92500" lnSpcReduction="20000"/>
          </a:bodyPr>
          <a:lstStyle/>
          <a:p>
            <a:pPr marL="0" indent="0"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cs-CZ" sz="160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06375"/>
            <a:ext cx="8229600" cy="312738"/>
          </a:xfrm>
        </p:spPr>
        <p:txBody>
          <a:bodyPr/>
          <a:lstStyle/>
          <a:p>
            <a:pPr eaLnBrk="1" hangingPunct="1"/>
            <a:r>
              <a:rPr lang="cs-CZ" altLang="cs-CZ" sz="2800" b="1" smtClean="0">
                <a:solidFill>
                  <a:srgbClr val="FF0000"/>
                </a:solidFill>
              </a:rPr>
              <a:t>NÁKLADNÍ AUTO</a:t>
            </a:r>
          </a:p>
        </p:txBody>
      </p:sp>
      <p:sp>
        <p:nvSpPr>
          <p:cNvPr id="20482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539750" y="2932113"/>
            <a:ext cx="8424863" cy="1890712"/>
          </a:xfrm>
        </p:spPr>
        <p:txBody>
          <a:bodyPr/>
          <a:lstStyle/>
          <a:p>
            <a:pPr algn="just" eaLnBrk="1" hangingPunct="1"/>
            <a:endParaRPr lang="cs-CZ" altLang="cs-CZ" sz="2000" smtClean="0"/>
          </a:p>
          <a:p>
            <a:pPr algn="just" eaLnBrk="1" hangingPunct="1"/>
            <a:endParaRPr lang="cs-CZ" altLang="cs-CZ" sz="2000" smtClean="0"/>
          </a:p>
          <a:p>
            <a:pPr algn="just" eaLnBrk="1" hangingPunct="1"/>
            <a:r>
              <a:rPr lang="cs-CZ" altLang="cs-CZ" sz="2000" smtClean="0"/>
              <a:t>Nákladní auto vozí náklad – písek, dřevo, auta.</a:t>
            </a:r>
          </a:p>
          <a:p>
            <a:pPr algn="just" eaLnBrk="1" hangingPunct="1"/>
            <a:r>
              <a:rPr lang="cs-CZ" altLang="cs-CZ" sz="2000" smtClean="0"/>
              <a:t>Nákladní auto jezdí po silnici. </a:t>
            </a:r>
          </a:p>
          <a:p>
            <a:pPr algn="just" eaLnBrk="1" hangingPunct="1"/>
            <a:r>
              <a:rPr lang="cs-CZ" altLang="cs-CZ" sz="2000" smtClean="0"/>
              <a:t>Nákladní auto jezdí na naftu. </a:t>
            </a:r>
          </a:p>
          <a:p>
            <a:pPr algn="just" eaLnBrk="1" hangingPunct="1"/>
            <a:r>
              <a:rPr lang="cs-CZ" altLang="cs-CZ" sz="2000" smtClean="0"/>
              <a:t>Cisterna vozí mléko, vodu, naftu.</a:t>
            </a:r>
          </a:p>
        </p:txBody>
      </p:sp>
      <p:pic>
        <p:nvPicPr>
          <p:cNvPr id="20483" name="Picture 7" descr="800px-Skoda-LKW_S70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5288" y="1330325"/>
            <a:ext cx="3960812" cy="2227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Picture 9" descr="800px-Road_Train_Australia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72000" y="788988"/>
            <a:ext cx="4321175" cy="2432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06375"/>
            <a:ext cx="8229600" cy="312738"/>
          </a:xfrm>
        </p:spPr>
        <p:txBody>
          <a:bodyPr/>
          <a:lstStyle/>
          <a:p>
            <a:pPr eaLnBrk="1" hangingPunct="1"/>
            <a:r>
              <a:rPr lang="cs-CZ" altLang="cs-CZ" sz="2800" b="1" smtClean="0">
                <a:solidFill>
                  <a:srgbClr val="FF0000"/>
                </a:solidFill>
              </a:rPr>
              <a:t>AUTOBUS</a:t>
            </a:r>
          </a:p>
        </p:txBody>
      </p:sp>
      <p:sp>
        <p:nvSpPr>
          <p:cNvPr id="22530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68313" y="2716213"/>
            <a:ext cx="8424862" cy="1890712"/>
          </a:xfrm>
        </p:spPr>
        <p:txBody>
          <a:bodyPr/>
          <a:lstStyle/>
          <a:p>
            <a:pPr algn="just" eaLnBrk="1" hangingPunct="1"/>
            <a:endParaRPr lang="cs-CZ" altLang="cs-CZ" sz="3600" smtClean="0"/>
          </a:p>
          <a:p>
            <a:pPr algn="just" eaLnBrk="1" hangingPunct="1"/>
            <a:endParaRPr lang="cs-CZ" altLang="cs-CZ" sz="3600" smtClean="0"/>
          </a:p>
          <a:p>
            <a:pPr algn="just" eaLnBrk="1" hangingPunct="1"/>
            <a:r>
              <a:rPr lang="cs-CZ" altLang="cs-CZ" sz="2000" smtClean="0"/>
              <a:t>Autobus vozí hodně lidí, třeba celou třídu na výlet.</a:t>
            </a:r>
          </a:p>
          <a:p>
            <a:pPr algn="just" eaLnBrk="1" hangingPunct="1"/>
            <a:r>
              <a:rPr lang="cs-CZ" altLang="cs-CZ" sz="2000" smtClean="0"/>
              <a:t>Autobus jezdí po silnici.</a:t>
            </a:r>
          </a:p>
          <a:p>
            <a:pPr algn="just" eaLnBrk="1" hangingPunct="1"/>
            <a:r>
              <a:rPr lang="cs-CZ" altLang="cs-CZ" sz="2000" smtClean="0"/>
              <a:t>Autobus jezdí na naftu nebo na plyn.</a:t>
            </a:r>
            <a:r>
              <a:rPr lang="cs-CZ" altLang="cs-CZ" sz="2400" smtClean="0"/>
              <a:t> </a:t>
            </a:r>
          </a:p>
          <a:p>
            <a:pPr algn="just" eaLnBrk="1" hangingPunct="1">
              <a:buFontTx/>
              <a:buNone/>
            </a:pPr>
            <a:endParaRPr lang="cs-CZ" altLang="cs-CZ" sz="2400" smtClean="0"/>
          </a:p>
        </p:txBody>
      </p:sp>
      <p:pic>
        <p:nvPicPr>
          <p:cNvPr id="22531" name="Picture 5" descr="Soubor:Vulpes vulpes standing in snow.jpg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3"/>
          <a:srcRect/>
          <a:stretch>
            <a:fillRect/>
          </a:stretch>
        </p:blipFill>
        <p:spPr>
          <a:xfrm>
            <a:off x="395288" y="1060450"/>
            <a:ext cx="4608512" cy="2355850"/>
          </a:xfrm>
        </p:spPr>
      </p:pic>
      <p:pic>
        <p:nvPicPr>
          <p:cNvPr id="22532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48263" y="2571750"/>
            <a:ext cx="3744912" cy="1463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3" name="Picture 7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148263" y="735013"/>
            <a:ext cx="3743325" cy="155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06375"/>
            <a:ext cx="8229600" cy="312738"/>
          </a:xfrm>
        </p:spPr>
        <p:txBody>
          <a:bodyPr/>
          <a:lstStyle/>
          <a:p>
            <a:pPr eaLnBrk="1" hangingPunct="1"/>
            <a:r>
              <a:rPr lang="cs-CZ" altLang="cs-CZ" sz="2800" b="1" smtClean="0">
                <a:solidFill>
                  <a:srgbClr val="FF0000"/>
                </a:solidFill>
              </a:rPr>
              <a:t>TRAKTOR</a:t>
            </a:r>
          </a:p>
        </p:txBody>
      </p:sp>
      <p:sp>
        <p:nvSpPr>
          <p:cNvPr id="24578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68313" y="2859088"/>
            <a:ext cx="8424862" cy="1890712"/>
          </a:xfrm>
        </p:spPr>
        <p:txBody>
          <a:bodyPr/>
          <a:lstStyle/>
          <a:p>
            <a:pPr algn="just" eaLnBrk="1" hangingPunct="1"/>
            <a:endParaRPr lang="cs-CZ" altLang="cs-CZ" sz="2000" smtClean="0"/>
          </a:p>
          <a:p>
            <a:pPr algn="just" eaLnBrk="1" hangingPunct="1"/>
            <a:endParaRPr lang="cs-CZ" altLang="cs-CZ" sz="2000" smtClean="0"/>
          </a:p>
          <a:p>
            <a:pPr algn="just" eaLnBrk="1" hangingPunct="1"/>
            <a:r>
              <a:rPr lang="cs-CZ" altLang="cs-CZ" sz="2000" smtClean="0"/>
              <a:t>Traktor je zemědělský stroj. </a:t>
            </a:r>
          </a:p>
          <a:p>
            <a:pPr algn="just" eaLnBrk="1" hangingPunct="1"/>
            <a:r>
              <a:rPr lang="cs-CZ" altLang="cs-CZ" sz="2000" smtClean="0"/>
              <a:t>Traktor má 2 malá přední kola a 2 velká zadní kola. </a:t>
            </a:r>
          </a:p>
          <a:p>
            <a:pPr algn="just" eaLnBrk="1" hangingPunct="1"/>
            <a:r>
              <a:rPr lang="cs-CZ" altLang="cs-CZ" sz="2000" smtClean="0"/>
              <a:t>Traktor jezdí na naftu. </a:t>
            </a:r>
          </a:p>
          <a:p>
            <a:pPr algn="just" eaLnBrk="1" hangingPunct="1"/>
            <a:r>
              <a:rPr lang="cs-CZ" altLang="cs-CZ" sz="2000" smtClean="0"/>
              <a:t>Traktor jezdí po silnici a po poli.</a:t>
            </a:r>
          </a:p>
        </p:txBody>
      </p:sp>
      <p:pic>
        <p:nvPicPr>
          <p:cNvPr id="24579" name="Picture 7" descr="800px-Zetor_724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1188" y="1924050"/>
            <a:ext cx="2733675" cy="1538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0" name="Picture 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492500" y="736600"/>
            <a:ext cx="5184775" cy="2025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06375"/>
            <a:ext cx="8229600" cy="312738"/>
          </a:xfrm>
        </p:spPr>
        <p:txBody>
          <a:bodyPr/>
          <a:lstStyle/>
          <a:p>
            <a:pPr eaLnBrk="1" hangingPunct="1"/>
            <a:r>
              <a:rPr lang="cs-CZ" altLang="cs-CZ" sz="2800" b="1" smtClean="0">
                <a:solidFill>
                  <a:srgbClr val="FF0000"/>
                </a:solidFill>
              </a:rPr>
              <a:t>VLAK</a:t>
            </a:r>
          </a:p>
        </p:txBody>
      </p:sp>
      <p:sp>
        <p:nvSpPr>
          <p:cNvPr id="26626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68313" y="3003550"/>
            <a:ext cx="8424862" cy="1890713"/>
          </a:xfrm>
        </p:spPr>
        <p:txBody>
          <a:bodyPr/>
          <a:lstStyle/>
          <a:p>
            <a:pPr algn="just" eaLnBrk="1" hangingPunct="1"/>
            <a:endParaRPr lang="cs-CZ" altLang="cs-CZ" sz="2000" smtClean="0"/>
          </a:p>
          <a:p>
            <a:pPr algn="just" eaLnBrk="1" hangingPunct="1"/>
            <a:endParaRPr lang="cs-CZ" altLang="cs-CZ" sz="2000" smtClean="0"/>
          </a:p>
          <a:p>
            <a:pPr algn="just" eaLnBrk="1" hangingPunct="1"/>
            <a:r>
              <a:rPr lang="cs-CZ" altLang="cs-CZ" sz="2000" smtClean="0"/>
              <a:t>Osobní vlak vozí lidi do práce nebo do školy.</a:t>
            </a:r>
          </a:p>
          <a:p>
            <a:pPr algn="just" eaLnBrk="1" hangingPunct="1"/>
            <a:r>
              <a:rPr lang="cs-CZ" altLang="cs-CZ" sz="2000" smtClean="0"/>
              <a:t>Rychlík jezdí rychle a daleko, třeba do ZOO do Prahy. </a:t>
            </a:r>
          </a:p>
          <a:p>
            <a:pPr algn="just" eaLnBrk="1" hangingPunct="1"/>
            <a:r>
              <a:rPr lang="cs-CZ" altLang="cs-CZ" sz="2000" smtClean="0"/>
              <a:t>Nákladní vlak vozí náklad – uhlí, železo, auta.</a:t>
            </a:r>
          </a:p>
          <a:p>
            <a:pPr algn="just" eaLnBrk="1" hangingPunct="1"/>
            <a:r>
              <a:rPr lang="cs-CZ" altLang="cs-CZ" sz="2000" smtClean="0"/>
              <a:t>Vlak jezdí na naftu nebo na elektřinu. </a:t>
            </a:r>
          </a:p>
          <a:p>
            <a:pPr algn="just" eaLnBrk="1" hangingPunct="1"/>
            <a:r>
              <a:rPr lang="cs-CZ" altLang="cs-CZ" sz="2000" smtClean="0"/>
              <a:t>Vlak jezdí po kolejích.</a:t>
            </a:r>
          </a:p>
        </p:txBody>
      </p:sp>
      <p:pic>
        <p:nvPicPr>
          <p:cNvPr id="26627" name="Picture 5" descr="Soubor:Vulpes vulpes standing in snow.jpg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3"/>
          <a:srcRect/>
          <a:stretch>
            <a:fillRect/>
          </a:stretch>
        </p:blipFill>
        <p:spPr>
          <a:xfrm>
            <a:off x="395288" y="700088"/>
            <a:ext cx="3313112" cy="1568450"/>
          </a:xfrm>
        </p:spPr>
      </p:pic>
      <p:pic>
        <p:nvPicPr>
          <p:cNvPr id="26628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11638" y="742950"/>
            <a:ext cx="2736850" cy="1474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9" name="Picture 7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116013" y="2247900"/>
            <a:ext cx="6840537" cy="1403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06375"/>
            <a:ext cx="8229600" cy="312738"/>
          </a:xfrm>
        </p:spPr>
        <p:txBody>
          <a:bodyPr/>
          <a:lstStyle/>
          <a:p>
            <a:pPr eaLnBrk="1" hangingPunct="1"/>
            <a:r>
              <a:rPr lang="cs-CZ" altLang="cs-CZ" sz="2800" b="1" smtClean="0">
                <a:solidFill>
                  <a:srgbClr val="FF0000"/>
                </a:solidFill>
              </a:rPr>
              <a:t>TRAMVAJ</a:t>
            </a:r>
          </a:p>
        </p:txBody>
      </p:sp>
      <p:sp>
        <p:nvSpPr>
          <p:cNvPr id="28674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68313" y="3003550"/>
            <a:ext cx="8424862" cy="1890713"/>
          </a:xfrm>
        </p:spPr>
        <p:txBody>
          <a:bodyPr/>
          <a:lstStyle/>
          <a:p>
            <a:pPr algn="just" eaLnBrk="1" hangingPunct="1"/>
            <a:endParaRPr lang="cs-CZ" altLang="cs-CZ" sz="2000" smtClean="0"/>
          </a:p>
          <a:p>
            <a:pPr algn="just" eaLnBrk="1" hangingPunct="1"/>
            <a:endParaRPr lang="cs-CZ" altLang="cs-CZ" sz="2000" smtClean="0"/>
          </a:p>
          <a:p>
            <a:pPr algn="just" eaLnBrk="1" hangingPunct="1"/>
            <a:r>
              <a:rPr lang="cs-CZ" altLang="cs-CZ" sz="2000" smtClean="0"/>
              <a:t>Tramvaj vozí lidi ve městě, třeba v Praze.</a:t>
            </a:r>
          </a:p>
          <a:p>
            <a:pPr algn="just" eaLnBrk="1" hangingPunct="1"/>
            <a:r>
              <a:rPr lang="cs-CZ" altLang="cs-CZ" sz="2000" smtClean="0"/>
              <a:t>V městě Brně se tramvaj nazývá šalina.</a:t>
            </a:r>
          </a:p>
          <a:p>
            <a:pPr algn="just" eaLnBrk="1" hangingPunct="1"/>
            <a:r>
              <a:rPr lang="cs-CZ" altLang="cs-CZ" sz="2000" smtClean="0"/>
              <a:t>Tramvaj jezdí na elektřinu. </a:t>
            </a:r>
          </a:p>
          <a:p>
            <a:pPr algn="just" eaLnBrk="1" hangingPunct="1"/>
            <a:r>
              <a:rPr lang="cs-CZ" altLang="cs-CZ" sz="2000" smtClean="0"/>
              <a:t>Tramvaj jezdí po kolejích.</a:t>
            </a:r>
          </a:p>
        </p:txBody>
      </p:sp>
      <p:pic>
        <p:nvPicPr>
          <p:cNvPr id="28675" name="Picture 5" descr="Soubor:Vulpes vulpes standing in snow.jpg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3"/>
          <a:srcRect/>
          <a:stretch>
            <a:fillRect/>
          </a:stretch>
        </p:blipFill>
        <p:spPr>
          <a:xfrm>
            <a:off x="395288" y="950913"/>
            <a:ext cx="5065712" cy="2590800"/>
          </a:xfrm>
        </p:spPr>
      </p:pic>
      <p:pic>
        <p:nvPicPr>
          <p:cNvPr id="28676" name="Picture 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80063" y="1112838"/>
            <a:ext cx="3097212" cy="2266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06375"/>
            <a:ext cx="8229600" cy="312738"/>
          </a:xfrm>
        </p:spPr>
        <p:txBody>
          <a:bodyPr/>
          <a:lstStyle/>
          <a:p>
            <a:pPr eaLnBrk="1" hangingPunct="1"/>
            <a:r>
              <a:rPr lang="cs-CZ" altLang="cs-CZ" sz="2800" b="1" smtClean="0">
                <a:solidFill>
                  <a:srgbClr val="FF0000"/>
                </a:solidFill>
              </a:rPr>
              <a:t>TROLEJBUS</a:t>
            </a:r>
          </a:p>
        </p:txBody>
      </p:sp>
      <p:sp>
        <p:nvSpPr>
          <p:cNvPr id="30722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68313" y="2932113"/>
            <a:ext cx="8424862" cy="1890712"/>
          </a:xfrm>
        </p:spPr>
        <p:txBody>
          <a:bodyPr/>
          <a:lstStyle/>
          <a:p>
            <a:pPr algn="just" eaLnBrk="1" hangingPunct="1"/>
            <a:endParaRPr lang="cs-CZ" altLang="cs-CZ" sz="2000" smtClean="0"/>
          </a:p>
          <a:p>
            <a:pPr algn="just" eaLnBrk="1" hangingPunct="1"/>
            <a:endParaRPr lang="cs-CZ" altLang="cs-CZ" sz="2000" smtClean="0"/>
          </a:p>
          <a:p>
            <a:pPr algn="just" eaLnBrk="1" hangingPunct="1"/>
            <a:r>
              <a:rPr lang="cs-CZ" altLang="cs-CZ" sz="2000" smtClean="0"/>
              <a:t>Trolejbus vozí lidi ve městě, třeba v Pardubicích.</a:t>
            </a:r>
          </a:p>
          <a:p>
            <a:pPr algn="just" eaLnBrk="1" hangingPunct="1"/>
            <a:r>
              <a:rPr lang="cs-CZ" altLang="cs-CZ" sz="2000" smtClean="0"/>
              <a:t>Trolejbus má na střeše 2 tyče – troleje. </a:t>
            </a:r>
          </a:p>
          <a:p>
            <a:pPr algn="just" eaLnBrk="1" hangingPunct="1"/>
            <a:r>
              <a:rPr lang="cs-CZ" altLang="cs-CZ" sz="2000" smtClean="0"/>
              <a:t>Trolejbus jezdí na elektřinu. </a:t>
            </a:r>
          </a:p>
          <a:p>
            <a:pPr algn="just" eaLnBrk="1" hangingPunct="1"/>
            <a:r>
              <a:rPr lang="cs-CZ" altLang="cs-CZ" sz="2000" smtClean="0"/>
              <a:t>Trolejbus jezdí po silnici.</a:t>
            </a:r>
          </a:p>
        </p:txBody>
      </p:sp>
      <p:pic>
        <p:nvPicPr>
          <p:cNvPr id="30723" name="Picture 7" descr="Trolejbus Škoda 21Tr z roku 2000 v Brn&amp;ecaron;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03350" y="771525"/>
            <a:ext cx="5688013" cy="289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06375"/>
            <a:ext cx="8229600" cy="312738"/>
          </a:xfrm>
        </p:spPr>
        <p:txBody>
          <a:bodyPr/>
          <a:lstStyle/>
          <a:p>
            <a:pPr eaLnBrk="1" hangingPunct="1"/>
            <a:r>
              <a:rPr lang="cs-CZ" altLang="cs-CZ" sz="2800" b="1" smtClean="0">
                <a:solidFill>
                  <a:srgbClr val="FF0000"/>
                </a:solidFill>
              </a:rPr>
              <a:t>METRO</a:t>
            </a:r>
          </a:p>
        </p:txBody>
      </p:sp>
      <p:sp>
        <p:nvSpPr>
          <p:cNvPr id="32770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323850" y="3436938"/>
            <a:ext cx="8424863" cy="1890712"/>
          </a:xfrm>
        </p:spPr>
        <p:txBody>
          <a:bodyPr/>
          <a:lstStyle/>
          <a:p>
            <a:pPr algn="just" eaLnBrk="1" hangingPunct="1"/>
            <a:endParaRPr lang="cs-CZ" altLang="cs-CZ" sz="2000" smtClean="0"/>
          </a:p>
          <a:p>
            <a:pPr algn="just" eaLnBrk="1" hangingPunct="1"/>
            <a:r>
              <a:rPr lang="cs-CZ" altLang="cs-CZ" sz="2000" smtClean="0"/>
              <a:t>Metro u nás jezdí v Praze a vozí hodně lidí. </a:t>
            </a:r>
          </a:p>
          <a:p>
            <a:pPr algn="just" eaLnBrk="1" hangingPunct="1"/>
            <a:r>
              <a:rPr lang="cs-CZ" altLang="cs-CZ" sz="2000" smtClean="0"/>
              <a:t>Metro jezdí v tunelu pod zemí. </a:t>
            </a:r>
          </a:p>
          <a:p>
            <a:pPr algn="just" eaLnBrk="1" hangingPunct="1"/>
            <a:r>
              <a:rPr lang="cs-CZ" altLang="cs-CZ" sz="2000" smtClean="0"/>
              <a:t>Metro jezdí po kolejích. </a:t>
            </a:r>
          </a:p>
        </p:txBody>
      </p:sp>
      <p:pic>
        <p:nvPicPr>
          <p:cNvPr id="32771" name="Picture 7" descr="1024px-Prague_metro_station_Nadrazi_Holesovic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00113" y="771525"/>
            <a:ext cx="7056437" cy="300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boxed_powerpoint_16x9_2012-08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Prezentace4" id="{FA648B46-5DFB-4817-A984-0EDF8C590859}" vid="{9C3AC370-3180-4625-AB9F-69495A826E3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558</TotalTime>
  <Words>507</Words>
  <Application>Microsoft Office PowerPoint</Application>
  <PresentationFormat>On-screen Show (16:9)</PresentationFormat>
  <Paragraphs>152</Paragraphs>
  <Slides>25</Slides>
  <Notes>14</Notes>
  <HiddenSlides>0</HiddenSlides>
  <MMClips>0</MMClips>
  <ScaleCrop>false</ScaleCrop>
  <HeadingPairs>
    <vt:vector size="6" baseType="variant">
      <vt:variant>
        <vt:lpstr>Použitá písma</vt:lpstr>
      </vt:variant>
      <vt:variant>
        <vt:i4>2</vt:i4>
      </vt:variant>
      <vt:variant>
        <vt:lpstr>Šablona návrhu</vt:lpstr>
      </vt:variant>
      <vt:variant>
        <vt:i4>3</vt:i4>
      </vt:variant>
      <vt:variant>
        <vt:lpstr>Nadpisy snímků</vt:lpstr>
      </vt:variant>
      <vt:variant>
        <vt:i4>25</vt:i4>
      </vt:variant>
    </vt:vector>
  </HeadingPairs>
  <TitlesOfParts>
    <vt:vector size="30" baseType="lpstr">
      <vt:lpstr>Arial</vt:lpstr>
      <vt:lpstr>Calibri</vt:lpstr>
      <vt:lpstr>boxed_powerpoint_16x9_2012-08</vt:lpstr>
      <vt:lpstr>boxed_powerpoint_16x9_2012-08</vt:lpstr>
      <vt:lpstr>boxed_powerpoint_16x9_2012-08</vt:lpstr>
      <vt:lpstr>DOPRAVNÍ PROSTŘEDKY</vt:lpstr>
      <vt:lpstr>OSOBNÍ AUTO</vt:lpstr>
      <vt:lpstr>NÁKLADNÍ AUTO</vt:lpstr>
      <vt:lpstr>AUTOBUS</vt:lpstr>
      <vt:lpstr>TRAKTOR</vt:lpstr>
      <vt:lpstr>VLAK</vt:lpstr>
      <vt:lpstr>TRAMVAJ</vt:lpstr>
      <vt:lpstr>TROLEJBUS</vt:lpstr>
      <vt:lpstr>METRO</vt:lpstr>
      <vt:lpstr>MOTOCYKL</vt:lpstr>
      <vt:lpstr>KOLO</vt:lpstr>
      <vt:lpstr>LETADLO</vt:lpstr>
      <vt:lpstr>VRTULNÍK</vt:lpstr>
      <vt:lpstr>BALÓN</vt:lpstr>
      <vt:lpstr>LOĎ</vt:lpstr>
      <vt:lpstr>Snímek 16</vt:lpstr>
      <vt:lpstr>Snímek 17</vt:lpstr>
      <vt:lpstr>Snímek 18</vt:lpstr>
      <vt:lpstr>Snímek 19</vt:lpstr>
      <vt:lpstr>Snímek 20</vt:lpstr>
      <vt:lpstr>Snímek 21</vt:lpstr>
      <vt:lpstr>Snímek 22</vt:lpstr>
      <vt:lpstr>Snímek 23</vt:lpstr>
      <vt:lpstr>Zdroje</vt:lpstr>
      <vt:lpstr>Zdroje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Účet Microsoft</dc:creator>
  <cp:lastModifiedBy>DUM</cp:lastModifiedBy>
  <cp:revision>107</cp:revision>
  <dcterms:created xsi:type="dcterms:W3CDTF">2014-10-07T08:27:59Z</dcterms:created>
  <dcterms:modified xsi:type="dcterms:W3CDTF">2015-07-15T13:55:39Z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0x0101009CE513F370EBC24DB3058E48E01F3A2B</vt:lpwstr>
  </property>
  <property fmtid="{D5CDD505-2E9C-101B-9397-08002B2CF9AE}" pid="3" name="IsMyDocuments">
    <vt:bool>true</vt:bool>
  </property>
</Properties>
</file>