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0" r:id="rId2"/>
    <p:sldId id="326" r:id="rId3"/>
    <p:sldId id="325" r:id="rId4"/>
    <p:sldId id="335" r:id="rId5"/>
    <p:sldId id="337" r:id="rId6"/>
    <p:sldId id="336" r:id="rId7"/>
    <p:sldId id="339" r:id="rId8"/>
    <p:sldId id="338" r:id="rId9"/>
    <p:sldId id="340" r:id="rId10"/>
    <p:sldId id="341" r:id="rId11"/>
    <p:sldId id="343" r:id="rId12"/>
    <p:sldId id="345" r:id="rId13"/>
    <p:sldId id="342" r:id="rId14"/>
    <p:sldId id="347" r:id="rId15"/>
    <p:sldId id="350" r:id="rId16"/>
    <p:sldId id="349" r:id="rId17"/>
    <p:sldId id="351" r:id="rId18"/>
    <p:sldId id="356" r:id="rId19"/>
    <p:sldId id="357" r:id="rId20"/>
    <p:sldId id="358" r:id="rId21"/>
    <p:sldId id="359" r:id="rId22"/>
    <p:sldId id="360" r:id="rId23"/>
    <p:sldId id="348" r:id="rId24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162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1039333-6B41-4115-8FBE-0A7DB11EC6D7}" type="datetimeFigureOut">
              <a:rPr lang="cs-CZ"/>
              <a:pPr>
                <a:defRPr/>
              </a:pPr>
              <a:t>21.6.2015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7D08CEC-F16B-492D-BA93-D49C5C012B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9652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0483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B262EA6-4BD6-48C5-B7F3-F1AAFD5E1F82}" type="slidenum">
              <a:rPr lang="cs-CZ" altLang="cs-CZ" sz="1200"/>
              <a:pPr algn="r"/>
              <a:t>4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8915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1A19E5F-9F7A-4DB3-BEA1-C45BECE62185}" type="slidenum">
              <a:rPr lang="cs-CZ" altLang="cs-CZ" sz="1200"/>
              <a:pPr algn="r"/>
              <a:t>13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2531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B15CA15-7DBB-44D4-968C-CC62F339B745}" type="slidenum">
              <a:rPr lang="cs-CZ" altLang="cs-CZ" sz="1200"/>
              <a:pPr algn="r"/>
              <a:t>5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4579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A0D228B-0FFE-4C1C-A1DC-6A518A0A5012}" type="slidenum">
              <a:rPr lang="cs-CZ" altLang="cs-CZ" sz="1200"/>
              <a:pPr algn="r"/>
              <a:t>6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6627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8AB3F60-B383-48CF-B3FA-15249A1AE3C3}" type="slidenum">
              <a:rPr lang="cs-CZ" altLang="cs-CZ" sz="1200"/>
              <a:pPr algn="r"/>
              <a:t>7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8675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7385454-15A6-4857-A7C7-95753C47ADCD}" type="slidenum">
              <a:rPr lang="cs-CZ" altLang="cs-CZ" sz="1200"/>
              <a:pPr algn="r"/>
              <a:t>8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0723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E90E5E-4D97-43B5-969A-3CEAC49CC970}" type="slidenum">
              <a:rPr lang="cs-CZ" altLang="cs-CZ" sz="1200"/>
              <a:pPr algn="r"/>
              <a:t>9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2771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60EAA30-E81A-4413-8645-F448417AE712}" type="slidenum">
              <a:rPr lang="cs-CZ" altLang="cs-CZ" sz="1200"/>
              <a:pPr algn="r"/>
              <a:t>10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4819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909FB66-80D2-476C-9AE4-35B2DD0DC170}" type="slidenum">
              <a:rPr lang="cs-CZ" altLang="cs-CZ" sz="1200"/>
              <a:pPr algn="r"/>
              <a:t>11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6867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14C1055-8B4B-45D4-933D-7EF9CB78437E}" type="slidenum">
              <a:rPr lang="cs-CZ" altLang="cs-CZ" sz="1200"/>
              <a:pPr algn="r"/>
              <a:t>12</a:t>
            </a:fld>
            <a:endParaRPr lang="cs-CZ" altLang="cs-CZ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E6385-5DAD-4CE0-8D3F-180BF97A40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F0C49-8747-48A9-8A91-A1EF912B7E9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8FC7C-1A01-4C66-BAD6-C8C1A7BB88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F0400D-3E38-42A7-801B-44D360F43841}" type="datetimeFigureOut">
              <a:rPr lang="cs-CZ"/>
              <a:pPr>
                <a:defRPr/>
              </a:pPr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FBC94-5D5E-42E8-8A09-3528E37D54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4451B-248A-452B-920A-B0B1BE7F1F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ABF40-6275-4877-A192-87225C50A0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18739-DBD7-466B-BBD6-0ED816A8C5A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3234-2998-4730-91FA-002CF347D1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B0275-327C-4B0E-AA56-9F948ED0B6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0B9EA-8A0E-44B1-96C5-B0293B358B7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6CDC6-C35E-4A2E-BC6C-EFB5E76F2F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4B16D-7E73-4EF9-A646-2BE2C6AB10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09478-F6C8-4792-B4DF-C745321642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772A0E-F6FB-4B32-97C6-639C4F9616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jpeg"/><Relationship Id="rId7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13.png"/><Relationship Id="rId4" Type="http://schemas.openxmlformats.org/officeDocument/2006/relationships/image" Target="../media/image25.jpe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25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1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22.jpeg"/><Relationship Id="rId4" Type="http://schemas.openxmlformats.org/officeDocument/2006/relationships/image" Target="../media/image13.png"/><Relationship Id="rId9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jpeg"/><Relationship Id="rId7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13.png"/><Relationship Id="rId4" Type="http://schemas.openxmlformats.org/officeDocument/2006/relationships/image" Target="../media/image25.jpe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25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1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22.jpeg"/><Relationship Id="rId4" Type="http://schemas.openxmlformats.org/officeDocument/2006/relationships/image" Target="../media/image13.png"/><Relationship Id="rId9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6/6a/Cochon_2.JPG/800px-%20Cochon_2.JPG" TargetMode="External"/><Relationship Id="rId13" Type="http://schemas.openxmlformats.org/officeDocument/2006/relationships/hyperlink" Target="http://sga.prf.jcu.cz/prirodoveda/savci/illustrations/KunDomaci.jpg" TargetMode="External"/><Relationship Id="rId3" Type="http://schemas.openxmlformats.org/officeDocument/2006/relationships/hyperlink" Target="http://www.narmyslenka.cz/image/201109142116_stene.jpg" TargetMode="External"/><Relationship Id="rId7" Type="http://schemas.openxmlformats.org/officeDocument/2006/relationships/hyperlink" Target="http://www.topgam.cz/hlasovani/b/kocka-204407.jpg" TargetMode="External"/><Relationship Id="rId12" Type="http://schemas.openxmlformats.org/officeDocument/2006/relationships/hyperlink" Target="http://www.wingettphotography.com/Spring2003/VirginiaScenery/images/MiniatureHorse_Foal-2.jpg" TargetMode="External"/><Relationship Id="rId2" Type="http://schemas.openxmlformats.org/officeDocument/2006/relationships/hyperlink" Target="http://www.svetpejsku.cz/soubory/plemena/bernsky-salasnicky-pes-1.jpg" TargetMode="External"/><Relationship Id="rId16" Type="http://schemas.openxmlformats.org/officeDocument/2006/relationships/hyperlink" Target="http://biospotrebitel.cz/wp-content/uploads/2012/01/krav%C3%ADn1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moje-kocka.cz/foto-clanky/kockaamys.jpg" TargetMode="External"/><Relationship Id="rId11" Type="http://schemas.openxmlformats.org/officeDocument/2006/relationships/hyperlink" Target="http://www.doomacizviratkaa.estranky.cz/img/original/9/kun.jpg" TargetMode="External"/><Relationship Id="rId5" Type="http://schemas.openxmlformats.org/officeDocument/2006/relationships/hyperlink" Target="http://data.mojezoo.cz/mojezoo/images/kotatko.JPG" TargetMode="External"/><Relationship Id="rId15" Type="http://schemas.openxmlformats.org/officeDocument/2006/relationships/hyperlink" Target="http://www.vyzivavnemoci.cz/typo3temp/pics/b3b9940a19.jpg" TargetMode="External"/><Relationship Id="rId10" Type="http://schemas.openxmlformats.org/officeDocument/2006/relationships/hyperlink" Target="http://upload.wikimedia.org/wikipedia/commons/thumb/8/8a/G%C3%B6ttingen_Minipig.jpg/1280px-G%C3%B6ttingen_Minipig.jpg" TargetMode="External"/><Relationship Id="rId4" Type="http://schemas.openxmlformats.org/officeDocument/2006/relationships/hyperlink" Target="http://www.spokojenypes.cz/inshop/catalogue/products/pictures/hu_16003.jpg" TargetMode="External"/><Relationship Id="rId9" Type="http://schemas.openxmlformats.org/officeDocument/2006/relationships/hyperlink" Target="http://upload.wikimedia.org/wikipedia/commons/thumb/b/bb/Tla%C4%8Denka_sv%C4%9Btl%C3%A1.jpg/800px-Tla%C4%8Denka_sv%C4%9Btl%C3%A1.jpg" TargetMode="External"/><Relationship Id="rId14" Type="http://schemas.openxmlformats.org/officeDocument/2006/relationships/hyperlink" Target="http://cdn.megapixel.cz/gallery/w1180h1180/3/16223.jp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f/f1/Kaninchen3.jpg/800px-Kaninchen3.jpg" TargetMode="External"/><Relationship Id="rId13" Type="http://schemas.openxmlformats.org/officeDocument/2006/relationships/hyperlink" Target="http://upload.wikimedia.org/wikipedia/commons/thumb/3/37/CSIRO_ScienceImage_2857_A_Day_Old_Chick.jpg/640px-CSIRO_ScienceImage_2857_A_Day_Old_Chick.jpg" TargetMode="External"/><Relationship Id="rId3" Type="http://schemas.openxmlformats.org/officeDocument/2006/relationships/hyperlink" Target="http://www.zuzinick.cz/fotky15786/fotos/_vyr_34P3080056ES.jpg" TargetMode="External"/><Relationship Id="rId7" Type="http://schemas.openxmlformats.org/officeDocument/2006/relationships/hyperlink" Target="http://upload.wikimedia.org/wikipedia/commons/thumb/3/30/Chevreau.jpg/1024px-Chevreau.jpg" TargetMode="External"/><Relationship Id="rId12" Type="http://schemas.openxmlformats.org/officeDocument/2006/relationships/hyperlink" Target="http://upload.wikimedia.org/wikipedia/commons/thumb/1/15/2_eggs.JPG/800px-2_eggs.JPG" TargetMode="External"/><Relationship Id="rId2" Type="http://schemas.openxmlformats.org/officeDocument/2006/relationships/hyperlink" Target="http://upload.wikimedia.org/wikipedia/commons/thumb/c/c4/Lleyn_sheep.jpg/258px-Lleyn_sheep.jpg" TargetMode="External"/><Relationship Id="rId16" Type="http://schemas.openxmlformats.org/officeDocument/2006/relationships/hyperlink" Target="http://upload.wikimedia.org/wikipedia/commons/9/9d/Gosling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syridlo.cz/files/images/kozi_syr2.jpg" TargetMode="External"/><Relationship Id="rId11" Type="http://schemas.openxmlformats.org/officeDocument/2006/relationships/hyperlink" Target="http://upload.wikimedia.org/wikipedia/commons/thumb/3/30/Giriraja_chicken_(2).JPG/800px-Giriraja_chicken_(2).JPG" TargetMode="External"/><Relationship Id="rId5" Type="http://schemas.openxmlformats.org/officeDocument/2006/relationships/hyperlink" Target="http://upload.wikimedia.org/wikipedia/commons/f/f5/Saanenziege.jpg" TargetMode="External"/><Relationship Id="rId15" Type="http://schemas.openxmlformats.org/officeDocument/2006/relationships/hyperlink" Target="http://img1.hyperinzerce.cz/x-cz/inz/4093/4093278-drane-husi-peri-1.jpg" TargetMode="External"/><Relationship Id="rId10" Type="http://schemas.openxmlformats.org/officeDocument/2006/relationships/hyperlink" Target="http://upload.wikimedia.org/wikipedia/commons/8/8b/Jeunes_satin_ivoire_yeux_bleus.JPG" TargetMode="External"/><Relationship Id="rId4" Type="http://schemas.openxmlformats.org/officeDocument/2006/relationships/hyperlink" Target="http://upload.wikimedia.org/wikipedia/commons/thumb/c/c5/Klitf%C3%A5r.jpg/800px-Klitf%C3%A5r.jpg" TargetMode="External"/><Relationship Id="rId9" Type="http://schemas.openxmlformats.org/officeDocument/2006/relationships/hyperlink" Target="http://upload.wikimedia.org/wikipedia/commons/thumb/e/e6/Carrots.JPG/1024px-Carrots.JPG" TargetMode="External"/><Relationship Id="rId14" Type="http://schemas.openxmlformats.org/officeDocument/2006/relationships/hyperlink" Target="http://upload.wikimedia.org/wikipedia/commons/thumb/d/de/CorporationParkGoose.JPG/640px-CorporationParkGoose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ctrTitle"/>
          </p:nvPr>
        </p:nvSpPr>
        <p:spPr>
          <a:xfrm>
            <a:off x="1143000" y="1203325"/>
            <a:ext cx="6858000" cy="1428750"/>
          </a:xfrm>
        </p:spPr>
        <p:txBody>
          <a:bodyPr/>
          <a:lstStyle/>
          <a:p>
            <a:pPr eaLnBrk="1" hangingPunct="1"/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>Dotkněte se inovací</a:t>
            </a:r>
            <a:br>
              <a:rPr lang="cs-CZ" sz="1600" smtClean="0"/>
            </a:br>
            <a:r>
              <a:rPr lang="cs-CZ" sz="1600" smtClean="0"/>
              <a:t>CZ.1.07/1.3.00/51.0024</a:t>
            </a:r>
            <a:r>
              <a:rPr lang="cs-CZ" sz="2000" smtClean="0"/>
              <a:t/>
            </a:r>
            <a:br>
              <a:rPr lang="cs-CZ" sz="2000" smtClean="0"/>
            </a:br>
            <a:r>
              <a:rPr lang="cs-CZ" smtClean="0"/>
              <a:t/>
            </a:r>
            <a:br>
              <a:rPr lang="cs-CZ" smtClean="0"/>
            </a:br>
            <a:endParaRPr lang="cs-CZ" smtClean="0"/>
          </a:p>
        </p:txBody>
      </p:sp>
      <p:sp>
        <p:nvSpPr>
          <p:cNvPr id="16386" name="Podnadpis 2"/>
          <p:cNvSpPr>
            <a:spLocks noGrp="1"/>
          </p:cNvSpPr>
          <p:nvPr>
            <p:ph type="subTitle" idx="1"/>
          </p:nvPr>
        </p:nvSpPr>
        <p:spPr>
          <a:xfrm>
            <a:off x="1143000" y="1708150"/>
            <a:ext cx="6858000" cy="2235200"/>
          </a:xfrm>
        </p:spPr>
        <p:txBody>
          <a:bodyPr/>
          <a:lstStyle/>
          <a:p>
            <a:pPr eaLnBrk="1" hangingPunct="1"/>
            <a:endParaRPr lang="cs-CZ" sz="3600" b="1" smtClean="0">
              <a:latin typeface="Arial" charset="0"/>
            </a:endParaRPr>
          </a:p>
          <a:p>
            <a:pPr eaLnBrk="1" hangingPunct="1"/>
            <a:r>
              <a:rPr lang="cs-CZ" sz="3600" b="1" smtClean="0">
                <a:solidFill>
                  <a:srgbClr val="006600"/>
                </a:solidFill>
                <a:latin typeface="Arial" charset="0"/>
              </a:rPr>
              <a:t>DOMÁCÍ ZVÍŘATA</a:t>
            </a:r>
            <a:endParaRPr lang="cs-CZ" sz="3600" b="1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429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KOZA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Koza nám dává mléko a maso. Má rohy a na bradě dlouhý vous.</a:t>
            </a:r>
            <a:r>
              <a:rPr lang="cs-CZ" altLang="cs-CZ" sz="1800" smtClean="0"/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Koza se pase na louce, bydlí v chlívku.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Koza žere trávu a seno.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Koza mečí MÉ.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kozy je kůzle.</a:t>
            </a:r>
            <a:endParaRPr lang="cs-CZ" altLang="cs-CZ" sz="1800" smtClean="0"/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1042988" y="2859088"/>
            <a:ext cx="17287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19 – Koza </a:t>
            </a:r>
            <a:r>
              <a:rPr lang="en-US" sz="800"/>
              <a:t>[</a:t>
            </a:r>
            <a:r>
              <a:rPr lang="cs-CZ" sz="800"/>
              <a:t>19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6732588" y="2932113"/>
            <a:ext cx="12827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21 – Kůzle </a:t>
            </a:r>
            <a:r>
              <a:rPr lang="en-US" sz="800"/>
              <a:t>[</a:t>
            </a:r>
            <a:r>
              <a:rPr lang="cs-CZ" sz="800"/>
              <a:t>21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1749" name="Rectangle 9"/>
          <p:cNvSpPr>
            <a:spLocks noChangeArrowheads="1"/>
          </p:cNvSpPr>
          <p:nvPr/>
        </p:nvSpPr>
        <p:spPr bwMode="auto">
          <a:xfrm>
            <a:off x="3995738" y="2716213"/>
            <a:ext cx="13779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20 – kozí sýr </a:t>
            </a:r>
            <a:r>
              <a:rPr lang="en-US" sz="800"/>
              <a:t>[</a:t>
            </a:r>
            <a:r>
              <a:rPr lang="cs-CZ" sz="800"/>
              <a:t>20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31750" name="Picture 11" descr="Saanenzie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700088"/>
            <a:ext cx="2736850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700088"/>
            <a:ext cx="24526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4" descr="kozi_syr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1131888"/>
            <a:ext cx="21590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429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KRÁLÍK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endParaRPr lang="cs-CZ" altLang="cs-CZ" sz="180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Králík nám dává maso a kožešinu. Má dlouhé uši a ostré zuby.</a:t>
            </a:r>
            <a:r>
              <a:rPr lang="cs-CZ" altLang="cs-CZ" sz="1800" smtClean="0"/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Králík bydlí v králíkárně.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Králík žere mrkev, seno i suchý chléb.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králíka je králíček.</a:t>
            </a:r>
            <a:endParaRPr lang="cs-CZ" altLang="cs-CZ" sz="1800" smtClean="0"/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971550" y="3003550"/>
            <a:ext cx="17287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22 – Králík </a:t>
            </a:r>
            <a:r>
              <a:rPr lang="en-US" sz="800"/>
              <a:t>[</a:t>
            </a:r>
            <a:r>
              <a:rPr lang="cs-CZ" sz="800"/>
              <a:t>22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6588125" y="3003550"/>
            <a:ext cx="13954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24 – Králíček </a:t>
            </a:r>
            <a:r>
              <a:rPr lang="en-US" sz="800"/>
              <a:t>[</a:t>
            </a:r>
            <a:r>
              <a:rPr lang="cs-CZ" sz="800"/>
              <a:t>24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3797" name="Rectangle 9"/>
          <p:cNvSpPr>
            <a:spLocks noChangeArrowheads="1"/>
          </p:cNvSpPr>
          <p:nvPr/>
        </p:nvSpPr>
        <p:spPr bwMode="auto">
          <a:xfrm>
            <a:off x="3924300" y="2716213"/>
            <a:ext cx="130333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23 – Mrkev </a:t>
            </a:r>
            <a:r>
              <a:rPr lang="en-US" sz="800"/>
              <a:t>[</a:t>
            </a:r>
            <a:r>
              <a:rPr lang="cs-CZ" sz="800"/>
              <a:t>23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33798" name="Picture 14" descr="Popis obrázku chyb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700088"/>
            <a:ext cx="2952750" cy="22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6" descr="Jeunes satin ivoire yeux ble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842963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8" descr="1024px-Carrot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1131888"/>
            <a:ext cx="22320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6270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SLEPICE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Slepice snáší vejce. Má zobák a na hlavě hřebínek.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Slepice bydlí v kurníku.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Slepice zobe zrní i žížaly.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Slepice kdáká KOKODÁK.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slepice je kuře. Samec je kohout. Kohout kokrhá KYKYRYKÝ.</a:t>
            </a:r>
            <a:endParaRPr lang="cs-CZ" altLang="cs-CZ" sz="1800" smtClean="0"/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900113" y="2859088"/>
            <a:ext cx="17287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25 – Slepice </a:t>
            </a:r>
            <a:r>
              <a:rPr lang="en-US" sz="800"/>
              <a:t>[</a:t>
            </a:r>
            <a:r>
              <a:rPr lang="cs-CZ" sz="800"/>
              <a:t>25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5844" name="Rectangle 7"/>
          <p:cNvSpPr>
            <a:spLocks noChangeArrowheads="1"/>
          </p:cNvSpPr>
          <p:nvPr/>
        </p:nvSpPr>
        <p:spPr bwMode="auto">
          <a:xfrm>
            <a:off x="6732588" y="3363913"/>
            <a:ext cx="12430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27 – Kuře </a:t>
            </a:r>
            <a:r>
              <a:rPr lang="en-US" sz="800"/>
              <a:t>[</a:t>
            </a:r>
            <a:r>
              <a:rPr lang="cs-CZ" sz="800"/>
              <a:t>27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5845" name="Rectangle 9"/>
          <p:cNvSpPr>
            <a:spLocks noChangeArrowheads="1"/>
          </p:cNvSpPr>
          <p:nvPr/>
        </p:nvSpPr>
        <p:spPr bwMode="auto">
          <a:xfrm>
            <a:off x="3924300" y="2716213"/>
            <a:ext cx="12827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26 – Vejce </a:t>
            </a:r>
            <a:r>
              <a:rPr lang="en-US" sz="800"/>
              <a:t>[</a:t>
            </a:r>
            <a:r>
              <a:rPr lang="cs-CZ" sz="800"/>
              <a:t>26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35846" name="Picture 12" descr="CSIRO ScienceImage 2857 A Day Old Chi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700088"/>
            <a:ext cx="22494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700088"/>
            <a:ext cx="2376487" cy="21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915988"/>
            <a:ext cx="2447925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429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HUSA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932113"/>
            <a:ext cx="8424862" cy="187166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endParaRPr lang="cs-CZ" altLang="cs-CZ" sz="180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Husa nám dává maso, peří a vejce. Husím peřím se plní peřiny.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Husa má na nohou plovací blány. Umí plavat na vodě.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Husa se ozývá GAGA.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husy je house.</a:t>
            </a: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900113" y="3003550"/>
            <a:ext cx="1728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28 – Husa </a:t>
            </a:r>
            <a:r>
              <a:rPr lang="en-US" sz="800"/>
              <a:t>[</a:t>
            </a:r>
            <a:r>
              <a:rPr lang="cs-CZ" sz="800"/>
              <a:t>28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7892" name="Rectangle 7"/>
          <p:cNvSpPr>
            <a:spLocks noChangeArrowheads="1"/>
          </p:cNvSpPr>
          <p:nvPr/>
        </p:nvSpPr>
        <p:spPr bwMode="auto">
          <a:xfrm>
            <a:off x="6732588" y="3003550"/>
            <a:ext cx="13223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30 – House </a:t>
            </a:r>
            <a:r>
              <a:rPr lang="en-US" sz="800"/>
              <a:t>[</a:t>
            </a:r>
            <a:r>
              <a:rPr lang="cs-CZ" sz="800"/>
              <a:t>30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37893" name="Rectangle 9"/>
          <p:cNvSpPr>
            <a:spLocks noChangeArrowheads="1"/>
          </p:cNvSpPr>
          <p:nvPr/>
        </p:nvSpPr>
        <p:spPr bwMode="auto">
          <a:xfrm>
            <a:off x="3995738" y="2932113"/>
            <a:ext cx="12144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29 – Peří </a:t>
            </a:r>
            <a:r>
              <a:rPr lang="en-US" sz="800"/>
              <a:t>[</a:t>
            </a:r>
            <a:r>
              <a:rPr lang="cs-CZ" sz="800"/>
              <a:t>29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37894" name="Picture 11" descr="Gosl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842963"/>
            <a:ext cx="26638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3" descr="CorporationParkGoos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700088"/>
            <a:ext cx="23034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5" descr="4093278-drane-husi-peri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1203325"/>
            <a:ext cx="180022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600" b="1" smtClean="0">
                <a:latin typeface="Arial" charset="0"/>
              </a:rPr>
              <a:t>Pracovní list č. 1: Přiřaďte ke zvířatům jejich mláďata.</a:t>
            </a:r>
          </a:p>
        </p:txBody>
      </p:sp>
      <p:pic>
        <p:nvPicPr>
          <p:cNvPr id="39938" name="Picture 7" descr="bernsky-salasnicky-pes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76350"/>
            <a:ext cx="2016125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3" descr="CorporationParkGoo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276350"/>
            <a:ext cx="1439862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1" descr="Saanenzie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1276350"/>
            <a:ext cx="180022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276350"/>
            <a:ext cx="158432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1" descr="Goslin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3292475"/>
            <a:ext cx="1368425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3219450"/>
            <a:ext cx="129540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12" descr="Göttingen Minipi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435350"/>
            <a:ext cx="1727200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3292475"/>
            <a:ext cx="1584325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600" b="1" smtClean="0">
                <a:latin typeface="Arial" charset="0"/>
              </a:rPr>
              <a:t>Pracovní list č. 2: Zakroužkujte zvířata, která nám dávají mléko.</a:t>
            </a:r>
          </a:p>
        </p:txBody>
      </p:sp>
      <p:pic>
        <p:nvPicPr>
          <p:cNvPr id="40962" name="Picture 11" descr="258px-Lleyn_shee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148013"/>
            <a:ext cx="180022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276350"/>
            <a:ext cx="11636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1347788"/>
            <a:ext cx="1871662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11" descr="Saanenzie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1995488"/>
            <a:ext cx="16573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7313" y="2932113"/>
            <a:ext cx="1655762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14" descr="Popis obrázku chybí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2932113"/>
            <a:ext cx="1800225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7900" y="1276350"/>
            <a:ext cx="187325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600" b="1" smtClean="0">
                <a:latin typeface="Arial" charset="0"/>
              </a:rPr>
              <a:t>Pracovní list č. 3: Přiřaďte ke zvířatům užitek, který z nich máme.</a:t>
            </a:r>
          </a:p>
        </p:txBody>
      </p:sp>
      <p:pic>
        <p:nvPicPr>
          <p:cNvPr id="419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347788"/>
            <a:ext cx="1439862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347788"/>
            <a:ext cx="17287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1347788"/>
            <a:ext cx="14414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11" descr="258px-Lleyn_shee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347788"/>
            <a:ext cx="17272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4438" y="3363913"/>
            <a:ext cx="1152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4" descr="800px-Tla%C4%8Denka_sv%C4%9Btl%C3%A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3219450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16" descr="_vyr_34P3080056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16688" y="3435350"/>
            <a:ext cx="16573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12" descr="b3b9940a1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9750" y="3003550"/>
            <a:ext cx="8175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600" b="1" smtClean="0">
                <a:latin typeface="Arial" charset="0"/>
              </a:rPr>
              <a:t>Pracovní list č. 4: Zakroužkujte zvířata, která se pasou na louce.</a:t>
            </a:r>
            <a:endParaRPr lang="cs-CZ" sz="1600" b="1" smtClean="0"/>
          </a:p>
        </p:txBody>
      </p:sp>
      <p:sp>
        <p:nvSpPr>
          <p:cNvPr id="43010" name="AutoShape 3" descr="9k="/>
          <p:cNvSpPr>
            <a:spLocks noChangeAspect="1" noChangeArrowheads="1"/>
          </p:cNvSpPr>
          <p:nvPr/>
        </p:nvSpPr>
        <p:spPr bwMode="auto">
          <a:xfrm>
            <a:off x="1238250" y="700088"/>
            <a:ext cx="6667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cs-CZ"/>
          </a:p>
        </p:txBody>
      </p:sp>
      <p:pic>
        <p:nvPicPr>
          <p:cNvPr id="43011" name="Picture 5" descr="Carpet_Gra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211388"/>
            <a:ext cx="2303462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11" descr="258px-Lleyn_shee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148013"/>
            <a:ext cx="180022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1276350"/>
            <a:ext cx="17287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1276350"/>
            <a:ext cx="11636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3003550"/>
            <a:ext cx="14414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400" b="1" smtClean="0">
                <a:latin typeface="Arial" charset="0"/>
              </a:rPr>
              <a:t>Pracovní list č. 1: Přiřaďte ke zvířatům jejich mláďata. Správné řešení.</a:t>
            </a:r>
          </a:p>
        </p:txBody>
      </p:sp>
      <p:pic>
        <p:nvPicPr>
          <p:cNvPr id="44034" name="Picture 7" descr="bernsky-salasnicky-pes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76350"/>
            <a:ext cx="2016125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13" descr="CorporationParkGoo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276350"/>
            <a:ext cx="1439862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11" descr="Saanenzie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1276350"/>
            <a:ext cx="180022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1276350"/>
            <a:ext cx="158432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1" descr="Goslin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3292475"/>
            <a:ext cx="1368425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3219450"/>
            <a:ext cx="129540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12" descr="Göttingen Minipi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435350"/>
            <a:ext cx="1727200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3292475"/>
            <a:ext cx="1584325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4042" name="Přímá spojnice se šipkou 13"/>
          <p:cNvCxnSpPr>
            <a:cxnSpLocks noChangeShapeType="1"/>
          </p:cNvCxnSpPr>
          <p:nvPr/>
        </p:nvCxnSpPr>
        <p:spPr bwMode="auto">
          <a:xfrm>
            <a:off x="1476375" y="2427288"/>
            <a:ext cx="2449513" cy="1431925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44043" name="Přímá spojnice se šipkou 13"/>
          <p:cNvCxnSpPr>
            <a:cxnSpLocks noChangeShapeType="1"/>
          </p:cNvCxnSpPr>
          <p:nvPr/>
        </p:nvCxnSpPr>
        <p:spPr bwMode="auto">
          <a:xfrm>
            <a:off x="3419475" y="2284413"/>
            <a:ext cx="3744913" cy="133985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" name="Přímá spojnice se šipkou 13"/>
          <p:cNvCxnSpPr>
            <a:stCxn id="24579" idx="0"/>
            <a:endCxn id="0" idx="0"/>
          </p:cNvCxnSpPr>
          <p:nvPr/>
        </p:nvCxnSpPr>
        <p:spPr>
          <a:xfrm flipV="1">
            <a:off x="5435600" y="2587625"/>
            <a:ext cx="1368425" cy="84772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římá spojnice se šipkou 13"/>
          <p:cNvCxnSpPr>
            <a:stCxn id="24579" idx="0"/>
            <a:endCxn id="24580" idx="1"/>
          </p:cNvCxnSpPr>
          <p:nvPr/>
        </p:nvCxnSpPr>
        <p:spPr>
          <a:xfrm flipV="1">
            <a:off x="1692275" y="1924050"/>
            <a:ext cx="2808288" cy="190817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400" b="1" smtClean="0">
                <a:latin typeface="Arial" charset="0"/>
              </a:rPr>
              <a:t>Pracovní list č. 2: Zakroužkujte zvířata, která nám dávají mléko. Správné řešení.</a:t>
            </a:r>
          </a:p>
        </p:txBody>
      </p:sp>
      <p:pic>
        <p:nvPicPr>
          <p:cNvPr id="45058" name="Picture 11" descr="258px-Lleyn_shee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148013"/>
            <a:ext cx="180022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276350"/>
            <a:ext cx="11636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1347788"/>
            <a:ext cx="1871662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1" descr="Saanenzie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1995488"/>
            <a:ext cx="16573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7313" y="2932113"/>
            <a:ext cx="1655762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14" descr="Popis obrázku chybí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2932113"/>
            <a:ext cx="1800225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7900" y="1276350"/>
            <a:ext cx="187325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ál 10"/>
          <p:cNvSpPr/>
          <p:nvPr/>
        </p:nvSpPr>
        <p:spPr>
          <a:xfrm>
            <a:off x="2771775" y="1347788"/>
            <a:ext cx="1512888" cy="13335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2" name="Ovál 10"/>
          <p:cNvSpPr/>
          <p:nvPr/>
        </p:nvSpPr>
        <p:spPr>
          <a:xfrm>
            <a:off x="827088" y="3003550"/>
            <a:ext cx="1511300" cy="14065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3" name="Ovál 10"/>
          <p:cNvSpPr/>
          <p:nvPr/>
        </p:nvSpPr>
        <p:spPr>
          <a:xfrm>
            <a:off x="6948488" y="1851025"/>
            <a:ext cx="1512887" cy="14779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Podnadpis 2"/>
          <p:cNvSpPr>
            <a:spLocks noGrp="1"/>
          </p:cNvSpPr>
          <p:nvPr>
            <p:ph type="subTitle" idx="1"/>
          </p:nvPr>
        </p:nvSpPr>
        <p:spPr>
          <a:xfrm>
            <a:off x="684213" y="1303338"/>
            <a:ext cx="8208962" cy="3571875"/>
          </a:xfrm>
        </p:spPr>
        <p:txBody>
          <a:bodyPr/>
          <a:lstStyle/>
          <a:p>
            <a:pPr algn="l" eaLnBrk="1" hangingPunct="1"/>
            <a:r>
              <a:rPr lang="cs-CZ" sz="2000" smtClean="0"/>
              <a:t>Škola:</a:t>
            </a:r>
            <a:r>
              <a:rPr lang="cs-CZ" sz="2000" smtClean="0">
                <a:latin typeface="Arial" charset="0"/>
              </a:rPr>
              <a:t> </a:t>
            </a:r>
            <a:r>
              <a:rPr lang="cs-CZ" sz="2000" smtClean="0"/>
              <a:t> </a:t>
            </a:r>
            <a:r>
              <a:rPr lang="cs-CZ" sz="2000" smtClean="0">
                <a:latin typeface="Arial" charset="0"/>
              </a:rPr>
              <a:t>Speciální základní škola Chrudim</a:t>
            </a:r>
          </a:p>
          <a:p>
            <a:pPr algn="l" eaLnBrk="1" hangingPunct="1"/>
            <a:r>
              <a:rPr lang="cs-CZ" sz="2000" smtClean="0"/>
              <a:t>Autor:</a:t>
            </a:r>
            <a:r>
              <a:rPr lang="cs-CZ" sz="2000" smtClean="0">
                <a:latin typeface="Arial" charset="0"/>
              </a:rPr>
              <a:t> </a:t>
            </a:r>
            <a:r>
              <a:rPr lang="cs-CZ" sz="2000" smtClean="0"/>
              <a:t> </a:t>
            </a:r>
            <a:r>
              <a:rPr lang="cs-CZ" sz="2000" smtClean="0">
                <a:latin typeface="Arial" charset="0"/>
              </a:rPr>
              <a:t>Hana Ploszová</a:t>
            </a:r>
          </a:p>
          <a:p>
            <a:pPr algn="l" eaLnBrk="1" hangingPunct="1"/>
            <a:r>
              <a:rPr lang="cs-CZ" sz="2000" smtClean="0"/>
              <a:t>Předmět:</a:t>
            </a:r>
            <a:r>
              <a:rPr lang="cs-CZ" sz="2000" smtClean="0">
                <a:latin typeface="Arial" charset="0"/>
              </a:rPr>
              <a:t>  Rozumová výchova</a:t>
            </a:r>
          </a:p>
          <a:p>
            <a:pPr algn="l" eaLnBrk="1" hangingPunct="1"/>
            <a:endParaRPr lang="cs-CZ" sz="2000" smtClean="0"/>
          </a:p>
          <a:p>
            <a:pPr algn="l" eaLnBrk="1" hangingPunct="1"/>
            <a:r>
              <a:rPr lang="cs-CZ" sz="2000" smtClean="0"/>
              <a:t>Anotace: </a:t>
            </a:r>
            <a:r>
              <a:rPr lang="cs-CZ" sz="1600" smtClean="0">
                <a:latin typeface="Arial" charset="0"/>
              </a:rPr>
              <a:t>Prezentace představuje nejznámější domácí zvířata a jejich mláďata. Seznamuje s jejich užitkem, obydlím a potravou. Na konci jsou zařazeny pracovní listy     k procvičení tématu domácí zvířata.</a:t>
            </a:r>
          </a:p>
          <a:p>
            <a:pPr algn="l" eaLnBrk="1" hangingPunct="1"/>
            <a:endParaRPr lang="cs-CZ" sz="2000" smtClean="0"/>
          </a:p>
          <a:p>
            <a:pPr algn="l" eaLnBrk="1" hangingPunct="1"/>
            <a:r>
              <a:rPr lang="cs-CZ" sz="2000" smtClean="0"/>
              <a:t>Materiál je zpracován v rámci projektu Dotkněte se inovací CZ.1.07/1.3.00/51.0024 </a:t>
            </a:r>
          </a:p>
          <a:p>
            <a:pPr algn="l" eaLnBrk="1" hangingPunct="1"/>
            <a:endParaRPr lang="cs-CZ" sz="2000" smtClean="0"/>
          </a:p>
        </p:txBody>
      </p:sp>
      <p:sp>
        <p:nvSpPr>
          <p:cNvPr id="17410" name="Nadpis 1"/>
          <p:cNvSpPr txBox="1">
            <a:spLocks/>
          </p:cNvSpPr>
          <p:nvPr/>
        </p:nvSpPr>
        <p:spPr bwMode="auto">
          <a:xfrm>
            <a:off x="684213" y="842963"/>
            <a:ext cx="8013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tabLst>
                <a:tab pos="1790700" algn="l"/>
              </a:tabLst>
            </a:pPr>
            <a:r>
              <a:rPr lang="cs-CZ" sz="3200" b="1">
                <a:latin typeface="Calibri" pitchFamily="34" charset="0"/>
              </a:rPr>
              <a:t>Základní informace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400" b="1" smtClean="0">
                <a:latin typeface="Arial" charset="0"/>
              </a:rPr>
              <a:t>Pracovní list č. 3: Přiřaďte ke zvířatům užitek, který z nich máme. Správné řešení.</a:t>
            </a:r>
          </a:p>
        </p:txBody>
      </p:sp>
      <p:pic>
        <p:nvPicPr>
          <p:cNvPr id="46082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347788"/>
            <a:ext cx="1439862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347788"/>
            <a:ext cx="17287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1347788"/>
            <a:ext cx="14414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11" descr="258px-Lleyn_shee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347788"/>
            <a:ext cx="17272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4438" y="3363913"/>
            <a:ext cx="1152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14" descr="800px-Tla%C4%8Denka_sv%C4%9Btl%C3%A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3219450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16" descr="_vyr_34P3080056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16688" y="3435350"/>
            <a:ext cx="16573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12" descr="b3b9940a1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9750" y="3003550"/>
            <a:ext cx="8175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Přímá spojnice se šipkou 13"/>
          <p:cNvCxnSpPr>
            <a:stCxn id="24579" idx="0"/>
            <a:endCxn id="24580" idx="1"/>
          </p:cNvCxnSpPr>
          <p:nvPr/>
        </p:nvCxnSpPr>
        <p:spPr>
          <a:xfrm flipV="1">
            <a:off x="1258888" y="1924050"/>
            <a:ext cx="3406775" cy="22367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91" name="Přímá spojnice se šipkou 13"/>
          <p:cNvCxnSpPr>
            <a:cxnSpLocks noChangeShapeType="1"/>
          </p:cNvCxnSpPr>
          <p:nvPr/>
        </p:nvCxnSpPr>
        <p:spPr bwMode="auto">
          <a:xfrm flipH="1" flipV="1">
            <a:off x="1403350" y="2355850"/>
            <a:ext cx="6013450" cy="1585913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" name="Přímá spojnice se šipkou 13"/>
          <p:cNvCxnSpPr>
            <a:stCxn id="24579" idx="0"/>
            <a:endCxn id="24580" idx="1"/>
          </p:cNvCxnSpPr>
          <p:nvPr/>
        </p:nvCxnSpPr>
        <p:spPr>
          <a:xfrm flipV="1">
            <a:off x="3059113" y="2139950"/>
            <a:ext cx="144462" cy="159067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římá spojnice se šipkou 13"/>
          <p:cNvCxnSpPr>
            <a:stCxn id="24579" idx="0"/>
            <a:endCxn id="24580" idx="1"/>
          </p:cNvCxnSpPr>
          <p:nvPr/>
        </p:nvCxnSpPr>
        <p:spPr>
          <a:xfrm flipV="1">
            <a:off x="4859338" y="2355850"/>
            <a:ext cx="2592387" cy="137636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sz="1400" b="1" smtClean="0">
                <a:latin typeface="Arial" charset="0"/>
              </a:rPr>
              <a:t>Pracovní list č. 4: Zakroužkujte zvířata, která se pasou na louce. Správné řešení.</a:t>
            </a:r>
          </a:p>
        </p:txBody>
      </p:sp>
      <p:sp>
        <p:nvSpPr>
          <p:cNvPr id="47106" name="AutoShape 3" descr="9k="/>
          <p:cNvSpPr>
            <a:spLocks noChangeAspect="1" noChangeArrowheads="1"/>
          </p:cNvSpPr>
          <p:nvPr/>
        </p:nvSpPr>
        <p:spPr bwMode="auto">
          <a:xfrm>
            <a:off x="1238250" y="700088"/>
            <a:ext cx="6667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cs-CZ"/>
          </a:p>
        </p:txBody>
      </p:sp>
      <p:pic>
        <p:nvPicPr>
          <p:cNvPr id="47107" name="Picture 4" descr="Carpet_Gra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211388"/>
            <a:ext cx="2303462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11" descr="258px-Lleyn_shee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148013"/>
            <a:ext cx="180022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1276350"/>
            <a:ext cx="17287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1276350"/>
            <a:ext cx="11636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3003550"/>
            <a:ext cx="14414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ál 10"/>
          <p:cNvSpPr/>
          <p:nvPr/>
        </p:nvSpPr>
        <p:spPr>
          <a:xfrm>
            <a:off x="827088" y="3076575"/>
            <a:ext cx="1512887" cy="14065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2" name="Ovál 10"/>
          <p:cNvSpPr/>
          <p:nvPr/>
        </p:nvSpPr>
        <p:spPr>
          <a:xfrm>
            <a:off x="6011863" y="1131888"/>
            <a:ext cx="1800225" cy="16224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b="1" smtClean="0"/>
              <a:t>Zdroje</a:t>
            </a:r>
          </a:p>
        </p:txBody>
      </p:sp>
      <p:sp>
        <p:nvSpPr>
          <p:cNvPr id="48130" name="Zástupný symbol pro obsah 2"/>
          <p:cNvSpPr>
            <a:spLocks noGrp="1"/>
          </p:cNvSpPr>
          <p:nvPr>
            <p:ph idx="4294967295"/>
          </p:nvPr>
        </p:nvSpPr>
        <p:spPr>
          <a:xfrm>
            <a:off x="684213" y="1419225"/>
            <a:ext cx="8002587" cy="3175000"/>
          </a:xfrm>
        </p:spPr>
        <p:txBody>
          <a:bodyPr/>
          <a:lstStyle/>
          <a:p>
            <a:r>
              <a:rPr lang="en-US" sz="1000" smtClean="0"/>
              <a:t>[1] </a:t>
            </a:r>
            <a:r>
              <a:rPr lang="cs-CZ" sz="1000" smtClean="0">
                <a:hlinkClick r:id="rId2"/>
              </a:rPr>
              <a:t>http://www.svetpejsku.cz/soubory/plemena/bernsky-salasnicky-pes-1.jpg</a:t>
            </a:r>
            <a:endParaRPr lang="en-US" sz="1000" smtClean="0"/>
          </a:p>
          <a:p>
            <a:r>
              <a:rPr lang="en-US" sz="1000" smtClean="0"/>
              <a:t>[2] </a:t>
            </a:r>
            <a:r>
              <a:rPr lang="cs-CZ" sz="1000" smtClean="0">
                <a:hlinkClick r:id="rId3"/>
              </a:rPr>
              <a:t>http://www.narmyslenka.cz/image/201109142116_stene.jpg</a:t>
            </a:r>
            <a:endParaRPr lang="en-US" sz="1000" smtClean="0"/>
          </a:p>
          <a:p>
            <a:r>
              <a:rPr lang="en-US" sz="1000" smtClean="0"/>
              <a:t>[3] </a:t>
            </a:r>
            <a:r>
              <a:rPr lang="cs-CZ" sz="1000" smtClean="0">
                <a:hlinkClick r:id="rId4"/>
              </a:rPr>
              <a:t>http://www.spokojenypes.cz/inshop/catalogue/products/pictures/hu_16003.jpg</a:t>
            </a:r>
            <a:endParaRPr lang="en-US" sz="1000" smtClean="0"/>
          </a:p>
          <a:p>
            <a:r>
              <a:rPr lang="en-US" sz="1000" smtClean="0"/>
              <a:t>[4] </a:t>
            </a:r>
            <a:r>
              <a:rPr lang="cs-CZ" sz="1000" smtClean="0">
                <a:hlinkClick r:id="rId5"/>
              </a:rPr>
              <a:t>http://data.mojezoo.cz/mojezoo/images/kotatko.JPG</a:t>
            </a:r>
            <a:endParaRPr lang="en-US" sz="1000" smtClean="0"/>
          </a:p>
          <a:p>
            <a:r>
              <a:rPr lang="en-US" sz="1000" smtClean="0"/>
              <a:t>[5] </a:t>
            </a:r>
            <a:r>
              <a:rPr lang="cs-CZ" sz="1000" smtClean="0">
                <a:hlinkClick r:id="rId6"/>
              </a:rPr>
              <a:t>http://www.moje-kocka.cz/foto-clanky/kockaamys.jpg</a:t>
            </a:r>
            <a:endParaRPr lang="en-US" sz="1000" smtClean="0"/>
          </a:p>
          <a:p>
            <a:r>
              <a:rPr lang="en-US" sz="1000" smtClean="0"/>
              <a:t>[6] </a:t>
            </a:r>
            <a:r>
              <a:rPr lang="cs-CZ" sz="1000" smtClean="0">
                <a:hlinkClick r:id="rId7"/>
              </a:rPr>
              <a:t>http://www.topgam.cz/hlasovani/b/kocka-204407.jpg</a:t>
            </a:r>
            <a:endParaRPr lang="en-US" sz="1000" smtClean="0"/>
          </a:p>
          <a:p>
            <a:r>
              <a:rPr lang="en-US" sz="1000" smtClean="0"/>
              <a:t>[7]</a:t>
            </a:r>
            <a:r>
              <a:rPr lang="cs-CZ" sz="1000" smtClean="0">
                <a:hlinkClick r:id="rId8"/>
              </a:rPr>
              <a:t>http://upload.wikimedia.org/wikipedia/commons/thumb/6/6a/Cochon_2.JPG/800px- Cochon_2.JPG</a:t>
            </a:r>
            <a:endParaRPr lang="en-US" sz="1000" smtClean="0"/>
          </a:p>
          <a:p>
            <a:r>
              <a:rPr lang="en-US" sz="1000" smtClean="0"/>
              <a:t>[8]</a:t>
            </a:r>
            <a:r>
              <a:rPr lang="cs-CZ" sz="1000" smtClean="0">
                <a:hlinkClick r:id="rId9"/>
              </a:rPr>
              <a:t>http://upload.wikimedia.org/wikipedia/commons/thumb/b/bb/Tla%C4%8Denka_sv%C4%9Btl%C3%A1.jpg/800px-Tla%C4%8Denka_sv%C4%9Btl%C3%A1.jpg</a:t>
            </a:r>
            <a:endParaRPr lang="en-US" sz="1000" smtClean="0"/>
          </a:p>
          <a:p>
            <a:r>
              <a:rPr lang="en-US" sz="1000" smtClean="0"/>
              <a:t>[9]</a:t>
            </a:r>
            <a:r>
              <a:rPr lang="en-US" sz="1000" smtClean="0">
                <a:hlinkClick r:id="rId10"/>
              </a:rPr>
              <a:t>http://upload.wikimedia.org/wikipedia/commons/thumb/8/8a/G%C3%B6ttingen_Minipig.jpg/1280px-G%C3%B6ttingen_Minipig.jpg</a:t>
            </a:r>
            <a:endParaRPr lang="en-US" sz="1000" smtClean="0"/>
          </a:p>
          <a:p>
            <a:r>
              <a:rPr lang="en-US" sz="1000" smtClean="0"/>
              <a:t>[10] </a:t>
            </a:r>
            <a:r>
              <a:rPr lang="en-US" sz="1000" smtClean="0">
                <a:hlinkClick r:id="rId11"/>
              </a:rPr>
              <a:t>http://www.doomacizviratkaa.estranky.cz/img/original/9/kun.jpg</a:t>
            </a:r>
            <a:endParaRPr lang="en-US" sz="1000" smtClean="0"/>
          </a:p>
          <a:p>
            <a:r>
              <a:rPr lang="en-US" sz="1000" smtClean="0"/>
              <a:t>[11]</a:t>
            </a:r>
            <a:r>
              <a:rPr lang="en-US" sz="1000" smtClean="0">
                <a:hlinkClick r:id="rId12"/>
              </a:rPr>
              <a:t>http://www.wingettphotography.com/Spring2003/VirginiaScenery/images/MiniatureHorse_Foal-2.jpg</a:t>
            </a:r>
            <a:endParaRPr lang="en-US" sz="1000" smtClean="0"/>
          </a:p>
          <a:p>
            <a:r>
              <a:rPr lang="en-US" sz="1000" smtClean="0"/>
              <a:t>[12] </a:t>
            </a:r>
            <a:r>
              <a:rPr lang="en-US" sz="1000" smtClean="0">
                <a:hlinkClick r:id="rId13"/>
              </a:rPr>
              <a:t>http://sga.prf.jcu.cz/prirodoveda/savci/illustrations/KunDomaci.jpg</a:t>
            </a:r>
            <a:endParaRPr lang="en-US" sz="1000" smtClean="0"/>
          </a:p>
          <a:p>
            <a:r>
              <a:rPr lang="en-US" sz="1000" smtClean="0"/>
              <a:t>[13] </a:t>
            </a:r>
            <a:r>
              <a:rPr lang="en-US" sz="1000" smtClean="0">
                <a:hlinkClick r:id="rId14"/>
              </a:rPr>
              <a:t>http://cdn.megapixel.cz/gallery/w1180h1180/3/16223.jpg</a:t>
            </a:r>
            <a:endParaRPr lang="en-US" sz="1000" smtClean="0"/>
          </a:p>
          <a:p>
            <a:r>
              <a:rPr lang="en-US" sz="1000" smtClean="0"/>
              <a:t>[14] </a:t>
            </a:r>
            <a:r>
              <a:rPr lang="en-US" sz="1000" smtClean="0">
                <a:hlinkClick r:id="rId15"/>
              </a:rPr>
              <a:t>http://www.vyzivavnemoci.cz/typo3temp/pics/b3b9940a19.jpg</a:t>
            </a:r>
            <a:endParaRPr lang="en-US" sz="1000" smtClean="0"/>
          </a:p>
          <a:p>
            <a:r>
              <a:rPr lang="en-US" sz="1000" smtClean="0"/>
              <a:t>[15] </a:t>
            </a:r>
            <a:r>
              <a:rPr lang="en-US" sz="1000" smtClean="0">
                <a:hlinkClick r:id="rId16"/>
              </a:rPr>
              <a:t>http://biospotrebitel.cz/wp-content/uploads/2012/01/krav%C3%ADn1.jpg</a:t>
            </a:r>
            <a:endParaRPr lang="en-US" sz="1000" smtClean="0"/>
          </a:p>
          <a:p>
            <a:pPr eaLnBrk="1" hangingPunct="1"/>
            <a:endParaRPr lang="cs-CZ" sz="1000" smtClean="0"/>
          </a:p>
          <a:p>
            <a:pPr eaLnBrk="1" hangingPunct="1">
              <a:buFont typeface="Arial" charset="0"/>
              <a:buNone/>
            </a:pPr>
            <a:endParaRPr lang="cs-CZ" sz="80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4294967295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sz="16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b="1" smtClean="0"/>
              <a:t>Zdroje</a:t>
            </a:r>
          </a:p>
        </p:txBody>
      </p:sp>
      <p:sp>
        <p:nvSpPr>
          <p:cNvPr id="49154" name="Zástupný symbol pro obsah 2"/>
          <p:cNvSpPr>
            <a:spLocks noGrp="1"/>
          </p:cNvSpPr>
          <p:nvPr>
            <p:ph idx="4294967295"/>
          </p:nvPr>
        </p:nvSpPr>
        <p:spPr>
          <a:xfrm>
            <a:off x="684213" y="1419225"/>
            <a:ext cx="8002587" cy="3175000"/>
          </a:xfrm>
        </p:spPr>
        <p:txBody>
          <a:bodyPr/>
          <a:lstStyle/>
          <a:p>
            <a:r>
              <a:rPr lang="en-US" sz="1000" smtClean="0"/>
              <a:t>[16]</a:t>
            </a:r>
            <a:r>
              <a:rPr lang="en-US" sz="1000" smtClean="0">
                <a:hlinkClick r:id="rId2"/>
              </a:rPr>
              <a:t>http://upload.wikimedia.org/wikipedia/commons/thumb/c/c4/Lleyn_sheep.jpg/258px-Lleyn_sheep.jpg</a:t>
            </a:r>
            <a:endParaRPr lang="en-US" sz="1000" smtClean="0"/>
          </a:p>
          <a:p>
            <a:r>
              <a:rPr lang="en-US" sz="1000" smtClean="0"/>
              <a:t>[17] </a:t>
            </a:r>
            <a:r>
              <a:rPr lang="en-US" sz="1000" smtClean="0">
                <a:hlinkClick r:id="rId3"/>
              </a:rPr>
              <a:t>http://www.zuzinick.cz/fotky15786/fotos/_vyr_34P3080056ES.jpg</a:t>
            </a:r>
            <a:endParaRPr lang="en-US" sz="1000" smtClean="0"/>
          </a:p>
          <a:p>
            <a:r>
              <a:rPr lang="en-US" sz="1000" smtClean="0"/>
              <a:t>[18]</a:t>
            </a:r>
            <a:r>
              <a:rPr lang="en-US" sz="1000" smtClean="0">
                <a:hlinkClick r:id="rId4"/>
              </a:rPr>
              <a:t>http://upload.wikimedia.org/wikipedia/commons/thumb/c/c5/Klitf%C3%A5r.jpg/800px-Klitf%C3%A5r.jpg</a:t>
            </a:r>
            <a:endParaRPr lang="en-US" sz="1000" smtClean="0"/>
          </a:p>
          <a:p>
            <a:r>
              <a:rPr lang="en-US" sz="1000" smtClean="0"/>
              <a:t>[19] </a:t>
            </a:r>
            <a:r>
              <a:rPr lang="en-US" sz="1000" smtClean="0">
                <a:hlinkClick r:id="rId5"/>
              </a:rPr>
              <a:t>http://upload.wikimedia.org/wikipedia/commons/f/f5/Saanenziege.jpg</a:t>
            </a:r>
            <a:endParaRPr lang="en-US" sz="1000" smtClean="0"/>
          </a:p>
          <a:p>
            <a:r>
              <a:rPr lang="en-US" sz="1000" smtClean="0"/>
              <a:t>[20] </a:t>
            </a:r>
            <a:r>
              <a:rPr lang="en-US" sz="1000" smtClean="0">
                <a:hlinkClick r:id="rId6"/>
              </a:rPr>
              <a:t>http://www.syridlo.cz/files/images/kozi_syr2.jpg</a:t>
            </a:r>
            <a:endParaRPr lang="en-US" sz="1000" smtClean="0"/>
          </a:p>
          <a:p>
            <a:r>
              <a:rPr lang="en-US" sz="1000" smtClean="0"/>
              <a:t>[21]</a:t>
            </a:r>
            <a:r>
              <a:rPr lang="en-US" sz="1000" smtClean="0">
                <a:hlinkClick r:id="rId7"/>
              </a:rPr>
              <a:t>http://upload.wikimedia.org/wikipedia/commons/thumb/3/30/Chevreau.jpg/1024px-Chevreau.jpg</a:t>
            </a:r>
            <a:endParaRPr lang="en-US" sz="1000" smtClean="0"/>
          </a:p>
          <a:p>
            <a:r>
              <a:rPr lang="en-US" sz="1000" smtClean="0"/>
              <a:t>[22]</a:t>
            </a:r>
            <a:r>
              <a:rPr lang="en-US" sz="1000" smtClean="0">
                <a:hlinkClick r:id="rId8"/>
              </a:rPr>
              <a:t>http://upload.wikimedia.org/wikipedia/commons/thumb/f/f1/Kaninchen3.jpg/800px-Kaninchen3.jpg</a:t>
            </a:r>
            <a:endParaRPr lang="en-US" sz="1000" smtClean="0"/>
          </a:p>
          <a:p>
            <a:r>
              <a:rPr lang="en-US" sz="1000" smtClean="0"/>
              <a:t>[23] </a:t>
            </a:r>
            <a:r>
              <a:rPr lang="en-US" sz="1000" smtClean="0">
                <a:hlinkClick r:id="rId9"/>
              </a:rPr>
              <a:t>http://upload.wikimedia.org/wikipedia/commons/thumb/e/e6/Carrots.JPG/1024px-Carrots.JPG</a:t>
            </a:r>
            <a:endParaRPr lang="en-US" sz="1000" smtClean="0"/>
          </a:p>
          <a:p>
            <a:r>
              <a:rPr lang="en-US" sz="1000" smtClean="0"/>
              <a:t>[24] </a:t>
            </a:r>
            <a:r>
              <a:rPr lang="en-US" sz="1000" smtClean="0">
                <a:hlinkClick r:id="rId10"/>
              </a:rPr>
              <a:t>http://upload.wikimedia.org/wikipedia/commons/8/8b/Jeunes_satin_ivoire_yeux_bleus.JPG</a:t>
            </a:r>
            <a:endParaRPr lang="en-US" sz="1000" smtClean="0"/>
          </a:p>
          <a:p>
            <a:r>
              <a:rPr lang="en-US" sz="1000" smtClean="0"/>
              <a:t>[25]</a:t>
            </a:r>
            <a:r>
              <a:rPr lang="en-US" sz="1000" smtClean="0">
                <a:hlinkClick r:id="rId11"/>
              </a:rPr>
              <a:t>http://upload.wikimedia.org/wikipedia/commons/thumb/3/30/Giriraja_chicken_%282%29.JPG/800px-Giriraja_chicken_%282%29.JPG</a:t>
            </a:r>
            <a:endParaRPr lang="en-US" sz="1000" smtClean="0"/>
          </a:p>
          <a:p>
            <a:r>
              <a:rPr lang="en-US" sz="1000" smtClean="0"/>
              <a:t>[26] </a:t>
            </a:r>
            <a:r>
              <a:rPr lang="en-US" sz="1000" smtClean="0">
                <a:hlinkClick r:id="rId12"/>
              </a:rPr>
              <a:t>http://upload.wikimedia.org/wikipedia/commons/thumb/1/15/2_eggs.JPG/800px-2_eggs.JPG</a:t>
            </a:r>
            <a:endParaRPr lang="en-US" sz="1000" smtClean="0"/>
          </a:p>
          <a:p>
            <a:r>
              <a:rPr lang="en-US" sz="1000" smtClean="0"/>
              <a:t>[27]</a:t>
            </a:r>
            <a:r>
              <a:rPr lang="en-US" sz="1000" smtClean="0">
                <a:hlinkClick r:id="rId13"/>
              </a:rPr>
              <a:t>http://upload.wikimedia.org/wikipedia/commons/thumb/3/37/CSIRO_ScienceImage_2857_A_Day_Old_Chick.jpg/640px-CSIRO_ScienceImage_2857_A_Day_Old_Chick.jpg</a:t>
            </a:r>
            <a:endParaRPr lang="en-US" sz="1000" smtClean="0"/>
          </a:p>
          <a:p>
            <a:r>
              <a:rPr lang="en-US" sz="1000" smtClean="0"/>
              <a:t>[28]</a:t>
            </a:r>
            <a:r>
              <a:rPr lang="en-US" sz="1000" smtClean="0">
                <a:hlinkClick r:id="rId14"/>
              </a:rPr>
              <a:t>http://upload.wikimedia.org/wikipedia/commons/thumb/d/de/CorporationParkGoose.JPG/640px-CorporationParkGoose.JPG</a:t>
            </a:r>
            <a:endParaRPr lang="en-US" sz="1000" smtClean="0"/>
          </a:p>
          <a:p>
            <a:r>
              <a:rPr lang="en-US" sz="1000" smtClean="0"/>
              <a:t>[29] </a:t>
            </a:r>
            <a:r>
              <a:rPr lang="en-US" sz="1000" smtClean="0">
                <a:hlinkClick r:id="rId15"/>
              </a:rPr>
              <a:t>http://img1.hyperinzerce.cz/x-cz/inz/4093/4093278-drane-husi-peri-1.jpg</a:t>
            </a:r>
            <a:endParaRPr lang="en-US" sz="1000" smtClean="0"/>
          </a:p>
          <a:p>
            <a:r>
              <a:rPr lang="en-US" sz="1000" smtClean="0"/>
              <a:t>[30] </a:t>
            </a:r>
            <a:r>
              <a:rPr lang="en-US" sz="1000" smtClean="0">
                <a:hlinkClick r:id="rId16"/>
              </a:rPr>
              <a:t>http://upload.wikimedia.org/wikipedia/commons/9/9d/Gosling.JPG</a:t>
            </a:r>
            <a:endParaRPr lang="cs-CZ" sz="1000" smtClean="0"/>
          </a:p>
          <a:p>
            <a:pPr eaLnBrk="1" hangingPunct="1">
              <a:buFont typeface="Arial" charset="0"/>
              <a:buNone/>
            </a:pPr>
            <a:endParaRPr lang="cs-CZ" sz="1000" smtClean="0"/>
          </a:p>
          <a:p>
            <a:pPr eaLnBrk="1" hangingPunct="1"/>
            <a:endParaRPr lang="cs-CZ" sz="800" smtClean="0"/>
          </a:p>
          <a:p>
            <a:pPr eaLnBrk="1" hangingPunct="1">
              <a:buFont typeface="Arial" charset="0"/>
              <a:buNone/>
            </a:pPr>
            <a:endParaRPr lang="cs-CZ" sz="80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4294967295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Metodický pokyn</a:t>
            </a:r>
          </a:p>
        </p:txBody>
      </p:sp>
      <p:sp>
        <p:nvSpPr>
          <p:cNvPr id="1843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1800" smtClean="0"/>
              <a:t>Popis práce s materiálem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cs-CZ" sz="1800" i="1" smtClean="0"/>
              <a:t>Materiál je určen pro práci s interaktivní tabulí a tablety</a:t>
            </a:r>
          </a:p>
          <a:p>
            <a:pPr eaLnBrk="1" hangingPunct="1"/>
            <a:r>
              <a:rPr lang="cs-CZ" sz="1800" smtClean="0"/>
              <a:t>Přílohy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cs-CZ" sz="1800" i="1" smtClean="0"/>
              <a:t>Didaktická příprava </a:t>
            </a:r>
            <a:endParaRPr lang="cs-CZ" sz="1800" i="1" smtClean="0">
              <a:latin typeface="Arial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cs-CZ" sz="1800" smtClean="0"/>
              <a:t>Očekávání a cíle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cs-CZ" sz="1800" i="1" smtClean="0"/>
              <a:t>Dle didaktické přípravy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429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PES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Pes je společník člověka. Hlídá dům, pase ovce, pomáhá nemocným lidem. Pes má dobrý čich.</a:t>
            </a:r>
            <a:r>
              <a:rPr lang="cs-CZ" altLang="cs-CZ" sz="1800" smtClean="0"/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Pes bydlí v boudě nebo s člověkem doma.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Pes žere granule, maso i kosti.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Pes štěká HAF.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psa je štěně.</a:t>
            </a:r>
            <a:endParaRPr lang="cs-CZ" altLang="cs-CZ" sz="1800" smtClean="0"/>
          </a:p>
        </p:txBody>
      </p:sp>
      <p:pic>
        <p:nvPicPr>
          <p:cNvPr id="19459" name="Picture 7" descr="bernsky-salasnicky-pes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842963"/>
            <a:ext cx="280828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755650" y="2787650"/>
            <a:ext cx="17287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1 – Pes </a:t>
            </a:r>
            <a:r>
              <a:rPr lang="en-US" sz="800"/>
              <a:t>[1]</a:t>
            </a:r>
            <a:endParaRPr lang="cs-CZ" sz="800"/>
          </a:p>
        </p:txBody>
      </p:sp>
      <p:pic>
        <p:nvPicPr>
          <p:cNvPr id="1946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700088"/>
            <a:ext cx="26638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13"/>
          <p:cNvSpPr>
            <a:spLocks noChangeArrowheads="1"/>
          </p:cNvSpPr>
          <p:nvPr/>
        </p:nvSpPr>
        <p:spPr bwMode="auto">
          <a:xfrm>
            <a:off x="6588125" y="2859088"/>
            <a:ext cx="12096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3 – Bouda </a:t>
            </a:r>
            <a:r>
              <a:rPr lang="en-US" sz="800"/>
              <a:t>[</a:t>
            </a:r>
            <a:r>
              <a:rPr lang="cs-CZ" sz="800"/>
              <a:t>3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19463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1203325"/>
            <a:ext cx="20891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15"/>
          <p:cNvSpPr>
            <a:spLocks noChangeArrowheads="1"/>
          </p:cNvSpPr>
          <p:nvPr/>
        </p:nvSpPr>
        <p:spPr bwMode="auto">
          <a:xfrm>
            <a:off x="3924300" y="2716213"/>
            <a:ext cx="11811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2 – Štěně </a:t>
            </a:r>
            <a:r>
              <a:rPr lang="en-US" sz="800"/>
              <a:t>[</a:t>
            </a:r>
            <a:r>
              <a:rPr lang="cs-CZ" sz="800"/>
              <a:t>2</a:t>
            </a:r>
            <a:r>
              <a:rPr lang="en-US" sz="800"/>
              <a:t>]</a:t>
            </a:r>
            <a:endParaRPr lang="cs-CZ" sz="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555625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KOČKA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Kočka je mrštná, ráda si hraje a loví vše, co se hýbe.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Kočka spí ráda v seně. Přede, když se s ní mazlíme.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Kočka chytá myši. Kočka žere maso.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Kočka mňouká MŇAU.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kočky je kotě.</a:t>
            </a:r>
            <a:endParaRPr lang="cs-CZ" altLang="cs-CZ" sz="1800" smtClean="0"/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042988" y="2787650"/>
            <a:ext cx="1728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4 – Kotě </a:t>
            </a:r>
            <a:r>
              <a:rPr lang="en-US" sz="800"/>
              <a:t>[</a:t>
            </a:r>
            <a:r>
              <a:rPr lang="cs-CZ" sz="800"/>
              <a:t>4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7092950" y="3435350"/>
            <a:ext cx="11969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6 – Kočka </a:t>
            </a:r>
            <a:r>
              <a:rPr lang="en-US" sz="800"/>
              <a:t>[</a:t>
            </a:r>
            <a:r>
              <a:rPr lang="cs-CZ" sz="800"/>
              <a:t>6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1509" name="Rectangle 9"/>
          <p:cNvSpPr>
            <a:spLocks noChangeArrowheads="1"/>
          </p:cNvSpPr>
          <p:nvPr/>
        </p:nvSpPr>
        <p:spPr bwMode="auto">
          <a:xfrm>
            <a:off x="4356100" y="2716213"/>
            <a:ext cx="14970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5 – Kočka a myš </a:t>
            </a:r>
            <a:r>
              <a:rPr lang="en-US" sz="800"/>
              <a:t>[</a:t>
            </a:r>
            <a:r>
              <a:rPr lang="cs-CZ" sz="800"/>
              <a:t>5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2151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27063"/>
            <a:ext cx="193675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771525"/>
            <a:ext cx="310515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915988"/>
            <a:ext cx="1944687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555625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PRASE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Prase je užitkové zvíře. Dává nám maso a sádlo. 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Prase bydlí v chlívku. Rádo se válí v bahně.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Prase má rypák a malý ocásek.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Prase chrochtá CHRO.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prasete je sele.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684213" y="2787650"/>
            <a:ext cx="1728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7 – Prase </a:t>
            </a:r>
            <a:r>
              <a:rPr lang="en-US" sz="800"/>
              <a:t>[</a:t>
            </a:r>
            <a:r>
              <a:rPr lang="cs-CZ" sz="800"/>
              <a:t>7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3556" name="Rectangle 7"/>
          <p:cNvSpPr>
            <a:spLocks noChangeArrowheads="1"/>
          </p:cNvSpPr>
          <p:nvPr/>
        </p:nvSpPr>
        <p:spPr bwMode="auto">
          <a:xfrm>
            <a:off x="6588125" y="2859088"/>
            <a:ext cx="1117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9 – Sele </a:t>
            </a:r>
            <a:r>
              <a:rPr lang="en-US" sz="800"/>
              <a:t>[</a:t>
            </a:r>
            <a:r>
              <a:rPr lang="cs-CZ" sz="800"/>
              <a:t>9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2355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700088"/>
            <a:ext cx="2389187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2" descr="Göttingen Minip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915988"/>
            <a:ext cx="3556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4" descr="800px-Tla%C4%8Denka_sv%C4%9Btl%C3%A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987425"/>
            <a:ext cx="216058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Rectangle 15"/>
          <p:cNvSpPr>
            <a:spLocks noChangeArrowheads="1"/>
          </p:cNvSpPr>
          <p:nvPr/>
        </p:nvSpPr>
        <p:spPr bwMode="auto">
          <a:xfrm>
            <a:off x="3419475" y="2643188"/>
            <a:ext cx="1327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8 – Tlačenka </a:t>
            </a:r>
            <a:r>
              <a:rPr lang="en-US" sz="800"/>
              <a:t>[</a:t>
            </a:r>
            <a:r>
              <a:rPr lang="cs-CZ" sz="800"/>
              <a:t>8</a:t>
            </a:r>
            <a:r>
              <a:rPr lang="en-US" sz="800"/>
              <a:t>]</a:t>
            </a:r>
            <a:endParaRPr lang="cs-CZ" sz="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6270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KŮŇ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Na koni člověk jezdí. Kůň může tahat vůz nebo pokácené stromy. Kůň má kopyta a hřívu.</a:t>
            </a:r>
            <a:r>
              <a:rPr lang="cs-CZ" altLang="cs-CZ" sz="1800" smtClean="0"/>
              <a:t> </a:t>
            </a:r>
            <a:r>
              <a:rPr lang="cs-CZ" altLang="cs-CZ" sz="1800" smtClean="0">
                <a:latin typeface="Arial" charset="0"/>
              </a:rPr>
              <a:t>Dobře a rychle běhá.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Kůň bydlí ve stáji.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Kůň žere trávu, seno i jablka.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Kůň řehtá IHÁ.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koně je hříbě.</a:t>
            </a:r>
            <a:endParaRPr lang="cs-CZ" altLang="cs-CZ" sz="1800" smtClean="0"/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900113" y="2716213"/>
            <a:ext cx="17287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10 – Kůň </a:t>
            </a:r>
            <a:r>
              <a:rPr lang="en-US" sz="800"/>
              <a:t>[1</a:t>
            </a:r>
            <a:r>
              <a:rPr lang="cs-CZ" sz="800"/>
              <a:t>0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6443663" y="2787650"/>
            <a:ext cx="13731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12 – Rodinka 12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5605" name="Rectangle 9"/>
          <p:cNvSpPr>
            <a:spLocks noChangeArrowheads="1"/>
          </p:cNvSpPr>
          <p:nvPr/>
        </p:nvSpPr>
        <p:spPr bwMode="auto">
          <a:xfrm>
            <a:off x="3924300" y="2716213"/>
            <a:ext cx="1276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11 – Hříbě </a:t>
            </a:r>
            <a:r>
              <a:rPr lang="en-US" sz="800"/>
              <a:t>[</a:t>
            </a:r>
            <a:r>
              <a:rPr lang="cs-CZ" sz="800"/>
              <a:t>11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2560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700088"/>
            <a:ext cx="265747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915988"/>
            <a:ext cx="1736725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915988"/>
            <a:ext cx="2232025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429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KRÁVA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Kráva nám dává maso a mléko. Z mléka se vyrábí sýr, jogurt, máslo i tvaroh. </a:t>
            </a:r>
            <a:r>
              <a:rPr lang="cs-CZ" altLang="cs-CZ" sz="1800" smtClean="0"/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Kráva bydlí v kravíně.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Kráva žere trávu a seno.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Kráva bučí BÚ.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krávy je tele.</a:t>
            </a:r>
            <a:endParaRPr lang="cs-CZ" altLang="cs-CZ" sz="1800" smtClean="0"/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827088" y="2787650"/>
            <a:ext cx="1728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13 – Kráva a telátko </a:t>
            </a:r>
            <a:r>
              <a:rPr lang="en-US" sz="800"/>
              <a:t>[1</a:t>
            </a:r>
            <a:r>
              <a:rPr lang="cs-CZ" sz="800"/>
              <a:t>3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6300788" y="2859088"/>
            <a:ext cx="17303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15 – Krávy v kravíně </a:t>
            </a:r>
            <a:r>
              <a:rPr lang="en-US" sz="800"/>
              <a:t>[</a:t>
            </a:r>
            <a:r>
              <a:rPr lang="cs-CZ" sz="800"/>
              <a:t>15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3924300" y="2716213"/>
            <a:ext cx="1298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14 – Mléko </a:t>
            </a:r>
            <a:r>
              <a:rPr lang="en-US" sz="800"/>
              <a:t>[</a:t>
            </a:r>
            <a:r>
              <a:rPr lang="cs-CZ" sz="800"/>
              <a:t>14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2765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771525"/>
            <a:ext cx="273685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2" descr="b3b9940a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1131888"/>
            <a:ext cx="1057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4" descr="krav%C3%ADn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771525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42963"/>
            <a:ext cx="8229600" cy="168275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rgbClr val="FF0000"/>
                </a:solidFill>
                <a:latin typeface="Arial" charset="0"/>
              </a:rPr>
              <a:t>OVCE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6922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Ovce dává mléko, maso a vlnu. Z vlny se vyrábí svetr, ponožky nebo deka.</a:t>
            </a:r>
            <a:r>
              <a:rPr lang="cs-CZ" altLang="cs-CZ" sz="1800" smtClean="0"/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Ovce se pase na louce. Na krku má zvoneček. Samec ovce je beran.</a:t>
            </a:r>
            <a:endParaRPr lang="cs-CZ" altLang="cs-CZ" sz="1800" smtClean="0"/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Ovce žere trávu a seno.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Ovce bečí BÉ.</a:t>
            </a:r>
          </a:p>
          <a:p>
            <a:pPr algn="just" eaLnBrk="1" hangingPunct="1">
              <a:lnSpc>
                <a:spcPct val="80000"/>
              </a:lnSpc>
            </a:pPr>
            <a:r>
              <a:rPr lang="cs-CZ" altLang="cs-CZ" sz="1800" smtClean="0">
                <a:latin typeface="Arial" charset="0"/>
              </a:rPr>
              <a:t>Mládě ovce je jehně.</a:t>
            </a:r>
            <a:endParaRPr lang="cs-CZ" altLang="cs-CZ" sz="1800" smtClean="0"/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900113" y="2787650"/>
            <a:ext cx="1728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800"/>
              <a:t>Obrázek 16 – Ovce </a:t>
            </a:r>
            <a:r>
              <a:rPr lang="en-US" sz="800"/>
              <a:t>[1</a:t>
            </a:r>
            <a:r>
              <a:rPr lang="cs-CZ" sz="800"/>
              <a:t>6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6732588" y="2859088"/>
            <a:ext cx="13065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800"/>
              <a:t>Obrázek 18 – Jehně </a:t>
            </a:r>
            <a:r>
              <a:rPr lang="en-US" sz="800"/>
              <a:t>[</a:t>
            </a:r>
            <a:r>
              <a:rPr lang="cs-CZ" sz="800"/>
              <a:t>18</a:t>
            </a:r>
            <a:r>
              <a:rPr lang="en-US" sz="800"/>
              <a:t>]</a:t>
            </a:r>
            <a:endParaRPr lang="cs-CZ" sz="800"/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3924300" y="2716213"/>
            <a:ext cx="145256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800"/>
              <a:t>Obrázek 17 – Ovčí vlna </a:t>
            </a:r>
            <a:r>
              <a:rPr lang="en-US" sz="800"/>
              <a:t>[</a:t>
            </a:r>
            <a:r>
              <a:rPr lang="cs-CZ" sz="800"/>
              <a:t>17</a:t>
            </a:r>
            <a:r>
              <a:rPr lang="en-US" sz="800"/>
              <a:t>]</a:t>
            </a:r>
            <a:endParaRPr lang="cs-CZ" sz="800"/>
          </a:p>
        </p:txBody>
      </p:sp>
      <p:pic>
        <p:nvPicPr>
          <p:cNvPr id="29702" name="Picture 11" descr="258px-Lleyn_shee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987425"/>
            <a:ext cx="2457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842963"/>
            <a:ext cx="2160587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AutoShape 14" descr="9k="/>
          <p:cNvSpPr>
            <a:spLocks noChangeAspect="1" noChangeArrowheads="1"/>
          </p:cNvSpPr>
          <p:nvPr/>
        </p:nvSpPr>
        <p:spPr bwMode="auto">
          <a:xfrm>
            <a:off x="661988" y="847725"/>
            <a:ext cx="78200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cs-CZ"/>
          </a:p>
        </p:txBody>
      </p:sp>
      <p:pic>
        <p:nvPicPr>
          <p:cNvPr id="29705" name="Picture 16" descr="_vyr_34P3080056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1419225"/>
            <a:ext cx="275748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1033</Words>
  <Application>Microsoft Office PowerPoint</Application>
  <PresentationFormat>Předvádění na obrazovce (16:9)</PresentationFormat>
  <Paragraphs>159</Paragraphs>
  <Slides>23</Slides>
  <Notes>10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boxed_powerpoint_16x9_2012-08</vt:lpstr>
      <vt:lpstr>  Dotkněte se inovací CZ.1.07/1.3.00/51.0024  </vt:lpstr>
      <vt:lpstr>Prezentace aplikace PowerPoint</vt:lpstr>
      <vt:lpstr>Metodický pokyn</vt:lpstr>
      <vt:lpstr>PES</vt:lpstr>
      <vt:lpstr>KOČKA</vt:lpstr>
      <vt:lpstr>PRASE</vt:lpstr>
      <vt:lpstr>KŮŇ</vt:lpstr>
      <vt:lpstr>KRÁVA</vt:lpstr>
      <vt:lpstr>OVCE</vt:lpstr>
      <vt:lpstr>KOZA</vt:lpstr>
      <vt:lpstr>KRÁLÍK</vt:lpstr>
      <vt:lpstr>SLEPICE</vt:lpstr>
      <vt:lpstr>HUSA</vt:lpstr>
      <vt:lpstr>Pracovní list č. 1: Přiřaďte ke zvířatům jejich mláďata.</vt:lpstr>
      <vt:lpstr>Pracovní list č. 2: Zakroužkujte zvířata, která nám dávají mléko.</vt:lpstr>
      <vt:lpstr>Pracovní list č. 3: Přiřaďte ke zvířatům užitek, který z nich máme.</vt:lpstr>
      <vt:lpstr>Pracovní list č. 4: Zakroužkujte zvířata, která se pasou na louce.</vt:lpstr>
      <vt:lpstr>Pracovní list č. 1: Přiřaďte ke zvířatům jejich mláďata. Správné řešení.</vt:lpstr>
      <vt:lpstr>Pracovní list č. 2: Zakroužkujte zvířata, která nám dávají mléko. Správné řešení.</vt:lpstr>
      <vt:lpstr>Pracovní list č. 3: Přiřaďte ke zvířatům užitek, který z nich máme. Správné řešení.</vt:lpstr>
      <vt:lpstr>Pracovní list č. 4: Zakroužkujte zvířata, která se pasou na louce. Správné řešení.</vt:lpstr>
      <vt:lpstr>Zdroje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Shade01</cp:lastModifiedBy>
  <cp:revision>105</cp:revision>
  <dcterms:created xsi:type="dcterms:W3CDTF">2014-10-07T08:27:59Z</dcterms:created>
  <dcterms:modified xsi:type="dcterms:W3CDTF">2015-06-21T15:24:43Z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