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9" r:id="rId2"/>
    <p:sldId id="260" r:id="rId3"/>
    <p:sldId id="256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236A2F-B9AD-428E-9B0C-ED9F3B100F19}" type="datetimeFigureOut">
              <a:rPr lang="cs-CZ" smtClean="0"/>
              <a:pPr/>
              <a:t>15.7.2015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61EF65-E663-43BA-A7F1-DDECB60C66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2088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0CF99-66A4-4F72-A821-FE6BB6390083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Ivana Strnadová. Dostupné z Metodického portálu www.rvp.cz, ISSN: 1802-4785, financovaného z ESF a státního rozpočtu ČR. Provozuje Národní ústav pro vzdělávání, školské poradenské zaříze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9437D-9E91-4FFD-8268-8BD11C97E3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5191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2FC9AF-A05E-4593-B0E8-EA8DC7C84AF6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Ivana Strnadová. Dostupné z Metodického portálu www.rvp.cz, ISSN: 1802-4785, financovaného z ESF a státního rozpočtu ČR. Provozuje Národní ústav pro vzdělávání, školské poradenské zaříze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9437D-9E91-4FFD-8268-8BD11C97E3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6522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C4C84-0C84-4D18-8C35-3B07413D527F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Ivana Strnadová. Dostupné z Metodického portálu www.rvp.cz, ISSN: 1802-4785, financovaného z ESF a státního rozpočtu ČR. Provozuje Národní ústav pro vzdělávání, školské poradenské zaříze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9437D-9E91-4FFD-8268-8BD11C97E3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2981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97E92B-4AFA-47AB-B335-84129CA88135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Ivana Strnadová. Dostupné z Metodického portálu www.rvp.cz, ISSN: 1802-4785, financovaného z ESF a státního rozpočtu ČR. Provozuje Národní ústav pro vzdělávání, školské poradenské zaříze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9437D-9E91-4FFD-8268-8BD11C97E3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9324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4FAE56-6D8A-423D-B8BC-B8112543DE41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Ivana Strnadová. Dostupné z Metodického portálu www.rvp.cz, ISSN: 1802-4785, financovaného z ESF a státního rozpočtu ČR. Provozuje Národní ústav pro vzdělávání, školské poradenské zaříze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9437D-9E91-4FFD-8268-8BD11C97E3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34469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11A66-A9E1-4F3C-A19F-4085196068B9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Ivana Strnadová. Dostupné z Metodického portálu www.rvp.cz, ISSN: 1802-4785, financovaného z ESF a státního rozpočtu ČR. Provozuje Národní ústav pro vzdělávání, školské poradenské zaříze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9437D-9E91-4FFD-8268-8BD11C97E3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1370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751B1-4FC7-4912-B057-B61A4BB44C16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Ivana Strnadová. Dostupné z Metodického portálu www.rvp.cz, ISSN: 1802-4785, financovaného z ESF a státního rozpočtu ČR. Provozuje Národní ústav pro vzdělávání, školské poradenské zaříze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9437D-9E91-4FFD-8268-8BD11C97E3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96291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6147B-E509-4A64-B84F-E5BA4398E530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Ivana Strnadová. Dostupné z Metodického portálu www.rvp.cz, ISSN: 1802-4785, financovaného z ESF a státního rozpočtu ČR. Provozuje Národní ústav pro vzdělávání, školské poradenské zaříze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9437D-9E91-4FFD-8268-8BD11C97E3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1441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88187-DC16-41ED-A511-8B437A37BAA6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Ivana Strnadová. Dostupné z Metodického portálu www.rvp.cz, ISSN: 1802-4785, financovaného z ESF a státního rozpočtu ČR. Provozuje Národní ústav pro vzdělávání, školské poradenské zaříze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9437D-9E91-4FFD-8268-8BD11C97E3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26127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6AB92C-3A03-4CF4-8635-1E836E211AB4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Ivana Strnadová. Dostupné z Metodického portálu www.rvp.cz, ISSN: 1802-4785, financovaného z ESF a státního rozpočtu ČR. Provozuje Národní ústav pro vzdělávání, školské poradenské zaříze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9437D-9E91-4FFD-8268-8BD11C97E3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917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895CAE-695B-4FE4-97A9-3422D684028A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Ivana Strnadová. Dostupné z Metodického portálu www.rvp.cz, ISSN: 1802-4785, financovaného z ESF a státního rozpočtu ČR. Provozuje Národní ústav pro vzdělávání, školské poradenské zaříze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9437D-9E91-4FFD-8268-8BD11C97E3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6287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01357A-9AFC-44DF-8CA5-B69029B1C964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Ivana Strnadová. Dostupné z Metodického portálu www.rvp.cz, ISSN: 1802-4785, financovaného z ESF a státního rozpočtu ČR. Provozuje Národní ústav pro vzdělávání, školské poradenské zaříze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B9437D-9E91-4FFD-8268-8BD11C97E3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3341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323528" y="1243936"/>
            <a:ext cx="8712968" cy="4777351"/>
          </a:xfrm>
          <a:prstGeom prst="rect">
            <a:avLst/>
          </a:prstGeo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1200" dirty="0"/>
              <a:t>Název projektu: 		</a:t>
            </a:r>
            <a:r>
              <a:rPr lang="cs-CZ" sz="1200" dirty="0" smtClean="0"/>
              <a:t>Modernizace </a:t>
            </a:r>
            <a:r>
              <a:rPr lang="cs-CZ" sz="1200" dirty="0"/>
              <a:t>vzdělávání</a:t>
            </a:r>
          </a:p>
          <a:p>
            <a:pPr marL="45720" indent="0">
              <a:buNone/>
            </a:pPr>
            <a:r>
              <a:rPr lang="cs-CZ" sz="1200" dirty="0"/>
              <a:t>Pořadové číslo projektu:	</a:t>
            </a:r>
            <a:r>
              <a:rPr lang="cs-CZ" sz="1200" dirty="0" smtClean="0"/>
              <a:t>	CZ.1.07/1.4.00/21.3811</a:t>
            </a:r>
            <a:endParaRPr lang="cs-CZ" sz="1200" dirty="0"/>
          </a:p>
          <a:p>
            <a:pPr marL="45720" indent="0">
              <a:buNone/>
            </a:pPr>
            <a:r>
              <a:rPr lang="cs-CZ" sz="1200" dirty="0"/>
              <a:t>Název klíčové aktivity:	</a:t>
            </a:r>
            <a:r>
              <a:rPr lang="cs-CZ" sz="1200" dirty="0" smtClean="0"/>
              <a:t>	NOVACE </a:t>
            </a:r>
            <a:r>
              <a:rPr lang="cs-CZ" sz="1200" dirty="0"/>
              <a:t>A ZKVALITNĚNÍ VÝUKY V OBLASTI PŘÍRODNÍCH VĚD</a:t>
            </a:r>
          </a:p>
          <a:p>
            <a:pPr marL="45720" indent="0">
              <a:buNone/>
            </a:pPr>
            <a:r>
              <a:rPr lang="cs-CZ" sz="1200" dirty="0"/>
              <a:t>Číslo klíčové aktivity:		 </a:t>
            </a:r>
            <a:r>
              <a:rPr lang="cs-CZ" sz="1200" dirty="0" smtClean="0"/>
              <a:t>V/2</a:t>
            </a:r>
            <a:endParaRPr lang="cs-CZ" sz="1200" dirty="0"/>
          </a:p>
          <a:p>
            <a:pPr marL="45720" indent="0">
              <a:buNone/>
            </a:pPr>
            <a:r>
              <a:rPr lang="cs-CZ" sz="1200" dirty="0"/>
              <a:t>Název DUM: 		</a:t>
            </a:r>
            <a:r>
              <a:rPr lang="cs-CZ" sz="1200" dirty="0" smtClean="0"/>
              <a:t>	RISKUJ</a:t>
            </a:r>
            <a:endParaRPr lang="cs-CZ" sz="1200" dirty="0"/>
          </a:p>
          <a:p>
            <a:pPr marL="45720" indent="0">
              <a:buNone/>
            </a:pPr>
            <a:r>
              <a:rPr lang="cs-CZ" sz="1200" dirty="0"/>
              <a:t>Číslo DUM:			</a:t>
            </a:r>
            <a:r>
              <a:rPr lang="cs-CZ" sz="1200" dirty="0" smtClean="0"/>
              <a:t>V/2/PC/2/2/22</a:t>
            </a:r>
            <a:endParaRPr lang="cs-CZ" sz="1200" dirty="0"/>
          </a:p>
          <a:p>
            <a:pPr marL="45720" indent="0">
              <a:buNone/>
            </a:pPr>
            <a:r>
              <a:rPr lang="cs-CZ" sz="1200" dirty="0"/>
              <a:t>Vzdělávací předmět:		</a:t>
            </a:r>
            <a:r>
              <a:rPr lang="cs-CZ" sz="1200" dirty="0" smtClean="0"/>
              <a:t>CHEMIE</a:t>
            </a:r>
            <a:endParaRPr lang="cs-CZ" sz="1200" dirty="0"/>
          </a:p>
          <a:p>
            <a:pPr marL="45720" indent="0">
              <a:buNone/>
            </a:pPr>
            <a:r>
              <a:rPr lang="cs-CZ" sz="1200" dirty="0" smtClean="0"/>
              <a:t>Tematická </a:t>
            </a:r>
            <a:r>
              <a:rPr lang="cs-CZ" sz="1200" dirty="0"/>
              <a:t>oblast:		</a:t>
            </a:r>
            <a:r>
              <a:rPr lang="cs-CZ" sz="1200" dirty="0" smtClean="0"/>
              <a:t>SMĚSI, VODA</a:t>
            </a:r>
          </a:p>
          <a:p>
            <a:pPr marL="45720" indent="0">
              <a:buNone/>
            </a:pPr>
            <a:r>
              <a:rPr lang="cs-CZ" sz="1200" dirty="0" smtClean="0"/>
              <a:t>Jméno </a:t>
            </a:r>
            <a:r>
              <a:rPr lang="cs-CZ" sz="1200" dirty="0"/>
              <a:t>autora:		</a:t>
            </a:r>
            <a:r>
              <a:rPr lang="cs-CZ" sz="1200" dirty="0" smtClean="0"/>
              <a:t>Mgr</a:t>
            </a:r>
            <a:r>
              <a:rPr lang="cs-CZ" sz="1200" dirty="0"/>
              <a:t>. </a:t>
            </a:r>
            <a:r>
              <a:rPr lang="cs-CZ" sz="1200" dirty="0" smtClean="0"/>
              <a:t>Ivana Strnadová</a:t>
            </a:r>
            <a:endParaRPr lang="cs-CZ" sz="1200" dirty="0"/>
          </a:p>
          <a:p>
            <a:pPr marL="45720" indent="0">
              <a:buNone/>
            </a:pPr>
            <a:r>
              <a:rPr lang="cs-CZ" sz="1200" dirty="0" smtClean="0"/>
              <a:t>Anotace:			Žák </a:t>
            </a:r>
            <a:r>
              <a:rPr lang="cs-CZ" sz="1200" dirty="0"/>
              <a:t>si zopakuje, upevní a prakticky procvičí některé pojmy </a:t>
            </a:r>
            <a:r>
              <a:rPr lang="cs-CZ" sz="1200" dirty="0" smtClean="0"/>
              <a:t>z kapitol SMĚSI, VODA a značky 			prvků.</a:t>
            </a:r>
            <a:endParaRPr lang="cs-CZ" sz="1200" dirty="0"/>
          </a:p>
          <a:p>
            <a:pPr marL="45720" indent="0">
              <a:buNone/>
            </a:pPr>
            <a:r>
              <a:rPr lang="cs-CZ" sz="1200" dirty="0"/>
              <a:t>Klíčová slova:	</a:t>
            </a:r>
            <a:r>
              <a:rPr lang="cs-CZ" sz="1200" dirty="0" smtClean="0"/>
              <a:t>		</a:t>
            </a:r>
            <a:r>
              <a:rPr lang="cs-CZ" sz="1200" dirty="0"/>
              <a:t>B</a:t>
            </a:r>
            <a:r>
              <a:rPr lang="cs-CZ" sz="1200" dirty="0" smtClean="0"/>
              <a:t>rakická voda, ozónová vrstva, skleníkový jev, atmosféra, roztok, aerosol</a:t>
            </a:r>
          </a:p>
          <a:p>
            <a:pPr marL="45720" indent="0">
              <a:buNone/>
            </a:pPr>
            <a:r>
              <a:rPr lang="cs-CZ" sz="1200" dirty="0" smtClean="0"/>
              <a:t>Metodické </a:t>
            </a:r>
            <a:r>
              <a:rPr lang="cs-CZ" sz="1200" dirty="0"/>
              <a:t>pokyny:	</a:t>
            </a:r>
            <a:r>
              <a:rPr lang="cs-CZ" sz="1200" dirty="0" smtClean="0"/>
              <a:t>	Žáci se rozdělí na skupiny a postupným vybíráním otázek </a:t>
            </a:r>
            <a:r>
              <a:rPr lang="cs-CZ" sz="1200" dirty="0"/>
              <a:t>si upevní získané </a:t>
            </a:r>
            <a:r>
              <a:rPr lang="cs-CZ" sz="1200" dirty="0" smtClean="0"/>
              <a:t>poznatky. Při 				výběru pole odstraňte krycí desku, zobrazí se otázka, žák získává počet bodů  jimiž je 				ohodnocena otázka, při nesprávné odpovědi se body odečítají. Při ukončení neukládejte 				změny.</a:t>
            </a:r>
            <a:endParaRPr lang="cs-CZ" sz="1200" i="1" dirty="0" smtClean="0"/>
          </a:p>
          <a:p>
            <a:pPr marL="45720" indent="0">
              <a:buNone/>
            </a:pPr>
            <a:r>
              <a:rPr lang="cs-CZ" sz="1200" i="1" dirty="0" smtClean="0"/>
              <a:t>Druh </a:t>
            </a:r>
            <a:r>
              <a:rPr lang="cs-CZ" sz="1200" i="1" dirty="0"/>
              <a:t>učebního materiálu:	</a:t>
            </a:r>
            <a:r>
              <a:rPr lang="cs-CZ" sz="1200" i="1" dirty="0" smtClean="0"/>
              <a:t>	</a:t>
            </a:r>
            <a:r>
              <a:rPr lang="cs-CZ" sz="1200" dirty="0" smtClean="0"/>
              <a:t>Pracovní list – prezentace , jedná se o vědomostní soutěž.</a:t>
            </a:r>
            <a:endParaRPr lang="cs-CZ" sz="1200" dirty="0"/>
          </a:p>
          <a:p>
            <a:pPr marL="45720" indent="0">
              <a:buNone/>
            </a:pPr>
            <a:r>
              <a:rPr lang="cs-CZ" sz="1200" dirty="0"/>
              <a:t>Druh interaktivity:		</a:t>
            </a:r>
            <a:r>
              <a:rPr lang="cs-CZ" sz="1200" dirty="0" smtClean="0"/>
              <a:t>Soutěž</a:t>
            </a:r>
            <a:r>
              <a:rPr lang="cs-CZ" sz="1200" dirty="0"/>
              <a:t>, zodpovězení otázky před kolektivem</a:t>
            </a:r>
            <a:endParaRPr lang="cs-CZ" sz="1200" dirty="0" smtClean="0"/>
          </a:p>
          <a:p>
            <a:pPr marL="45720" indent="0">
              <a:buNone/>
            </a:pPr>
            <a:r>
              <a:rPr lang="cs-CZ" sz="1200" dirty="0" smtClean="0"/>
              <a:t>Cílová </a:t>
            </a:r>
            <a:r>
              <a:rPr lang="cs-CZ" sz="1200" dirty="0"/>
              <a:t>skupina:		</a:t>
            </a:r>
            <a:r>
              <a:rPr lang="cs-CZ" sz="1200" dirty="0" smtClean="0"/>
              <a:t>Žáci </a:t>
            </a:r>
            <a:r>
              <a:rPr lang="cs-CZ" sz="1200" dirty="0"/>
              <a:t>8</a:t>
            </a:r>
            <a:r>
              <a:rPr lang="cs-CZ" sz="1200" dirty="0" smtClean="0"/>
              <a:t>. </a:t>
            </a:r>
            <a:r>
              <a:rPr lang="cs-CZ" sz="1200" dirty="0"/>
              <a:t>ročníku</a:t>
            </a:r>
          </a:p>
          <a:p>
            <a:pPr marL="45720" indent="0">
              <a:buNone/>
            </a:pPr>
            <a:r>
              <a:rPr lang="cs-CZ" sz="1200" dirty="0"/>
              <a:t>Datum vzniku šablony:	</a:t>
            </a:r>
            <a:r>
              <a:rPr lang="cs-CZ" sz="1200" dirty="0" smtClean="0"/>
              <a:t>	5</a:t>
            </a:r>
            <a:r>
              <a:rPr lang="cs-CZ" sz="1200" dirty="0"/>
              <a:t>. 6. 2014</a:t>
            </a:r>
          </a:p>
        </p:txBody>
      </p:sp>
      <p:pic>
        <p:nvPicPr>
          <p:cNvPr id="4" name="Obrázek 3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1789876" y="164437"/>
            <a:ext cx="5734452" cy="1079500"/>
          </a:xfrm>
          <a:prstGeom prst="rect">
            <a:avLst/>
          </a:prstGeo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79512" y="6165304"/>
            <a:ext cx="8712968" cy="556171"/>
          </a:xfrm>
        </p:spPr>
        <p:txBody>
          <a:bodyPr/>
          <a:lstStyle/>
          <a:p>
            <a:pPr algn="l"/>
            <a:r>
              <a:rPr lang="cs-CZ" dirty="0"/>
              <a:t>Autorem materiálu a všech jeho částí, není-li uvedeno jinak, je Mgr. Ivana Strnadová. </a:t>
            </a:r>
          </a:p>
        </p:txBody>
      </p:sp>
    </p:spTree>
    <p:extLst>
      <p:ext uri="{BB962C8B-B14F-4D97-AF65-F5344CB8AC3E}">
        <p14:creationId xmlns:p14="http://schemas.microsoft.com/office/powerpoint/2010/main" xmlns="" val="4020674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649"/>
            <a:ext cx="7772400" cy="576063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RISKUJ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35158812"/>
              </p:ext>
            </p:extLst>
          </p:nvPr>
        </p:nvGraphicFramePr>
        <p:xfrm>
          <a:off x="323528" y="836712"/>
          <a:ext cx="8496942" cy="53664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16157"/>
                <a:gridCol w="1416157"/>
                <a:gridCol w="1416157"/>
                <a:gridCol w="1416157"/>
                <a:gridCol w="1416157"/>
                <a:gridCol w="1416157"/>
              </a:tblGrid>
              <a:tr h="343576">
                <a:tc>
                  <a:txBody>
                    <a:bodyPr/>
                    <a:lstStyle/>
                    <a:p>
                      <a:r>
                        <a:rPr lang="cs-CZ" dirty="0" smtClean="0"/>
                        <a:t>body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500</a:t>
                      </a:r>
                      <a:endParaRPr lang="cs-CZ" dirty="0"/>
                    </a:p>
                  </a:txBody>
                  <a:tcPr/>
                </a:tc>
              </a:tr>
              <a:tr h="1371558">
                <a:tc>
                  <a:txBody>
                    <a:bodyPr/>
                    <a:lstStyle/>
                    <a:p>
                      <a:r>
                        <a:rPr lang="cs-CZ" dirty="0" smtClean="0"/>
                        <a:t>VODA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Vyjmenuj</a:t>
                      </a:r>
                      <a:r>
                        <a:rPr lang="cs-CZ" sz="1400" baseline="0" dirty="0" smtClean="0"/>
                        <a:t> skupenství vody a uveď příklady.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Co je hydrosféra a co vše do ní patří?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Co je brakická voda? Kde ji najdeme?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Jaké jsou požadavky na pitnou vodu?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Jak dělíme vodu podle obsahu minerálů?</a:t>
                      </a:r>
                      <a:endParaRPr lang="cs-CZ" sz="1400" dirty="0"/>
                    </a:p>
                  </a:txBody>
                  <a:tcPr/>
                </a:tc>
              </a:tr>
              <a:tr h="1371558">
                <a:tc>
                  <a:txBody>
                    <a:bodyPr/>
                    <a:lstStyle/>
                    <a:p>
                      <a:r>
                        <a:rPr lang="cs-CZ" dirty="0" smtClean="0"/>
                        <a:t>VZDUCH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Co je atmosféra?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Jak získáváme plyny ze vzduchu?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Jaké je složení vzduchu?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Co je ozónová vrstva a k čemu slouží?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Vysvětli skleníkový jev.</a:t>
                      </a:r>
                      <a:endParaRPr lang="cs-CZ" sz="1400" dirty="0"/>
                    </a:p>
                  </a:txBody>
                  <a:tcPr/>
                </a:tc>
              </a:tr>
              <a:tr h="1499636">
                <a:tc>
                  <a:txBody>
                    <a:bodyPr/>
                    <a:lstStyle/>
                    <a:p>
                      <a:r>
                        <a:rPr lang="cs-CZ" dirty="0" smtClean="0"/>
                        <a:t>SMĚSI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Co jsou směsi?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Jaké typy směsí znáš?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Jak vznikají pěna, suspenze a aerosol?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Co jsou a z čeho se skládají vodní roztoky?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Kdy hovoříme o nasyceném a kdy o nenasyceném roztoku?</a:t>
                      </a:r>
                      <a:endParaRPr lang="cs-CZ" sz="1400" dirty="0"/>
                    </a:p>
                  </a:txBody>
                  <a:tcPr/>
                </a:tc>
              </a:tr>
              <a:tr h="757967">
                <a:tc>
                  <a:txBody>
                    <a:bodyPr/>
                    <a:lstStyle/>
                    <a:p>
                      <a:r>
                        <a:rPr lang="cs-CZ" dirty="0" smtClean="0"/>
                        <a:t>ZNAČKY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PRVKŮ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vodík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hořčík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rtuť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olovo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uhlík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1754529" y="1265458"/>
            <a:ext cx="1437700" cy="13599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159687" y="1270040"/>
            <a:ext cx="1368153" cy="13553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557371" y="1265458"/>
            <a:ext cx="1460082" cy="13599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012160" y="1265459"/>
            <a:ext cx="1368152" cy="135539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380312" y="1265458"/>
            <a:ext cx="1395620" cy="13599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754529" y="2620854"/>
            <a:ext cx="1406979" cy="136430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159688" y="2625434"/>
            <a:ext cx="1368152" cy="13597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017453" y="2620854"/>
            <a:ext cx="1433149" cy="136430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27840" y="2620853"/>
            <a:ext cx="1484320" cy="137928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380312" y="2625433"/>
            <a:ext cx="1395620" cy="13747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754529" y="5413694"/>
            <a:ext cx="1406980" cy="7516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407780" y="4006536"/>
            <a:ext cx="1368152" cy="14135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017453" y="4000143"/>
            <a:ext cx="1362859" cy="14135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529661" y="3985160"/>
            <a:ext cx="1453506" cy="142853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161509" y="3985160"/>
            <a:ext cx="1368152" cy="14285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756963" y="3985160"/>
            <a:ext cx="1404545" cy="142853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159687" y="5413694"/>
            <a:ext cx="1369973" cy="7516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527841" y="5413692"/>
            <a:ext cx="1484320" cy="75161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431302" y="5413693"/>
            <a:ext cx="1344630" cy="7516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012159" y="5413692"/>
            <a:ext cx="1404155" cy="75161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23528" y="6165304"/>
            <a:ext cx="8568952" cy="692696"/>
          </a:xfrm>
        </p:spPr>
        <p:txBody>
          <a:bodyPr/>
          <a:lstStyle/>
          <a:p>
            <a:pPr algn="l"/>
            <a:r>
              <a:rPr lang="cs-CZ" dirty="0"/>
              <a:t>Autorem materiálu a všech jeho částí, není-li uvedeno jinak, je Mgr. Ivana Strnadová. </a:t>
            </a:r>
          </a:p>
        </p:txBody>
      </p:sp>
    </p:spTree>
    <p:extLst>
      <p:ext uri="{BB962C8B-B14F-4D97-AF65-F5344CB8AC3E}">
        <p14:creationId xmlns:p14="http://schemas.microsoft.com/office/powerpoint/2010/main" xmlns="" val="3244589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649"/>
            <a:ext cx="7772400" cy="576063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RISKUJ - ŘEŠENÍ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23617651"/>
              </p:ext>
            </p:extLst>
          </p:nvPr>
        </p:nvGraphicFramePr>
        <p:xfrm>
          <a:off x="323528" y="836712"/>
          <a:ext cx="8496942" cy="53664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16157"/>
                <a:gridCol w="1416157"/>
                <a:gridCol w="1416157"/>
                <a:gridCol w="1416157"/>
                <a:gridCol w="1416157"/>
                <a:gridCol w="1416157"/>
              </a:tblGrid>
              <a:tr h="343576">
                <a:tc>
                  <a:txBody>
                    <a:bodyPr/>
                    <a:lstStyle/>
                    <a:p>
                      <a:r>
                        <a:rPr lang="cs-CZ" dirty="0" smtClean="0"/>
                        <a:t>body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500</a:t>
                      </a:r>
                      <a:endParaRPr lang="cs-CZ" dirty="0"/>
                    </a:p>
                  </a:txBody>
                  <a:tcPr/>
                </a:tc>
              </a:tr>
              <a:tr h="1371558">
                <a:tc>
                  <a:txBody>
                    <a:bodyPr/>
                    <a:lstStyle/>
                    <a:p>
                      <a:r>
                        <a:rPr lang="cs-CZ" dirty="0" smtClean="0"/>
                        <a:t>VODA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Vyjmenuj</a:t>
                      </a:r>
                      <a:r>
                        <a:rPr lang="cs-CZ" sz="1400" baseline="0" dirty="0" smtClean="0"/>
                        <a:t> skupenství vody a uveď příklady.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Co je hydrosféra a co vše do ní patří?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Co je brakická voda? Kde ji najdeme?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Jaké jsou požadavky na pitnou vodu?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Jak dělíme vodu podle obsahu minerálů?</a:t>
                      </a:r>
                      <a:endParaRPr lang="cs-CZ" sz="1400" dirty="0"/>
                    </a:p>
                  </a:txBody>
                  <a:tcPr/>
                </a:tc>
              </a:tr>
              <a:tr h="1371558">
                <a:tc>
                  <a:txBody>
                    <a:bodyPr/>
                    <a:lstStyle/>
                    <a:p>
                      <a:r>
                        <a:rPr lang="cs-CZ" dirty="0" smtClean="0"/>
                        <a:t>VZDUCH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Co je atmosféra?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Jak získáváme plyny ze vzduchu?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Jaké je složení vzduchu?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Co je ozónová vrstva a k čemu slouží?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Vysvětli skleníkový jev.</a:t>
                      </a:r>
                      <a:endParaRPr lang="cs-CZ" sz="1400" dirty="0"/>
                    </a:p>
                  </a:txBody>
                  <a:tcPr/>
                </a:tc>
              </a:tr>
              <a:tr h="1499636">
                <a:tc>
                  <a:txBody>
                    <a:bodyPr/>
                    <a:lstStyle/>
                    <a:p>
                      <a:r>
                        <a:rPr lang="cs-CZ" dirty="0" smtClean="0"/>
                        <a:t>SMĚSI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Co jsou směsi?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Jaké typy směsí znáš?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Jak vznikají pěna, suspenze a aerosol?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Co jsou a z čeho se skládají vodní roztoky?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Kdy hovoříme o nasyceném a kdy o nenasyceném roztoku?</a:t>
                      </a:r>
                      <a:endParaRPr lang="cs-CZ" sz="1400" dirty="0"/>
                    </a:p>
                  </a:txBody>
                  <a:tcPr/>
                </a:tc>
              </a:tr>
              <a:tr h="757967">
                <a:tc>
                  <a:txBody>
                    <a:bodyPr/>
                    <a:lstStyle/>
                    <a:p>
                      <a:r>
                        <a:rPr lang="cs-CZ" dirty="0" smtClean="0"/>
                        <a:t>ZNAČKY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PRVKŮ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vodík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hořčík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rtuť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olovo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uhlík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23528" y="6165304"/>
            <a:ext cx="8496944" cy="556171"/>
          </a:xfrm>
        </p:spPr>
        <p:txBody>
          <a:bodyPr/>
          <a:lstStyle/>
          <a:p>
            <a:pPr algn="l"/>
            <a:r>
              <a:rPr lang="cs-CZ" dirty="0"/>
              <a:t>Autorem materiálu a všech jeho částí, není-li uvedeno jinak, je Mgr. Ivana Strnadová. </a:t>
            </a:r>
          </a:p>
        </p:txBody>
      </p:sp>
    </p:spTree>
    <p:extLst>
      <p:ext uri="{BB962C8B-B14F-4D97-AF65-F5344CB8AC3E}">
        <p14:creationId xmlns:p14="http://schemas.microsoft.com/office/powerpoint/2010/main" xmlns="" val="577984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"/>
            <a:ext cx="7772400" cy="40466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RISKUJ - ŘEŠENÍ</a:t>
            </a: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67750159"/>
              </p:ext>
            </p:extLst>
          </p:nvPr>
        </p:nvGraphicFramePr>
        <p:xfrm>
          <a:off x="683568" y="404664"/>
          <a:ext cx="7776862" cy="55333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4490"/>
                <a:gridCol w="1186301"/>
                <a:gridCol w="1449924"/>
                <a:gridCol w="1384018"/>
                <a:gridCol w="1405985"/>
                <a:gridCol w="1296144"/>
              </a:tblGrid>
              <a:tr h="355049">
                <a:tc>
                  <a:txBody>
                    <a:bodyPr/>
                    <a:lstStyle/>
                    <a:p>
                      <a:r>
                        <a:rPr lang="cs-CZ" dirty="0" smtClean="0"/>
                        <a:t>body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500</a:t>
                      </a:r>
                      <a:endParaRPr lang="cs-CZ" dirty="0"/>
                    </a:p>
                  </a:txBody>
                  <a:tcPr/>
                </a:tc>
              </a:tr>
              <a:tr h="1153910">
                <a:tc>
                  <a:txBody>
                    <a:bodyPr/>
                    <a:lstStyle/>
                    <a:p>
                      <a:r>
                        <a:rPr lang="cs-CZ" dirty="0" smtClean="0"/>
                        <a:t>VODA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KAPALNÉ – voda</a:t>
                      </a:r>
                    </a:p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PEVNÉ – led, sníh, kroupy, jinovatka</a:t>
                      </a:r>
                    </a:p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PLYNNÉ - pára</a:t>
                      </a:r>
                      <a:endParaRPr lang="cs-CZ" sz="11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VODNÍ OBAL ZEMĚ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Povrchová</a:t>
                      </a:r>
                      <a:r>
                        <a:rPr lang="cs-CZ" sz="1100" baseline="0" dirty="0" smtClean="0">
                          <a:solidFill>
                            <a:srgbClr val="FF0000"/>
                          </a:solidFill>
                        </a:rPr>
                        <a:t> voda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s-CZ" sz="1100" baseline="0" dirty="0" smtClean="0">
                          <a:solidFill>
                            <a:srgbClr val="FF0000"/>
                          </a:solidFill>
                        </a:rPr>
                        <a:t>Podzemní voda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s-CZ" sz="1100" baseline="0" dirty="0" smtClean="0">
                          <a:solidFill>
                            <a:srgbClr val="FF0000"/>
                          </a:solidFill>
                        </a:rPr>
                        <a:t>Půdní  voda</a:t>
                      </a:r>
                      <a:endParaRPr lang="cs-CZ" sz="11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SMÍCHANÁ  VODA SLADKÁ SE SLANOU,</a:t>
                      </a:r>
                      <a:r>
                        <a:rPr lang="cs-CZ" sz="1100" baseline="0" dirty="0" smtClean="0">
                          <a:solidFill>
                            <a:srgbClr val="FF0000"/>
                          </a:solidFill>
                        </a:rPr>
                        <a:t> najdu ji v </a:t>
                      </a:r>
                      <a:endParaRPr lang="cs-CZ" sz="11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DELTÁCH ŘEK</a:t>
                      </a:r>
                      <a:endParaRPr lang="cs-CZ" sz="11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CHLADNÁ 8-12°C, ČIRÁ, BEZ CHUTI, BEZ ZÁPACHU, BEZ CHOROBOPLODNÝCH ZÁRODKŮ</a:t>
                      </a:r>
                      <a:endParaRPr lang="cs-CZ" sz="11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DESTILOVANÁ</a:t>
                      </a:r>
                    </a:p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POVRCHOVÁ/PITNÁ</a:t>
                      </a:r>
                    </a:p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PODZEMNÍ</a:t>
                      </a:r>
                    </a:p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MINERÁLNÍ</a:t>
                      </a:r>
                      <a:r>
                        <a:rPr lang="cs-CZ" sz="1100" baseline="0" dirty="0" smtClean="0">
                          <a:solidFill>
                            <a:srgbClr val="FF0000"/>
                          </a:solidFill>
                        </a:rPr>
                        <a:t> MOŘSKÁ</a:t>
                      </a:r>
                      <a:endParaRPr lang="cs-CZ" sz="11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1331435">
                <a:tc>
                  <a:txBody>
                    <a:bodyPr/>
                    <a:lstStyle/>
                    <a:p>
                      <a:r>
                        <a:rPr lang="cs-CZ" dirty="0" smtClean="0"/>
                        <a:t>VZDUCH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PLYNNÝ OBAL ZEMĚ</a:t>
                      </a:r>
                      <a:endParaRPr lang="cs-CZ" sz="11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DESTILACÍ ZA SNÍŽENÉHO TLAKU A TEPLOTY</a:t>
                      </a:r>
                      <a:endParaRPr lang="cs-CZ" sz="11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78 % N</a:t>
                      </a:r>
                      <a:r>
                        <a:rPr lang="cs-CZ" sz="1100" baseline="-250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21 % O</a:t>
                      </a:r>
                      <a:r>
                        <a:rPr lang="cs-CZ" sz="1100" baseline="-250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aseline="0" dirty="0" smtClean="0">
                          <a:solidFill>
                            <a:srgbClr val="FF0000"/>
                          </a:solidFill>
                        </a:rPr>
                        <a:t>1% ostatní (oxidy uhlíku, dusíku a síry, vodní pára, prach, vzácné plyny</a:t>
                      </a:r>
                    </a:p>
                    <a:p>
                      <a:endParaRPr lang="cs-CZ" sz="11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1-3 mm tlustá vrstva  v atmosféře,  která chrání Zemi před škodlivým UV zářením</a:t>
                      </a:r>
                    </a:p>
                    <a:p>
                      <a:endParaRPr lang="cs-CZ" sz="11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Paprsky</a:t>
                      </a:r>
                      <a:r>
                        <a:rPr lang="cs-CZ" sz="1100" baseline="0" dirty="0" smtClean="0">
                          <a:solidFill>
                            <a:srgbClr val="FF0000"/>
                          </a:solidFill>
                        </a:rPr>
                        <a:t> ze  Slunce dopadají na Zemi, odrazí se, ale skleníkové plyny je zadrží, proto se znovu odrazí směrem k Zemi</a:t>
                      </a:r>
                      <a:endParaRPr lang="cs-CZ" sz="11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2045439">
                <a:tc>
                  <a:txBody>
                    <a:bodyPr/>
                    <a:lstStyle/>
                    <a:p>
                      <a:r>
                        <a:rPr lang="cs-CZ" dirty="0" smtClean="0"/>
                        <a:t>SMĚSI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Látky složené</a:t>
                      </a:r>
                      <a:r>
                        <a:rPr lang="cs-CZ" sz="1100" baseline="0" dirty="0" smtClean="0">
                          <a:solidFill>
                            <a:srgbClr val="FF0000"/>
                          </a:solidFill>
                        </a:rPr>
                        <a:t> ze dvou nebo více složek.</a:t>
                      </a:r>
                      <a:endParaRPr lang="cs-CZ" sz="11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Stejnorodé/ různorodé</a:t>
                      </a:r>
                    </a:p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Podle skupenství:</a:t>
                      </a:r>
                    </a:p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PEVNÉ</a:t>
                      </a:r>
                      <a:r>
                        <a:rPr lang="cs-CZ" sz="1100" baseline="0" dirty="0" smtClean="0">
                          <a:solidFill>
                            <a:srgbClr val="FF0000"/>
                          </a:solidFill>
                        </a:rPr>
                        <a:t> – žula</a:t>
                      </a:r>
                    </a:p>
                    <a:p>
                      <a:r>
                        <a:rPr lang="cs-CZ" sz="1100" baseline="0" dirty="0" smtClean="0">
                          <a:solidFill>
                            <a:srgbClr val="FF0000"/>
                          </a:solidFill>
                        </a:rPr>
                        <a:t>KAPALNÉ – mořská voda, kokakola</a:t>
                      </a:r>
                    </a:p>
                    <a:p>
                      <a:r>
                        <a:rPr lang="cs-CZ" sz="1100" baseline="0" dirty="0" smtClean="0">
                          <a:solidFill>
                            <a:srgbClr val="FF0000"/>
                          </a:solidFill>
                        </a:rPr>
                        <a:t>PLYNNÉ – zemní plyn, propan-butan</a:t>
                      </a:r>
                      <a:endParaRPr lang="cs-CZ" sz="11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="1" dirty="0" smtClean="0">
                          <a:solidFill>
                            <a:srgbClr val="FF0000"/>
                          </a:solidFill>
                        </a:rPr>
                        <a:t>Pěna: </a:t>
                      </a:r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plynná</a:t>
                      </a:r>
                      <a:r>
                        <a:rPr lang="cs-CZ" sz="1100" baseline="0" dirty="0" smtClean="0">
                          <a:solidFill>
                            <a:srgbClr val="FF0000"/>
                          </a:solidFill>
                        </a:rPr>
                        <a:t> látka rozptýlená v látce kapalné.</a:t>
                      </a:r>
                    </a:p>
                    <a:p>
                      <a:r>
                        <a:rPr lang="cs-CZ" sz="1100" b="1" baseline="0" dirty="0" smtClean="0">
                          <a:solidFill>
                            <a:srgbClr val="FF0000"/>
                          </a:solidFill>
                        </a:rPr>
                        <a:t>Aerosol:</a:t>
                      </a:r>
                      <a:r>
                        <a:rPr lang="cs-CZ" sz="1100" baseline="0" dirty="0" smtClean="0">
                          <a:solidFill>
                            <a:srgbClr val="FF0000"/>
                          </a:solidFill>
                        </a:rPr>
                        <a:t> dým – pevná látka  rozptýlená v látce  plynné</a:t>
                      </a:r>
                    </a:p>
                    <a:p>
                      <a:r>
                        <a:rPr lang="cs-CZ" sz="1100" baseline="0" dirty="0" smtClean="0">
                          <a:solidFill>
                            <a:srgbClr val="FF0000"/>
                          </a:solidFill>
                        </a:rPr>
                        <a:t>mlha – kapalná látka rozptýlená v látce  plynné</a:t>
                      </a:r>
                      <a:endParaRPr lang="cs-CZ" sz="11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Vodné roztoky jsou látky stejnorodé, skládají se z  rozpouštědla a rozpuštěné látky.</a:t>
                      </a:r>
                      <a:endParaRPr lang="cs-CZ" sz="11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Nasycený roztok je takový, ve kterém se při určité teplotě již nerozpouští další množství látky.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rgbClr val="FF0000"/>
                          </a:solidFill>
                        </a:rPr>
                        <a:t>Nenasycený roztok je takový, ve kterém se při určité teplotě ještě rozpouští další množství látky.</a:t>
                      </a:r>
                    </a:p>
                    <a:p>
                      <a:endParaRPr lang="cs-CZ" sz="11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562161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ZNAČKY</a:t>
                      </a:r>
                      <a:r>
                        <a:rPr lang="cs-CZ" sz="1600" baseline="0" dirty="0" smtClean="0"/>
                        <a:t> </a:t>
                      </a:r>
                      <a:r>
                        <a:rPr lang="cs-CZ" sz="1600" dirty="0" smtClean="0"/>
                        <a:t>PRVKŮ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Mg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0000"/>
                          </a:solidFill>
                        </a:rPr>
                        <a:t>Hg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>
                          <a:solidFill>
                            <a:srgbClr val="FF0000"/>
                          </a:solidFill>
                        </a:rPr>
                        <a:t>Pb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cs-CZ" sz="1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23528" y="6237312"/>
            <a:ext cx="8496944" cy="484163"/>
          </a:xfrm>
        </p:spPr>
        <p:txBody>
          <a:bodyPr/>
          <a:lstStyle/>
          <a:p>
            <a:pPr algn="l"/>
            <a:r>
              <a:rPr lang="cs-CZ" dirty="0" smtClean="0"/>
              <a:t>Autorem materiálu a všech jeho částí, není-li uvedeno jinak, je Mgr. Ivana Strnadová</a:t>
            </a:r>
            <a:r>
              <a:rPr lang="cs-CZ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64171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564</Words>
  <Application>Microsoft Office PowerPoint</Application>
  <PresentationFormat>Předvádění na obrazovce (4:3)</PresentationFormat>
  <Paragraphs>131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Snímek 1</vt:lpstr>
      <vt:lpstr>RISKUJ</vt:lpstr>
      <vt:lpstr>RISKUJ - ŘEŠENÍ</vt:lpstr>
      <vt:lpstr>RISKUJ - 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ilona.korandova</dc:creator>
  <cp:lastModifiedBy>Dum</cp:lastModifiedBy>
  <cp:revision>23</cp:revision>
  <dcterms:created xsi:type="dcterms:W3CDTF">2014-11-12T22:10:57Z</dcterms:created>
  <dcterms:modified xsi:type="dcterms:W3CDTF">2015-07-15T21:16:11Z</dcterms:modified>
</cp:coreProperties>
</file>