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3"/>
  </p:notesMasterIdLst>
  <p:sldIdLst>
    <p:sldId id="256" r:id="rId2"/>
    <p:sldId id="257" r:id="rId3"/>
    <p:sldId id="266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DBAA44C4-5E2A-4EF6-AD11-98BA64DA3A90}">
          <p14:sldIdLst>
            <p14:sldId id="256"/>
            <p14:sldId id="257"/>
            <p14:sldId id="266"/>
            <p14:sldId id="258"/>
            <p14:sldId id="259"/>
            <p14:sldId id="261"/>
            <p14:sldId id="262"/>
            <p14:sldId id="263"/>
            <p14:sldId id="264"/>
            <p14:sldId id="265"/>
            <p14:sldId id="260"/>
          </p14:sldIdLst>
        </p14:section>
        <p14:section name="Oddíl bez názvu" id="{5C666680-86AC-4519-B1EF-ABA4BCCFD7DE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80" d="100"/>
          <a:sy n="80" d="100"/>
        </p:scale>
        <p:origin x="-774" y="-4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15.7.2015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ED918-CD15-4242-B967-2E143060AF6E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AD510-F0BF-4689-86AE-2DEFE4D2E03D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DBCC3-37EF-47A2-9DCD-C1F3070F554B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22ED4-E49B-4197-A5C8-C6034BF9843B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B8C40-0442-48CD-BCBC-A6FFD49CAE23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F130F-7189-476E-ABB4-FE55702C1C74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DA588-3E70-4CE6-B5F0-5F460B0D6639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3FDB3-ABC3-4E62-BC8E-BE63CF8068EF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4F7F7-F546-4415-9639-FF06DF15991A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4B181-1A66-4F58-AAB9-31A01D8A1054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DEC5-9769-4798-8ABD-F3282E47ECBC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3596C06-1432-46DD-9AFC-183DBA1DDFB0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Alena Čechová.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10347271"/>
              </p:ext>
            </p:extLst>
          </p:nvPr>
        </p:nvGraphicFramePr>
        <p:xfrm>
          <a:off x="1331640" y="2420767"/>
          <a:ext cx="6480720" cy="331248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7214"/>
                <a:gridCol w="4393506"/>
              </a:tblGrid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projektu: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smtClean="0">
                          <a:effectLst/>
                        </a:rPr>
                        <a:t>CZ.1.07/1.4.00/21.3811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Název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cap="all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Čtyřúhelník</a:t>
                      </a:r>
                      <a:r>
                        <a:rPr lang="cs-CZ" sz="1000" kern="50" cap="all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 - kosočtverec - konstrukce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Číslo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III/2/MAT/2/1/1-39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Vzdělávací předmět: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Tematická oblast: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7506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Autor: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Alena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Čechová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37309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Anotace: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se </a:t>
                      </a:r>
                      <a:r>
                        <a:rPr lang="cs-CZ" sz="1000" kern="50" dirty="0" smtClean="0">
                          <a:effectLst/>
                        </a:rPr>
                        <a:t>seznámí s</a:t>
                      </a:r>
                      <a:r>
                        <a:rPr lang="cs-CZ" sz="1000" kern="50" baseline="0" dirty="0" smtClean="0">
                          <a:effectLst/>
                        </a:rPr>
                        <a:t> konstrukcí kosočtverce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Výkladová hodina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42576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Klíčová slova: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Kosočtverec,</a:t>
                      </a:r>
                      <a:r>
                        <a:rPr lang="cs-CZ" sz="1000" kern="50" baseline="0" dirty="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 konstrukce kosočtverce, úhlopříčky v kosočtverci</a:t>
                      </a:r>
                      <a:endParaRPr lang="cs-CZ" sz="1000" kern="50" dirty="0">
                        <a:effectLst/>
                        <a:latin typeface="Candara" pitchFamily="34" charset="0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Metodické pokyny: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PC, DTP, metodické pokyny jsou součástí materiálu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učebního materiálu: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Prezentace doplněná fotografiemi a testy.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interaktivity: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Kombinovaná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Cílová skupina: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6., </a:t>
                      </a:r>
                      <a:r>
                        <a:rPr lang="cs-CZ" sz="1000" kern="50" dirty="0" smtClean="0">
                          <a:effectLst/>
                        </a:rPr>
                        <a:t>7.,8</a:t>
                      </a:r>
                      <a:r>
                        <a:rPr lang="cs-CZ" sz="1000" kern="50" baseline="0" dirty="0" smtClean="0">
                          <a:effectLst/>
                        </a:rPr>
                        <a:t>. a 9. </a:t>
                      </a:r>
                      <a:r>
                        <a:rPr lang="cs-CZ" sz="1000" kern="50" dirty="0" smtClean="0">
                          <a:effectLst/>
                        </a:rPr>
                        <a:t>ročníku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Datum vzniku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25.3.2014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6331032"/>
          </a:xfrm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pPr algn="just"/>
            <a:r>
              <a:rPr lang="cs-CZ" sz="5400" b="1" dirty="0" smtClean="0">
                <a:solidFill>
                  <a:schemeClr val="tx1"/>
                </a:solidFill>
              </a:rPr>
              <a:t>Konstrukce kosočtverce</a:t>
            </a:r>
            <a:endParaRPr lang="cs-CZ" sz="5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7017782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323528" y="980728"/>
            <a:ext cx="8424936" cy="5145435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Při konstrukci kosočtverce využíváme zejména následující údaje:</a:t>
            </a:r>
          </a:p>
          <a:p>
            <a:pPr marL="0" indent="0">
              <a:buNone/>
            </a:pPr>
            <a:endParaRPr lang="cs-CZ" b="1" dirty="0">
              <a:solidFill>
                <a:schemeClr val="tx1"/>
              </a:solidFill>
            </a:endParaRPr>
          </a:p>
          <a:p>
            <a:pPr>
              <a:buFontTx/>
              <a:buChar char="-"/>
            </a:pPr>
            <a:r>
              <a:rPr lang="cs-CZ" b="1" dirty="0" smtClean="0">
                <a:solidFill>
                  <a:srgbClr val="C00000"/>
                </a:solidFill>
              </a:rPr>
              <a:t>Délku strany kosočtverce</a:t>
            </a:r>
          </a:p>
          <a:p>
            <a:pPr>
              <a:buFontTx/>
              <a:buChar char="-"/>
            </a:pPr>
            <a:r>
              <a:rPr lang="cs-CZ" b="1" dirty="0" smtClean="0">
                <a:solidFill>
                  <a:srgbClr val="C00000"/>
                </a:solidFill>
              </a:rPr>
              <a:t>Velikosti vnitřních úhlů</a:t>
            </a:r>
          </a:p>
          <a:p>
            <a:pPr>
              <a:buFontTx/>
              <a:buChar char="-"/>
            </a:pPr>
            <a:r>
              <a:rPr lang="cs-CZ" b="1" dirty="0" smtClean="0">
                <a:solidFill>
                  <a:srgbClr val="C00000"/>
                </a:solidFill>
              </a:rPr>
              <a:t>Délku úhlopříček</a:t>
            </a:r>
          </a:p>
          <a:p>
            <a:pPr>
              <a:buFontTx/>
              <a:buChar char="-"/>
            </a:pPr>
            <a:r>
              <a:rPr lang="cs-CZ" b="1" dirty="0" smtClean="0">
                <a:solidFill>
                  <a:srgbClr val="C00000"/>
                </a:solidFill>
              </a:rPr>
              <a:t>Velikost úhlu, který svírá úhlopříčka s jednou ze stran kosočtverce</a:t>
            </a:r>
          </a:p>
          <a:p>
            <a:pPr>
              <a:buFontTx/>
              <a:buChar char="-"/>
            </a:pPr>
            <a:r>
              <a:rPr lang="cs-CZ" b="1" dirty="0" smtClean="0">
                <a:solidFill>
                  <a:srgbClr val="C00000"/>
                </a:solidFill>
              </a:rPr>
              <a:t>Výšku kosočtverce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91911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844824"/>
            <a:ext cx="8748960" cy="4353347"/>
          </a:xfrm>
        </p:spPr>
        <p:txBody>
          <a:bodyPr/>
          <a:lstStyle/>
          <a:p>
            <a:pPr marL="0"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A, B, C, D- vrcholy kosočtverce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a, b, c, d – strany kosočtverce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a = b = c = d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Times New Roman"/>
                <a:cs typeface="Times New Roman"/>
              </a:rPr>
              <a:t>α, </a:t>
            </a:r>
            <a:r>
              <a:rPr lang="el-GR" b="1" dirty="0" smtClean="0">
                <a:solidFill>
                  <a:srgbClr val="FF0000"/>
                </a:solidFill>
                <a:latin typeface="Candara"/>
                <a:cs typeface="Times New Roman"/>
              </a:rPr>
              <a:t>β</a:t>
            </a:r>
            <a:r>
              <a:rPr lang="cs-CZ" b="1" dirty="0" smtClean="0">
                <a:solidFill>
                  <a:srgbClr val="FF0000"/>
                </a:solidFill>
                <a:latin typeface="Candara"/>
                <a:cs typeface="Times New Roman"/>
              </a:rPr>
              <a:t>, </a:t>
            </a:r>
            <a:r>
              <a:rPr lang="el-GR" b="1" dirty="0" smtClean="0">
                <a:solidFill>
                  <a:srgbClr val="FF0000"/>
                </a:solidFill>
                <a:latin typeface="Candara"/>
                <a:cs typeface="Times New Roman"/>
              </a:rPr>
              <a:t>γ</a:t>
            </a:r>
            <a:r>
              <a:rPr lang="cs-CZ" b="1" dirty="0" smtClean="0">
                <a:solidFill>
                  <a:srgbClr val="FF0000"/>
                </a:solidFill>
                <a:latin typeface="Candara"/>
                <a:cs typeface="Times New Roman"/>
              </a:rPr>
              <a:t>, </a:t>
            </a:r>
            <a:r>
              <a:rPr lang="el-GR" b="1" dirty="0" smtClean="0">
                <a:solidFill>
                  <a:srgbClr val="FF0000"/>
                </a:solidFill>
                <a:latin typeface="Candara"/>
                <a:cs typeface="Times New Roman"/>
              </a:rPr>
              <a:t>δ</a:t>
            </a:r>
            <a:r>
              <a:rPr lang="cs-CZ" b="1" dirty="0" smtClean="0">
                <a:solidFill>
                  <a:srgbClr val="FF0000"/>
                </a:solidFill>
                <a:latin typeface="Candara"/>
                <a:cs typeface="Times New Roman"/>
              </a:rPr>
              <a:t> – vnitřní úhly v kosočtverci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Candara"/>
                <a:cs typeface="Times New Roman"/>
              </a:rPr>
              <a:t>α = 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∢DAB, </a:t>
            </a:r>
            <a:r>
              <a:rPr lang="el-GR" b="1" dirty="0" smtClean="0">
                <a:solidFill>
                  <a:srgbClr val="FF0000"/>
                </a:solidFill>
                <a:latin typeface="Candara"/>
                <a:cs typeface="Times New Roman" pitchFamily="18" charset="0"/>
              </a:rPr>
              <a:t>β</a:t>
            </a:r>
            <a:r>
              <a:rPr lang="cs-CZ" b="1" dirty="0" smtClean="0">
                <a:solidFill>
                  <a:srgbClr val="FF0000"/>
                </a:solidFill>
                <a:latin typeface="Candara"/>
                <a:cs typeface="Times New Roman" pitchFamily="18" charset="0"/>
              </a:rPr>
              <a:t> = 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∢ABC, </a:t>
            </a:r>
            <a:r>
              <a:rPr lang="el-GR" b="1" dirty="0" smtClean="0">
                <a:solidFill>
                  <a:srgbClr val="FF0000"/>
                </a:solidFill>
                <a:latin typeface="Candara"/>
                <a:cs typeface="Times New Roman" pitchFamily="18" charset="0"/>
              </a:rPr>
              <a:t>γ</a:t>
            </a:r>
            <a:r>
              <a:rPr lang="cs-CZ" b="1" dirty="0" smtClean="0">
                <a:solidFill>
                  <a:srgbClr val="FF0000"/>
                </a:solidFill>
                <a:latin typeface="Candara"/>
                <a:cs typeface="Times New Roman" pitchFamily="18" charset="0"/>
              </a:rPr>
              <a:t> = 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∢BCD,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δ = ∢ADC </a:t>
            </a:r>
            <a:endParaRPr lang="cs-CZ" b="1" dirty="0" smtClean="0">
              <a:solidFill>
                <a:srgbClr val="FF0000"/>
              </a:solidFill>
              <a:latin typeface="Candara"/>
              <a:cs typeface="Times New Roman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Candara"/>
                <a:cs typeface="Times New Roman"/>
              </a:rPr>
              <a:t>u₁, u₂ - úhlopříčky 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Candara"/>
                <a:cs typeface="Times New Roman"/>
              </a:rPr>
              <a:t>S – střed středové souměrnosti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252728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Opakování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Kosoúhelník 2"/>
          <p:cNvSpPr/>
          <p:nvPr/>
        </p:nvSpPr>
        <p:spPr>
          <a:xfrm>
            <a:off x="6084168" y="2420888"/>
            <a:ext cx="2304256" cy="1728192"/>
          </a:xfrm>
          <a:prstGeom prst="parallelogram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796136" y="4005064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028384" y="400506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08404" y="2060848"/>
            <a:ext cx="756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C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24882" y="2132856"/>
            <a:ext cx="5353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cxnSp>
        <p:nvCxnSpPr>
          <p:cNvPr id="17" name="Přímá spojnice 16"/>
          <p:cNvCxnSpPr/>
          <p:nvPr/>
        </p:nvCxnSpPr>
        <p:spPr>
          <a:xfrm flipH="1">
            <a:off x="6124883" y="2430180"/>
            <a:ext cx="2263542" cy="17189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6228185" y="3289630"/>
            <a:ext cx="6167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u</a:t>
            </a:r>
            <a:r>
              <a:rPr lang="cs-CZ" dirty="0" smtClean="0">
                <a:latin typeface="Candara"/>
              </a:rPr>
              <a:t>₁ </a:t>
            </a:r>
            <a:endParaRPr lang="cs-CZ" dirty="0"/>
          </a:p>
        </p:txBody>
      </p:sp>
      <p:cxnSp>
        <p:nvCxnSpPr>
          <p:cNvPr id="23" name="Přímá spojnice 22"/>
          <p:cNvCxnSpPr/>
          <p:nvPr/>
        </p:nvCxnSpPr>
        <p:spPr>
          <a:xfrm>
            <a:off x="6536574" y="2420888"/>
            <a:ext cx="1419802" cy="17281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6948264" y="270892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</a:t>
            </a:r>
            <a:r>
              <a:rPr lang="cs-CZ" dirty="0" smtClean="0">
                <a:latin typeface="Candara"/>
              </a:rPr>
              <a:t>₂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020272" y="3474296"/>
            <a:ext cx="4367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844964" y="418973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8028384" y="3474296"/>
            <a:ext cx="4929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246475" y="2060848"/>
            <a:ext cx="3952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084169" y="2893586"/>
            <a:ext cx="3287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10754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988840"/>
            <a:ext cx="7956872" cy="41373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Sestroj kosočtverec ABCD, kde </a:t>
            </a:r>
            <a:r>
              <a:rPr lang="cs-CZ" sz="2800" b="1" dirty="0" smtClean="0">
                <a:solidFill>
                  <a:schemeClr val="tx1"/>
                </a:solidFill>
                <a:latin typeface="Candara"/>
              </a:rPr>
              <a:t>|AB| = 5 cm a úhlopříčka |AC| = 9 cm.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Candara"/>
              </a:rPr>
              <a:t>Postup řešení:</a:t>
            </a:r>
          </a:p>
          <a:p>
            <a:pPr>
              <a:buFontTx/>
              <a:buChar char="-"/>
            </a:pPr>
            <a:r>
              <a:rPr lang="cs-CZ" b="1" dirty="0" smtClean="0">
                <a:solidFill>
                  <a:srgbClr val="FF0000"/>
                </a:solidFill>
                <a:latin typeface="Candara"/>
              </a:rPr>
              <a:t>Náčrtek + rozbor</a:t>
            </a:r>
          </a:p>
          <a:p>
            <a:pPr>
              <a:buFontTx/>
              <a:buChar char="-"/>
            </a:pPr>
            <a:r>
              <a:rPr lang="cs-CZ" b="1" dirty="0" smtClean="0">
                <a:solidFill>
                  <a:srgbClr val="FF0000"/>
                </a:solidFill>
                <a:latin typeface="Candara"/>
              </a:rPr>
              <a:t>Zápis konstrukce</a:t>
            </a:r>
          </a:p>
          <a:p>
            <a:pPr>
              <a:buFontTx/>
              <a:buChar char="-"/>
            </a:pPr>
            <a:r>
              <a:rPr lang="cs-CZ" b="1" dirty="0" smtClean="0">
                <a:solidFill>
                  <a:srgbClr val="FF0000"/>
                </a:solidFill>
                <a:latin typeface="Candara"/>
              </a:rPr>
              <a:t>Konstrukce</a:t>
            </a:r>
          </a:p>
          <a:p>
            <a:pPr>
              <a:buFontTx/>
              <a:buChar char="-"/>
            </a:pPr>
            <a:r>
              <a:rPr lang="cs-CZ" b="1" dirty="0" smtClean="0">
                <a:solidFill>
                  <a:srgbClr val="FF0000"/>
                </a:solidFill>
                <a:latin typeface="Candara"/>
              </a:rPr>
              <a:t>Kontrola konstrukce</a:t>
            </a:r>
          </a:p>
          <a:p>
            <a:pPr>
              <a:buFontTx/>
              <a:buChar char="-"/>
            </a:pPr>
            <a:r>
              <a:rPr lang="cs-CZ" b="1" dirty="0" smtClean="0">
                <a:solidFill>
                  <a:srgbClr val="FF0000"/>
                </a:solidFill>
                <a:latin typeface="Candara"/>
              </a:rPr>
              <a:t>Diskuse – počet řešení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FF0000"/>
                </a:solidFill>
              </a:rPr>
              <a:t>Příklad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88222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323528" y="1556792"/>
                <a:ext cx="8424935" cy="4569371"/>
              </a:xfrm>
              <a:ln>
                <a:noFill/>
              </a:ln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                                                       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                                            Nejprve sestrojíme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dirty="0" smtClean="0"/>
                  <a:t> ABC – věta 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                                                                                                  SSS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                                                                    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↔</m:t>
                    </m:r>
                  </m:oMath>
                </a14:m>
                <a:r>
                  <a:rPr lang="cs-CZ" dirty="0" smtClean="0"/>
                  <a:t>p </a:t>
                </a:r>
                <a:r>
                  <a:rPr lang="cs-CZ" dirty="0" smtClean="0">
                    <a:latin typeface="Candara"/>
                  </a:rPr>
                  <a:t>|| AB v C</a:t>
                </a: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                                                         D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               </m:t>
                    </m:r>
                  </m:oMath>
                </a14:m>
                <a:endParaRPr lang="cs-CZ" b="0" i="1" dirty="0" smtClean="0"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:r>
                  <a:rPr lang="cs-CZ" b="0" dirty="0" smtClean="0">
                    <a:ea typeface="Cambria Math"/>
                  </a:rPr>
                  <a:t>                                                                         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↔</m:t>
                    </m:r>
                  </m:oMath>
                </a14:m>
                <a:r>
                  <a:rPr lang="cs-CZ" dirty="0" smtClean="0"/>
                  <a:t>q </a:t>
                </a:r>
                <a:r>
                  <a:rPr lang="cs-CZ" dirty="0" smtClean="0">
                    <a:latin typeface="Candara"/>
                  </a:rPr>
                  <a:t>|| BC v A</a:t>
                </a:r>
                <a:endParaRPr lang="cs-CZ" dirty="0"/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23528" y="1556792"/>
                <a:ext cx="8424935" cy="4569371"/>
              </a:xfrm>
              <a:blipFill rotWithShape="1">
                <a:blip r:embed="rId2" cstate="print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b="1" dirty="0" smtClean="0">
                <a:solidFill>
                  <a:schemeClr val="tx1"/>
                </a:solidFill>
              </a:rPr>
              <a:t>Řešení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Kosoúhelník 2"/>
          <p:cNvSpPr/>
          <p:nvPr/>
        </p:nvSpPr>
        <p:spPr>
          <a:xfrm>
            <a:off x="1475656" y="2204864"/>
            <a:ext cx="2016224" cy="1368152"/>
          </a:xfrm>
          <a:prstGeom prst="parallelogram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3573016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87824" y="3573016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88580" y="191683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95308" y="1916832"/>
            <a:ext cx="348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67744" y="357301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5 cm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V="1">
            <a:off x="1475656" y="2204864"/>
            <a:ext cx="2016224" cy="136815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979712" y="2564904"/>
            <a:ext cx="6887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9 cm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388580" y="2749570"/>
            <a:ext cx="823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5 cm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20" name="Přímá spojnice se šipkou 19"/>
          <p:cNvCxnSpPr/>
          <p:nvPr/>
        </p:nvCxnSpPr>
        <p:spPr>
          <a:xfrm flipV="1">
            <a:off x="4624576" y="3118902"/>
            <a:ext cx="648072" cy="475819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899592" y="1916832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843706" y="1698698"/>
            <a:ext cx="468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q</a:t>
            </a:r>
            <a:endParaRPr lang="cs-CZ" dirty="0"/>
          </a:p>
        </p:txBody>
      </p:sp>
      <p:cxnSp>
        <p:nvCxnSpPr>
          <p:cNvPr id="35" name="Přímá spojnice se šipkou 34"/>
          <p:cNvCxnSpPr/>
          <p:nvPr/>
        </p:nvCxnSpPr>
        <p:spPr>
          <a:xfrm>
            <a:off x="4628146" y="3602875"/>
            <a:ext cx="648072" cy="39139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1228339" y="1698698"/>
            <a:ext cx="751373" cy="259439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83568" y="2204864"/>
            <a:ext cx="33123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925684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3" grpId="0"/>
      <p:bldP spid="14" grpId="0"/>
      <p:bldP spid="19" grpId="0"/>
      <p:bldP spid="3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4294967295"/>
              </p:nvPr>
            </p:nvSpPr>
            <p:spPr>
              <a:xfrm>
                <a:off x="323529" y="980728"/>
                <a:ext cx="8424936" cy="5145435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b="1" dirty="0" smtClean="0"/>
                  <a:t>Zápis konstrukce: </a:t>
                </a:r>
              </a:p>
              <a:p>
                <a:pPr marL="0" indent="0">
                  <a:buNone/>
                </a:pPr>
                <a:endParaRPr lang="cs-CZ" b="1" dirty="0" smtClean="0"/>
              </a:p>
              <a:p>
                <a:pPr marL="457200" indent="-457200">
                  <a:buAutoNum type="arabicParenR"/>
                </a:pP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</a:rPr>
                      <m:t>∆ </m:t>
                    </m:r>
                  </m:oMath>
                </a14:m>
                <a:r>
                  <a:rPr lang="cs-CZ" b="1" dirty="0" smtClean="0"/>
                  <a:t>ABC</a:t>
                </a:r>
                <a14:m>
                  <m:oMath xmlns:m="http://schemas.openxmlformats.org/officeDocument/2006/math">
                    <m:r>
                      <a:rPr lang="cs-CZ" b="1" i="1" dirty="0" smtClean="0">
                        <a:latin typeface="Cambria Math"/>
                      </a:rPr>
                      <m:t>¡</m:t>
                    </m:r>
                  </m:oMath>
                </a14:m>
                <a:r>
                  <a:rPr lang="cs-CZ" b="1" dirty="0" smtClean="0"/>
                  <a:t> SSS</a:t>
                </a:r>
              </a:p>
              <a:p>
                <a:pPr marL="457200" indent="-457200">
                  <a:buFont typeface="Symbol" pitchFamily="18" charset="2"/>
                  <a:buAutoNum type="arabicParenR"/>
                </a:pP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</a:rPr>
                      <m:t>↔</m:t>
                    </m:r>
                  </m:oMath>
                </a14:m>
                <a:r>
                  <a:rPr lang="cs-CZ" b="1" dirty="0" smtClean="0"/>
                  <a:t>p</a:t>
                </a:r>
                <a:r>
                  <a:rPr lang="cs-CZ" b="1" dirty="0" smtClean="0">
                    <a:latin typeface="Candara"/>
                  </a:rPr>
                  <a:t>¡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  <a:ea typeface="Cambria Math"/>
                      </a:rPr>
                      <m:t>↔</m:t>
                    </m:r>
                  </m:oMath>
                </a14:m>
                <a:r>
                  <a:rPr lang="cs-CZ" b="1" dirty="0"/>
                  <a:t>p || AB v </a:t>
                </a:r>
                <a:r>
                  <a:rPr lang="cs-CZ" b="1" dirty="0" smtClean="0"/>
                  <a:t>C </a:t>
                </a:r>
              </a:p>
              <a:p>
                <a:pPr marL="457200" indent="-457200">
                  <a:buFont typeface="Symbol" pitchFamily="18" charset="2"/>
                  <a:buAutoNum type="arabicParenR"/>
                </a:pP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  <a:ea typeface="Cambria Math"/>
                      </a:rPr>
                      <m:t>↔</m:t>
                    </m:r>
                  </m:oMath>
                </a14:m>
                <a:r>
                  <a:rPr lang="cs-CZ" b="1" dirty="0" smtClean="0"/>
                  <a:t>q¡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  <a:ea typeface="Cambria Math"/>
                      </a:rPr>
                      <m:t>↔</m:t>
                    </m:r>
                  </m:oMath>
                </a14:m>
                <a:r>
                  <a:rPr lang="cs-CZ" b="1" dirty="0" smtClean="0"/>
                  <a:t>q </a:t>
                </a:r>
                <a:r>
                  <a:rPr lang="cs-CZ" b="1" dirty="0" smtClean="0">
                    <a:latin typeface="Candara"/>
                  </a:rPr>
                  <a:t>|| BC v A</a:t>
                </a:r>
              </a:p>
              <a:p>
                <a:pPr marL="457200" indent="-457200">
                  <a:buFont typeface="Symbol" pitchFamily="18" charset="2"/>
                  <a:buAutoNum type="arabicParenR"/>
                </a:pPr>
                <a:r>
                  <a:rPr lang="cs-CZ" b="1" dirty="0" smtClean="0">
                    <a:latin typeface="Candara"/>
                  </a:rPr>
                  <a:t>D</a:t>
                </a:r>
                <a:r>
                  <a:rPr lang="cs-CZ" b="1" dirty="0"/>
                  <a:t> </a:t>
                </a:r>
                <a:r>
                  <a:rPr lang="cs-CZ" b="1" dirty="0" smtClean="0"/>
                  <a:t>¡ D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b="1" dirty="0" smtClean="0"/>
                  <a:t> </a:t>
                </a:r>
                <a:r>
                  <a:rPr lang="cs-CZ" b="1" dirty="0"/>
                  <a:t>¡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  <a:ea typeface="Cambria Math"/>
                      </a:rPr>
                      <m:t>↔</m:t>
                    </m:r>
                  </m:oMath>
                </a14:m>
                <a:r>
                  <a:rPr lang="cs-CZ" b="1" dirty="0" smtClean="0"/>
                  <a:t>p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</a:rPr>
                      <m:t>∩</m:t>
                    </m:r>
                  </m:oMath>
                </a14:m>
                <a:r>
                  <a:rPr lang="cs-CZ" b="1" dirty="0" smtClean="0"/>
                  <a:t>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  <a:ea typeface="Cambria Math"/>
                      </a:rPr>
                      <m:t>↔</m:t>
                    </m:r>
                  </m:oMath>
                </a14:m>
                <a:r>
                  <a:rPr lang="cs-CZ" b="1" dirty="0" smtClean="0"/>
                  <a:t>q</a:t>
                </a:r>
              </a:p>
              <a:p>
                <a:pPr marL="457200" indent="-457200">
                  <a:buFont typeface="Symbol" pitchFamily="18" charset="2"/>
                  <a:buAutoNum type="arabicParenR"/>
                </a:pPr>
                <a:r>
                  <a:rPr lang="cs-CZ" b="1" dirty="0" smtClean="0"/>
                  <a:t>Kosočtverec ABCD</a:t>
                </a:r>
              </a:p>
              <a:p>
                <a:pPr marL="457200" indent="-457200">
                  <a:buFont typeface="Symbol" pitchFamily="18" charset="2"/>
                  <a:buAutoNum type="arabicParenR"/>
                </a:pPr>
                <a:endParaRPr lang="cs-CZ" b="1" dirty="0"/>
              </a:p>
              <a:p>
                <a:pPr marL="0" indent="0">
                  <a:buNone/>
                </a:pPr>
                <a:endParaRPr lang="cs-CZ" b="1" dirty="0" smtClean="0"/>
              </a:p>
              <a:p>
                <a:pPr marL="0" indent="0">
                  <a:buNone/>
                </a:pPr>
                <a:endParaRPr lang="cs-CZ" b="1" dirty="0"/>
              </a:p>
              <a:p>
                <a:pPr marL="0" indent="0">
                  <a:buNone/>
                </a:pPr>
                <a:r>
                  <a:rPr lang="cs-CZ" b="1" dirty="0" smtClean="0"/>
                  <a:t>V jedné polorovině lze sestrojit 1 lichoběžník.</a:t>
                </a:r>
                <a:endParaRPr lang="cs-CZ" b="1" dirty="0"/>
              </a:p>
              <a:p>
                <a:pPr marL="457200" indent="-457200">
                  <a:buAutoNum type="arabicParenR"/>
                </a:pPr>
                <a:endParaRPr lang="cs-CZ" b="1" dirty="0"/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4294967295"/>
              </p:nvPr>
            </p:nvSpPr>
            <p:spPr>
              <a:xfrm>
                <a:off x="323529" y="980728"/>
                <a:ext cx="8424936" cy="5145435"/>
              </a:xfrm>
              <a:blipFill rotWithShape="1">
                <a:blip r:embed="rId2" cstate="print"/>
                <a:stretch>
                  <a:fillRect l="-1085" t="-9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4067944" y="4293096"/>
            <a:ext cx="237626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4067944" y="2492896"/>
            <a:ext cx="3744416" cy="1800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6444208" y="2492896"/>
            <a:ext cx="1368152" cy="180020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 flipV="1">
            <a:off x="3779912" y="2420888"/>
            <a:ext cx="4968552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779912" y="206084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cxnSp>
        <p:nvCxnSpPr>
          <p:cNvPr id="17" name="Přímá spojnice 16"/>
          <p:cNvCxnSpPr/>
          <p:nvPr/>
        </p:nvCxnSpPr>
        <p:spPr>
          <a:xfrm flipV="1">
            <a:off x="3419872" y="1916832"/>
            <a:ext cx="2520280" cy="31683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5436096" y="170080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q</a:t>
            </a:r>
            <a:endParaRPr lang="cs-CZ" dirty="0"/>
          </a:p>
        </p:txBody>
      </p:sp>
      <p:cxnSp>
        <p:nvCxnSpPr>
          <p:cNvPr id="22" name="Přímá spojnice 21"/>
          <p:cNvCxnSpPr/>
          <p:nvPr/>
        </p:nvCxnSpPr>
        <p:spPr>
          <a:xfrm>
            <a:off x="5508104" y="2456892"/>
            <a:ext cx="2304256" cy="3600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4067944" y="2474894"/>
            <a:ext cx="1440160" cy="181820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3779912" y="4293096"/>
            <a:ext cx="472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A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444208" y="4293096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740352" y="2070140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148064" y="2070140"/>
            <a:ext cx="2927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56134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20" grpId="0"/>
      <p:bldP spid="28" grpId="0"/>
      <p:bldP spid="29" grpId="0"/>
      <p:bldP spid="30" grpId="0"/>
      <p:bldP spid="3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556792"/>
            <a:ext cx="8640959" cy="4569371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Sestroj kosočtverec ABCD, kde </a:t>
            </a:r>
            <a:r>
              <a:rPr lang="cs-CZ" b="1" dirty="0" smtClean="0">
                <a:latin typeface="Candara"/>
              </a:rPr>
              <a:t>|AC| = 8 cm a |BD| = 6 cm. </a:t>
            </a:r>
          </a:p>
          <a:p>
            <a:pPr marL="0" indent="0">
              <a:buNone/>
            </a:pPr>
            <a:endParaRPr lang="cs-CZ" b="1" dirty="0">
              <a:latin typeface="Candara"/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Postup řešení:</a:t>
            </a:r>
          </a:p>
          <a:p>
            <a:pPr>
              <a:buFontTx/>
              <a:buChar char="-"/>
            </a:pPr>
            <a:r>
              <a:rPr lang="cs-CZ" b="1" dirty="0">
                <a:solidFill>
                  <a:srgbClr val="FF0000"/>
                </a:solidFill>
              </a:rPr>
              <a:t>Náčrtek + rozbor</a:t>
            </a:r>
          </a:p>
          <a:p>
            <a:pPr>
              <a:buFontTx/>
              <a:buChar char="-"/>
            </a:pPr>
            <a:r>
              <a:rPr lang="cs-CZ" b="1" dirty="0">
                <a:solidFill>
                  <a:srgbClr val="FF0000"/>
                </a:solidFill>
              </a:rPr>
              <a:t>Zápis konstrukce</a:t>
            </a:r>
          </a:p>
          <a:p>
            <a:pPr>
              <a:buFontTx/>
              <a:buChar char="-"/>
            </a:pPr>
            <a:r>
              <a:rPr lang="cs-CZ" b="1" dirty="0">
                <a:solidFill>
                  <a:srgbClr val="FF0000"/>
                </a:solidFill>
              </a:rPr>
              <a:t>Konstrukce</a:t>
            </a:r>
          </a:p>
          <a:p>
            <a:pPr>
              <a:buFontTx/>
              <a:buChar char="-"/>
            </a:pPr>
            <a:r>
              <a:rPr lang="cs-CZ" b="1" dirty="0">
                <a:solidFill>
                  <a:srgbClr val="FF0000"/>
                </a:solidFill>
              </a:rPr>
              <a:t>Kontrola konstrukce</a:t>
            </a:r>
          </a:p>
          <a:p>
            <a:pPr>
              <a:buFontTx/>
              <a:buChar char="-"/>
            </a:pPr>
            <a:r>
              <a:rPr lang="cs-CZ" b="1" dirty="0">
                <a:solidFill>
                  <a:srgbClr val="FF0000"/>
                </a:solidFill>
              </a:rPr>
              <a:t>Diskuse – počet řešení</a:t>
            </a:r>
          </a:p>
          <a:p>
            <a:pPr marL="0" indent="0">
              <a:buNone/>
            </a:pPr>
            <a:r>
              <a:rPr lang="cs-CZ" b="1" dirty="0" smtClean="0">
                <a:latin typeface="Candara"/>
              </a:rPr>
              <a:t> </a:t>
            </a:r>
            <a:endParaRPr lang="cs-CZ" b="1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b="1" dirty="0" smtClean="0">
                <a:solidFill>
                  <a:srgbClr val="FF0000"/>
                </a:solidFill>
              </a:rPr>
              <a:t>Příklad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37858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323528" y="1556792"/>
                <a:ext cx="8640959" cy="4569371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                                             1/ AC</a:t>
                </a:r>
                <a:r>
                  <a:rPr lang="cs-CZ" dirty="0" smtClean="0">
                    <a:latin typeface="Candara"/>
                  </a:rPr>
                  <a:t>¡ |AC| = 8 cm</a:t>
                </a: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                                                          2/ S</a:t>
                </a:r>
                <a:r>
                  <a:rPr lang="cs-CZ" dirty="0" smtClean="0">
                    <a:latin typeface="Candara"/>
                  </a:rPr>
                  <a:t>¡ S je střed AC</a:t>
                </a: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                                                          3/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↔</m:t>
                    </m:r>
                  </m:oMath>
                </a14:m>
                <a:r>
                  <a:rPr lang="cs-CZ" dirty="0"/>
                  <a:t>p </a:t>
                </a:r>
                <a:r>
                  <a:rPr lang="cs-CZ" dirty="0" smtClean="0">
                    <a:latin typeface="Candara"/>
                  </a:rPr>
                  <a:t>¡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↔</m:t>
                    </m:r>
                  </m:oMath>
                </a14:m>
                <a:r>
                  <a:rPr lang="cs-CZ" dirty="0"/>
                  <a:t>p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</a:rPr>
                      <m:t>⊥</m:t>
                    </m:r>
                  </m:oMath>
                </a14:m>
                <a:r>
                  <a:rPr lang="cs-CZ" dirty="0" smtClean="0"/>
                  <a:t> AC v S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                                             4/ k</a:t>
                </a:r>
                <a:r>
                  <a:rPr lang="cs-CZ" dirty="0"/>
                  <a:t> ¡</a:t>
                </a:r>
                <a:r>
                  <a:rPr lang="cs-CZ" dirty="0" smtClean="0"/>
                  <a:t> </a:t>
                </a:r>
                <a:r>
                  <a:rPr lang="cs-CZ" dirty="0"/>
                  <a:t>k(S¡ 3 cm)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                                                     5</a:t>
                </a:r>
                <a:r>
                  <a:rPr lang="cs-CZ" dirty="0"/>
                  <a:t>/ B,D </a:t>
                </a:r>
                <a:r>
                  <a:rPr lang="cs-CZ" dirty="0" smtClean="0"/>
                  <a:t>¡B</a:t>
                </a:r>
                <a:r>
                  <a:rPr lang="cs-CZ" dirty="0"/>
                  <a:t>, D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∈ ↔</m:t>
                    </m:r>
                  </m:oMath>
                </a14:m>
                <a:r>
                  <a:rPr lang="cs-CZ" dirty="0"/>
                  <a:t>p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∩ </m:t>
                    </m:r>
                  </m:oMath>
                </a14:m>
                <a:r>
                  <a:rPr lang="cs-CZ" dirty="0"/>
                  <a:t>k(S¡ 3 cm</a:t>
                </a:r>
                <a:r>
                  <a:rPr lang="cs-CZ" dirty="0" smtClean="0"/>
                  <a:t>)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                                             6/ kosočtverec ABCD</a:t>
                </a: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B, D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∈ ↔</m:t>
                    </m:r>
                  </m:oMath>
                </a14:m>
                <a:r>
                  <a:rPr lang="cs-CZ" dirty="0" smtClean="0"/>
                  <a:t>p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∩ </m:t>
                    </m:r>
                  </m:oMath>
                </a14:m>
                <a:r>
                  <a:rPr lang="cs-CZ" dirty="0" smtClean="0"/>
                  <a:t>k(S</a:t>
                </a:r>
                <a:r>
                  <a:rPr lang="cs-CZ" dirty="0" smtClean="0">
                    <a:latin typeface="Candara"/>
                  </a:rPr>
                  <a:t>¡ 3 cm)</a:t>
                </a:r>
                <a:endParaRPr lang="cs-CZ" dirty="0"/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23528" y="1556792"/>
                <a:ext cx="8640959" cy="4569371"/>
              </a:xfrm>
              <a:blipFill rotWithShape="1">
                <a:blip r:embed="rId2" cstate="print"/>
                <a:stretch>
                  <a:fillRect l="-10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074448"/>
          </a:xfrm>
        </p:spPr>
        <p:txBody>
          <a:bodyPr>
            <a:normAutofit/>
          </a:bodyPr>
          <a:lstStyle/>
          <a:p>
            <a:pPr algn="just"/>
            <a:r>
              <a:rPr lang="cs-CZ" sz="3200" b="1" dirty="0" smtClean="0">
                <a:solidFill>
                  <a:schemeClr val="tx1"/>
                </a:solidFill>
              </a:rPr>
              <a:t>Řešení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Kosoúhelník 2"/>
          <p:cNvSpPr/>
          <p:nvPr/>
        </p:nvSpPr>
        <p:spPr>
          <a:xfrm>
            <a:off x="827584" y="2420888"/>
            <a:ext cx="2664296" cy="1944216"/>
          </a:xfrm>
          <a:prstGeom prst="parallelogram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71800" y="422108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B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4221088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91880" y="2276872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27584" y="227687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D</a:t>
            </a:r>
            <a:endParaRPr lang="cs-CZ" dirty="0"/>
          </a:p>
        </p:txBody>
      </p:sp>
      <p:cxnSp>
        <p:nvCxnSpPr>
          <p:cNvPr id="11" name="Přímá spojnice 10"/>
          <p:cNvCxnSpPr>
            <a:stCxn id="9" idx="3"/>
          </p:cNvCxnSpPr>
          <p:nvPr/>
        </p:nvCxnSpPr>
        <p:spPr>
          <a:xfrm>
            <a:off x="1331640" y="2461538"/>
            <a:ext cx="1656184" cy="1903566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827584" y="2420888"/>
            <a:ext cx="2664296" cy="1944216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979712" y="2924944"/>
            <a:ext cx="4833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7" name="Oblouk 16"/>
          <p:cNvSpPr/>
          <p:nvPr/>
        </p:nvSpPr>
        <p:spPr>
          <a:xfrm rot="9475653">
            <a:off x="1871456" y="3385858"/>
            <a:ext cx="864584" cy="358949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979712" y="3413321"/>
            <a:ext cx="3647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555776" y="3597987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691680" y="2646204"/>
            <a:ext cx="440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187624" y="356533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555776" y="2646204"/>
            <a:ext cx="3331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cxnSp>
        <p:nvCxnSpPr>
          <p:cNvPr id="14" name="Přímá spojnice 13"/>
          <p:cNvCxnSpPr/>
          <p:nvPr/>
        </p:nvCxnSpPr>
        <p:spPr>
          <a:xfrm flipH="1" flipV="1">
            <a:off x="1079612" y="2132856"/>
            <a:ext cx="252028" cy="32868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987824" y="4365104"/>
            <a:ext cx="668429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1205626" y="1988840"/>
            <a:ext cx="4860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27" name="Oblouk 26"/>
          <p:cNvSpPr/>
          <p:nvPr/>
        </p:nvSpPr>
        <p:spPr>
          <a:xfrm rot="15926994">
            <a:off x="1093590" y="2275318"/>
            <a:ext cx="1220914" cy="1106031"/>
          </a:xfrm>
          <a:prstGeom prst="arc">
            <a:avLst>
              <a:gd name="adj1" fmla="val 16200000"/>
              <a:gd name="adj2" fmla="val 332896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3491880" y="459042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79790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251521" y="836712"/>
            <a:ext cx="8640960" cy="528945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Konstrukce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V jedné polorovině lze sestrojit jeden kosočtverec.</a:t>
            </a:r>
            <a:endParaRPr lang="cs-CZ" b="1" dirty="0"/>
          </a:p>
        </p:txBody>
      </p:sp>
      <p:cxnSp>
        <p:nvCxnSpPr>
          <p:cNvPr id="5" name="Přímá spojnice 4"/>
          <p:cNvCxnSpPr>
            <a:stCxn id="36" idx="0"/>
          </p:cNvCxnSpPr>
          <p:nvPr/>
        </p:nvCxnSpPr>
        <p:spPr>
          <a:xfrm flipV="1">
            <a:off x="2288102" y="2924944"/>
            <a:ext cx="3508034" cy="22322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067944" y="404106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3066164" y="2936286"/>
            <a:ext cx="2736304" cy="3600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5004048" y="2924944"/>
            <a:ext cx="792088" cy="223224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stCxn id="36" idx="0"/>
          </p:cNvCxnSpPr>
          <p:nvPr/>
        </p:nvCxnSpPr>
        <p:spPr>
          <a:xfrm>
            <a:off x="2288102" y="5157192"/>
            <a:ext cx="271594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031940" y="3861048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3563888" y="3789040"/>
            <a:ext cx="2927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788024" y="5157192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123728" y="5157192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14" name="Přímá spojnice 13"/>
          <p:cNvCxnSpPr>
            <a:endCxn id="36" idx="0"/>
          </p:cNvCxnSpPr>
          <p:nvPr/>
        </p:nvCxnSpPr>
        <p:spPr>
          <a:xfrm flipH="1">
            <a:off x="2288102" y="2972290"/>
            <a:ext cx="778062" cy="218490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339752" y="2132856"/>
            <a:ext cx="3060340" cy="34563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2627784" y="2132856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40" name="Oblouk 39"/>
          <p:cNvSpPr/>
          <p:nvPr/>
        </p:nvSpPr>
        <p:spPr>
          <a:xfrm rot="17024487">
            <a:off x="2808757" y="2834259"/>
            <a:ext cx="1320037" cy="1307135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extovéPole 41"/>
          <p:cNvSpPr txBox="1"/>
          <p:nvPr/>
        </p:nvSpPr>
        <p:spPr>
          <a:xfrm>
            <a:off x="3468775" y="2502188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802468" y="2691450"/>
            <a:ext cx="2554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2677133" y="2871520"/>
            <a:ext cx="299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cxnSp>
        <p:nvCxnSpPr>
          <p:cNvPr id="4" name="Přímá spojnice 3"/>
          <p:cNvCxnSpPr>
            <a:endCxn id="36" idx="0"/>
          </p:cNvCxnSpPr>
          <p:nvPr/>
        </p:nvCxnSpPr>
        <p:spPr>
          <a:xfrm>
            <a:off x="2288101" y="5157192"/>
            <a:ext cx="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>
            <a:endCxn id="43" idx="1"/>
          </p:cNvCxnSpPr>
          <p:nvPr/>
        </p:nvCxnSpPr>
        <p:spPr>
          <a:xfrm>
            <a:off x="5796136" y="2871520"/>
            <a:ext cx="6332" cy="45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louk 8"/>
          <p:cNvSpPr/>
          <p:nvPr/>
        </p:nvSpPr>
        <p:spPr>
          <a:xfrm rot="5009651">
            <a:off x="3818569" y="3847688"/>
            <a:ext cx="969099" cy="2030196"/>
          </a:xfrm>
          <a:prstGeom prst="arc">
            <a:avLst>
              <a:gd name="adj1" fmla="val 16289375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0408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35" grpId="0"/>
      <p:bldP spid="36" grpId="0"/>
      <p:bldP spid="39" grpId="0"/>
      <p:bldP spid="40" grpId="0" animBg="1"/>
      <p:bldP spid="42" grpId="0"/>
      <p:bldP spid="43" grpId="0"/>
      <p:bldP spid="44" grpId="0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9" y="1988840"/>
            <a:ext cx="8568952" cy="4137323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>
                <a:cs typeface="Arial" pitchFamily="34" charset="0"/>
              </a:rPr>
              <a:t>Autorem materiálu a všech jeho částí, není-li uvedeno jinak, je Mgr. Alena Čechová</a:t>
            </a:r>
            <a:r>
              <a:rPr lang="cs-CZ" sz="2000">
                <a:cs typeface="Arial" pitchFamily="34" charset="0"/>
              </a:rPr>
              <a:t>. </a:t>
            </a:r>
            <a:endParaRPr lang="cs-CZ" sz="2000" dirty="0"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>
                <a:solidFill>
                  <a:schemeClr val="tx1"/>
                </a:solidFill>
              </a:rPr>
              <a:t>Použité zdroje</a:t>
            </a:r>
          </a:p>
        </p:txBody>
      </p:sp>
    </p:spTree>
    <p:extLst>
      <p:ext uri="{BB962C8B-B14F-4D97-AF65-F5344CB8AC3E}">
        <p14:creationId xmlns:p14="http://schemas.microsoft.com/office/powerpoint/2010/main" xmlns="" val="4022351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1469</TotalTime>
  <Words>373</Words>
  <Application>Microsoft Office PowerPoint</Application>
  <PresentationFormat>Předvádění na obrazovce (4:3)</PresentationFormat>
  <Paragraphs>130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Snímek 1</vt:lpstr>
      <vt:lpstr>Konstrukce kosočtverce</vt:lpstr>
      <vt:lpstr>Snímek 3</vt:lpstr>
      <vt:lpstr>Opakování</vt:lpstr>
      <vt:lpstr>Příklad </vt:lpstr>
      <vt:lpstr>Řešení</vt:lpstr>
      <vt:lpstr>Snímek 7</vt:lpstr>
      <vt:lpstr>Příklad</vt:lpstr>
      <vt:lpstr>Řešení</vt:lpstr>
      <vt:lpstr>Snímek 10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alena.cechova</dc:creator>
  <cp:lastModifiedBy>Dum</cp:lastModifiedBy>
  <cp:revision>222</cp:revision>
  <dcterms:created xsi:type="dcterms:W3CDTF">2013-01-16T20:09:48Z</dcterms:created>
  <dcterms:modified xsi:type="dcterms:W3CDTF">2015-07-15T20:23:33Z</dcterms:modified>
</cp:coreProperties>
</file>