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3"/>
  </p:notesMasterIdLst>
  <p:sldIdLst>
    <p:sldId id="256" r:id="rId2"/>
    <p:sldId id="262" r:id="rId3"/>
    <p:sldId id="257" r:id="rId4"/>
    <p:sldId id="258" r:id="rId5"/>
    <p:sldId id="261" r:id="rId6"/>
    <p:sldId id="259" r:id="rId7"/>
    <p:sldId id="263" r:id="rId8"/>
    <p:sldId id="265" r:id="rId9"/>
    <p:sldId id="264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DBAA44C4-5E2A-4EF6-AD11-98BA64DA3A90}">
          <p14:sldIdLst>
            <p14:sldId id="256"/>
            <p14:sldId id="262"/>
            <p14:sldId id="257"/>
            <p14:sldId id="258"/>
            <p14:sldId id="261"/>
            <p14:sldId id="259"/>
            <p14:sldId id="263"/>
            <p14:sldId id="265"/>
            <p14:sldId id="264"/>
            <p14:sldId id="266"/>
            <p14:sldId id="260"/>
          </p14:sldIdLst>
        </p14:section>
        <p14:section name="Oddíl bez názvu" id="{5C666680-86AC-4519-B1EF-ABA4BCCFD7DE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96" d="100"/>
          <a:sy n="96" d="100"/>
        </p:scale>
        <p:origin x="-32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15.7.2015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75249524"/>
              </p:ext>
            </p:extLst>
          </p:nvPr>
        </p:nvGraphicFramePr>
        <p:xfrm>
          <a:off x="1331640" y="2420767"/>
          <a:ext cx="6480720" cy="331248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smtClean="0">
                          <a:effectLst/>
                        </a:rPr>
                        <a:t>CZ.1.07/1.4.00/21.3811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cap="all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Čtyřúhelník</a:t>
                      </a:r>
                      <a:r>
                        <a:rPr lang="cs-CZ" sz="1000" kern="50" cap="all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 - kosodélník - konstrukce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III/2/MAT/2/1/1-38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 konstrukcí kosodélníku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Kosodélník, úhlopříčky v kosodélníku, konstrukce</a:t>
                      </a:r>
                      <a:r>
                        <a:rPr lang="cs-CZ" sz="1000" kern="50" baseline="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 </a:t>
                      </a: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kosodélníku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25.3.2014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408712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 algn="just"/>
            <a:r>
              <a:rPr lang="cs-CZ" sz="5400" b="1" dirty="0">
                <a:solidFill>
                  <a:schemeClr val="tx1"/>
                </a:solidFill>
              </a:rPr>
              <a:t>K</a:t>
            </a:r>
            <a:r>
              <a:rPr lang="cs-CZ" sz="5400" b="1" dirty="0" smtClean="0">
                <a:solidFill>
                  <a:schemeClr val="tx1"/>
                </a:solidFill>
              </a:rPr>
              <a:t>onstrukce kosodélníku </a:t>
            </a:r>
            <a:endParaRPr lang="cs-CZ" sz="5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089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Kosodélník – opakování základních pojmů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251520" y="2060848"/>
            <a:ext cx="8640959" cy="4065315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Kosodélník </a:t>
            </a:r>
            <a:r>
              <a:rPr lang="cs-CZ" dirty="0" smtClean="0"/>
              <a:t>je rovnoběžník, jehož sousední strany mají různé délky a nejsou k sobě kolmé. 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l-GR" b="1" dirty="0" smtClean="0">
                <a:solidFill>
                  <a:srgbClr val="FF0000"/>
                </a:solidFill>
                <a:latin typeface="Times New Roman"/>
                <a:cs typeface="Times New Roman"/>
              </a:rPr>
              <a:t>α</a:t>
            </a:r>
            <a:r>
              <a:rPr lang="cs-CZ" b="1" dirty="0" smtClean="0">
                <a:solidFill>
                  <a:srgbClr val="FF0000"/>
                </a:solidFill>
                <a:latin typeface="Times New Roman"/>
                <a:cs typeface="Times New Roman"/>
              </a:rPr>
              <a:t>, </a:t>
            </a:r>
            <a:r>
              <a:rPr lang="el-GR" b="1" dirty="0" smtClean="0">
                <a:solidFill>
                  <a:srgbClr val="FF0000"/>
                </a:solidFill>
                <a:latin typeface="Candara"/>
                <a:cs typeface="Times New Roman"/>
              </a:rPr>
              <a:t>β</a:t>
            </a: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, </a:t>
            </a:r>
            <a:r>
              <a:rPr lang="el-GR" b="1" dirty="0" smtClean="0">
                <a:solidFill>
                  <a:srgbClr val="FF0000"/>
                </a:solidFill>
                <a:latin typeface="Candara"/>
                <a:cs typeface="Times New Roman"/>
              </a:rPr>
              <a:t>γ</a:t>
            </a: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, </a:t>
            </a:r>
            <a:r>
              <a:rPr lang="el-GR" b="1" dirty="0" smtClean="0">
                <a:solidFill>
                  <a:srgbClr val="FF0000"/>
                </a:solidFill>
                <a:latin typeface="Candara"/>
                <a:cs typeface="Times New Roman"/>
              </a:rPr>
              <a:t>δ</a:t>
            </a: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 </a:t>
            </a:r>
            <a:r>
              <a:rPr lang="cs-CZ" dirty="0" smtClean="0">
                <a:latin typeface="Candara"/>
                <a:cs typeface="Times New Roman"/>
              </a:rPr>
              <a:t>– vnitřní úhly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a, b, c, d </a:t>
            </a:r>
            <a:r>
              <a:rPr lang="cs-CZ" dirty="0" smtClean="0">
                <a:latin typeface="Candara"/>
                <a:cs typeface="Times New Roman"/>
              </a:rPr>
              <a:t>– strany kosodélníku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  <a:latin typeface="Candara"/>
                <a:cs typeface="Times New Roman"/>
              </a:rPr>
              <a:t>A, B, C, D </a:t>
            </a:r>
            <a:r>
              <a:rPr lang="cs-CZ" dirty="0" smtClean="0">
                <a:latin typeface="Candara"/>
                <a:cs typeface="Times New Roman"/>
              </a:rPr>
              <a:t>– vrcholy kosodélníku</a:t>
            </a:r>
            <a:endParaRPr lang="cs-CZ" b="1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5076056" y="3429000"/>
            <a:ext cx="864096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940152" y="3429000"/>
            <a:ext cx="23762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076056" y="4725144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7524328" y="3429000"/>
            <a:ext cx="792088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364088" y="4293096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Times New Roman"/>
                <a:cs typeface="Times New Roman"/>
              </a:rPr>
              <a:t>α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5" name="TextovéPole 14"/>
              <p:cNvSpPr txBox="1"/>
              <p:nvPr/>
            </p:nvSpPr>
            <p:spPr>
              <a:xfrm>
                <a:off x="7128285" y="4293096"/>
                <a:ext cx="39604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β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28285" y="4293096"/>
                <a:ext cx="396044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4932040" y="4725144"/>
            <a:ext cx="399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24328" y="4725144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940153" y="4662428"/>
            <a:ext cx="5760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724705" y="3429000"/>
            <a:ext cx="5917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latin typeface="Candara"/>
              </a:rPr>
              <a:t>γ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2" name="TextovéPole 21"/>
              <p:cNvSpPr txBox="1"/>
              <p:nvPr/>
            </p:nvSpPr>
            <p:spPr>
              <a:xfrm>
                <a:off x="5940154" y="3429000"/>
                <a:ext cx="32874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40154" y="3429000"/>
                <a:ext cx="328746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 flipH="1">
            <a:off x="5692834" y="3140968"/>
            <a:ext cx="4116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316416" y="3140968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C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020561" y="4077072"/>
            <a:ext cx="2238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876256" y="2973433"/>
            <a:ext cx="4500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c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20072" y="3613666"/>
            <a:ext cx="308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393700" y="1124745"/>
            <a:ext cx="8750300" cy="5072856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Nyní se podíváme na vlastnosti vnitřních úhlů v  kosodélníku. Tak jako v každém čtyřúhelníku je </a:t>
            </a:r>
            <a:r>
              <a:rPr lang="cs-CZ" b="1" dirty="0" smtClean="0">
                <a:solidFill>
                  <a:srgbClr val="FF0000"/>
                </a:solidFill>
              </a:rPr>
              <a:t>součet vnitřních úhlů roven 360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⁰.</a:t>
            </a:r>
          </a:p>
          <a:p>
            <a:pPr marL="0" indent="0">
              <a:buNone/>
            </a:pPr>
            <a:r>
              <a:rPr lang="el-GR" b="1" dirty="0" smtClean="0">
                <a:solidFill>
                  <a:schemeClr val="tx1"/>
                </a:solidFill>
                <a:latin typeface="Candara"/>
                <a:cs typeface="Times New Roman"/>
              </a:rPr>
              <a:t>α</a:t>
            </a:r>
            <a:r>
              <a:rPr lang="cs-CZ" b="1" dirty="0" smtClean="0">
                <a:solidFill>
                  <a:schemeClr val="tx1"/>
                </a:solidFill>
                <a:latin typeface="Candara"/>
                <a:cs typeface="Times New Roman"/>
              </a:rPr>
              <a:t> + </a:t>
            </a:r>
            <a:r>
              <a:rPr lang="el-GR" b="1" dirty="0" smtClean="0">
                <a:solidFill>
                  <a:schemeClr val="tx1"/>
                </a:solidFill>
                <a:latin typeface="Candara"/>
                <a:cs typeface="Times New Roman"/>
              </a:rPr>
              <a:t>β</a:t>
            </a:r>
            <a:r>
              <a:rPr lang="cs-CZ" b="1" dirty="0" smtClean="0">
                <a:solidFill>
                  <a:schemeClr val="tx1"/>
                </a:solidFill>
                <a:latin typeface="Candara"/>
                <a:cs typeface="Times New Roman"/>
              </a:rPr>
              <a:t> + </a:t>
            </a:r>
            <a:r>
              <a:rPr lang="el-GR" b="1" dirty="0" smtClean="0">
                <a:solidFill>
                  <a:schemeClr val="tx1"/>
                </a:solidFill>
                <a:latin typeface="Candara"/>
                <a:cs typeface="Times New Roman"/>
              </a:rPr>
              <a:t>γ</a:t>
            </a:r>
            <a:r>
              <a:rPr lang="cs-CZ" b="1" dirty="0" smtClean="0">
                <a:solidFill>
                  <a:schemeClr val="tx1"/>
                </a:solidFill>
                <a:latin typeface="Candara"/>
                <a:cs typeface="Times New Roman"/>
              </a:rPr>
              <a:t> + </a:t>
            </a:r>
            <a:r>
              <a:rPr lang="el-GR" b="1" dirty="0" smtClean="0">
                <a:solidFill>
                  <a:schemeClr val="tx1"/>
                </a:solidFill>
                <a:latin typeface="Candara"/>
                <a:cs typeface="Times New Roman"/>
              </a:rPr>
              <a:t>δ </a:t>
            </a:r>
            <a:r>
              <a:rPr lang="cs-CZ" b="1" dirty="0" smtClean="0">
                <a:solidFill>
                  <a:schemeClr val="tx1"/>
                </a:solidFill>
                <a:latin typeface="Candara"/>
                <a:cs typeface="Times New Roman"/>
              </a:rPr>
              <a:t>= 360⁰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  <a:latin typeface="Candara"/>
                <a:cs typeface="Times New Roman"/>
              </a:rPr>
              <a:t>V kosodélníku však platí ještě další vlastnosti pro úhly: </a:t>
            </a:r>
          </a:p>
          <a:p>
            <a:pPr marL="0" indent="0">
              <a:buNone/>
            </a:pPr>
            <a:endParaRPr lang="cs-CZ" b="1" dirty="0" smtClean="0">
              <a:solidFill>
                <a:srgbClr val="0070C0"/>
              </a:solidFill>
              <a:latin typeface="Candara"/>
              <a:cs typeface="Times New Roman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Candara"/>
                <a:cs typeface="Times New Roman"/>
              </a:rPr>
              <a:t>Protilehlé úhly mají stejnou velikost.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  <a:latin typeface="Candara"/>
                <a:cs typeface="Times New Roman"/>
              </a:rPr>
              <a:t>|</a:t>
            </a:r>
            <a:r>
              <a:rPr lang="el-GR" dirty="0" smtClean="0">
                <a:solidFill>
                  <a:srgbClr val="0070C0"/>
                </a:solidFill>
                <a:latin typeface="Times New Roman"/>
                <a:cs typeface="Times New Roman"/>
              </a:rPr>
              <a:t>α</a:t>
            </a:r>
            <a:r>
              <a:rPr lang="el-GR" dirty="0" smtClean="0">
                <a:solidFill>
                  <a:srgbClr val="0070C0"/>
                </a:solidFill>
                <a:latin typeface="Candara"/>
                <a:cs typeface="Times New Roman"/>
              </a:rPr>
              <a:t>|</a:t>
            </a:r>
            <a:r>
              <a:rPr lang="cs-CZ" dirty="0" smtClean="0">
                <a:solidFill>
                  <a:srgbClr val="0070C0"/>
                </a:solidFill>
                <a:latin typeface="Candara"/>
                <a:cs typeface="Times New Roman"/>
              </a:rPr>
              <a:t> = |</a:t>
            </a:r>
            <a:r>
              <a:rPr lang="el-GR" dirty="0" smtClean="0">
                <a:solidFill>
                  <a:srgbClr val="0070C0"/>
                </a:solidFill>
                <a:latin typeface="Candara"/>
                <a:cs typeface="Times New Roman"/>
              </a:rPr>
              <a:t>γ|</a:t>
            </a:r>
            <a:endParaRPr lang="cs-CZ" dirty="0" smtClean="0">
              <a:solidFill>
                <a:srgbClr val="0070C0"/>
              </a:solidFill>
              <a:latin typeface="Candara"/>
              <a:cs typeface="Times New Roman"/>
            </a:endParaRPr>
          </a:p>
          <a:p>
            <a:pPr marL="0" indent="0">
              <a:buNone/>
            </a:pPr>
            <a:r>
              <a:rPr lang="el-GR" dirty="0" smtClean="0">
                <a:solidFill>
                  <a:srgbClr val="0070C0"/>
                </a:solidFill>
                <a:latin typeface="Candara"/>
                <a:cs typeface="Times New Roman"/>
              </a:rPr>
              <a:t>|β|</a:t>
            </a:r>
            <a:r>
              <a:rPr lang="cs-CZ" dirty="0" smtClean="0">
                <a:solidFill>
                  <a:srgbClr val="0070C0"/>
                </a:solidFill>
                <a:latin typeface="Candara"/>
                <a:cs typeface="Times New Roman"/>
              </a:rPr>
              <a:t> = |</a:t>
            </a:r>
            <a:r>
              <a:rPr lang="el-GR" dirty="0" smtClean="0">
                <a:solidFill>
                  <a:srgbClr val="0070C0"/>
                </a:solidFill>
                <a:latin typeface="Candara"/>
                <a:cs typeface="Times New Roman"/>
              </a:rPr>
              <a:t>δ|</a:t>
            </a:r>
            <a:endParaRPr lang="cs-CZ" dirty="0" smtClean="0">
              <a:solidFill>
                <a:srgbClr val="0070C0"/>
              </a:solidFill>
              <a:latin typeface="Candara"/>
              <a:cs typeface="Times New Roman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Candara"/>
                <a:cs typeface="Times New Roman"/>
              </a:rPr>
              <a:t>Úhly při jedné straně dávají součet 180⁰.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  <a:latin typeface="Candara"/>
              <a:cs typeface="Times New Roman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  <a:latin typeface="Candara"/>
                <a:cs typeface="Times New Roman"/>
              </a:rPr>
              <a:t>α + </a:t>
            </a:r>
            <a:r>
              <a:rPr lang="el-GR" b="1" dirty="0" smtClean="0">
                <a:solidFill>
                  <a:srgbClr val="0070C0"/>
                </a:solidFill>
                <a:latin typeface="Candara"/>
                <a:cs typeface="Times New Roman"/>
              </a:rPr>
              <a:t>β</a:t>
            </a:r>
            <a:r>
              <a:rPr lang="cs-CZ" b="1" dirty="0" smtClean="0">
                <a:solidFill>
                  <a:srgbClr val="0070C0"/>
                </a:solidFill>
                <a:latin typeface="Candara"/>
                <a:cs typeface="Times New Roman"/>
              </a:rPr>
              <a:t> </a:t>
            </a:r>
            <a:r>
              <a:rPr lang="cs-CZ" dirty="0" smtClean="0">
                <a:solidFill>
                  <a:srgbClr val="0070C0"/>
                </a:solidFill>
                <a:latin typeface="Candara"/>
                <a:cs typeface="Times New Roman"/>
              </a:rPr>
              <a:t>=</a:t>
            </a:r>
            <a:r>
              <a:rPr lang="cs-CZ" b="1" dirty="0" smtClean="0">
                <a:solidFill>
                  <a:srgbClr val="0070C0"/>
                </a:solidFill>
                <a:latin typeface="Candara"/>
                <a:cs typeface="Times New Roman"/>
              </a:rPr>
              <a:t> </a:t>
            </a:r>
            <a:r>
              <a:rPr lang="el-GR" b="1" dirty="0" smtClean="0">
                <a:solidFill>
                  <a:srgbClr val="0070C0"/>
                </a:solidFill>
                <a:latin typeface="Candara"/>
                <a:cs typeface="Times New Roman"/>
              </a:rPr>
              <a:t>β</a:t>
            </a:r>
            <a:r>
              <a:rPr lang="cs-CZ" b="1" dirty="0" smtClean="0">
                <a:solidFill>
                  <a:srgbClr val="0070C0"/>
                </a:solidFill>
                <a:latin typeface="Candara"/>
                <a:cs typeface="Times New Roman"/>
              </a:rPr>
              <a:t> + </a:t>
            </a:r>
            <a:r>
              <a:rPr lang="el-GR" b="1" dirty="0" smtClean="0">
                <a:solidFill>
                  <a:srgbClr val="0070C0"/>
                </a:solidFill>
                <a:latin typeface="Candara"/>
                <a:cs typeface="Times New Roman"/>
              </a:rPr>
              <a:t>γ</a:t>
            </a:r>
            <a:r>
              <a:rPr lang="cs-CZ" b="1" dirty="0" smtClean="0">
                <a:solidFill>
                  <a:srgbClr val="0070C0"/>
                </a:solidFill>
                <a:latin typeface="Candara"/>
                <a:cs typeface="Times New Roman"/>
              </a:rPr>
              <a:t> </a:t>
            </a:r>
            <a:r>
              <a:rPr lang="cs-CZ" dirty="0" smtClean="0">
                <a:solidFill>
                  <a:srgbClr val="0070C0"/>
                </a:solidFill>
                <a:latin typeface="Candara"/>
                <a:cs typeface="Times New Roman"/>
              </a:rPr>
              <a:t>=</a:t>
            </a:r>
            <a:r>
              <a:rPr lang="cs-CZ" b="1" dirty="0" smtClean="0">
                <a:solidFill>
                  <a:srgbClr val="0070C0"/>
                </a:solidFill>
                <a:latin typeface="Candara"/>
                <a:cs typeface="Times New Roman"/>
              </a:rPr>
              <a:t> </a:t>
            </a:r>
            <a:r>
              <a:rPr lang="el-GR" b="1" dirty="0" smtClean="0">
                <a:solidFill>
                  <a:srgbClr val="0070C0"/>
                </a:solidFill>
                <a:latin typeface="Candara"/>
                <a:cs typeface="Times New Roman"/>
              </a:rPr>
              <a:t>γ</a:t>
            </a:r>
            <a:r>
              <a:rPr lang="cs-CZ" b="1" dirty="0" smtClean="0">
                <a:solidFill>
                  <a:srgbClr val="0070C0"/>
                </a:solidFill>
                <a:latin typeface="Candara"/>
                <a:cs typeface="Times New Roman"/>
              </a:rPr>
              <a:t> + </a:t>
            </a:r>
            <a:r>
              <a:rPr lang="el-GR" b="1" dirty="0" smtClean="0">
                <a:solidFill>
                  <a:srgbClr val="0070C0"/>
                </a:solidFill>
                <a:latin typeface="Candara"/>
                <a:cs typeface="Times New Roman"/>
              </a:rPr>
              <a:t>δ</a:t>
            </a:r>
            <a:r>
              <a:rPr lang="cs-CZ" b="1" dirty="0" smtClean="0">
                <a:solidFill>
                  <a:srgbClr val="0070C0"/>
                </a:solidFill>
                <a:latin typeface="Candara"/>
                <a:cs typeface="Times New Roman"/>
              </a:rPr>
              <a:t> </a:t>
            </a:r>
            <a:r>
              <a:rPr lang="cs-CZ" dirty="0" smtClean="0">
                <a:solidFill>
                  <a:srgbClr val="0070C0"/>
                </a:solidFill>
                <a:latin typeface="Candara"/>
                <a:cs typeface="Times New Roman"/>
              </a:rPr>
              <a:t>=</a:t>
            </a:r>
            <a:r>
              <a:rPr lang="cs-CZ" b="1" dirty="0" smtClean="0">
                <a:solidFill>
                  <a:srgbClr val="0070C0"/>
                </a:solidFill>
                <a:latin typeface="Candara"/>
                <a:cs typeface="Times New Roman"/>
              </a:rPr>
              <a:t> </a:t>
            </a:r>
            <a:r>
              <a:rPr lang="el-GR" b="1" dirty="0" smtClean="0">
                <a:solidFill>
                  <a:srgbClr val="0070C0"/>
                </a:solidFill>
                <a:latin typeface="Candara"/>
                <a:cs typeface="Times New Roman"/>
              </a:rPr>
              <a:t>δ</a:t>
            </a:r>
            <a:r>
              <a:rPr lang="cs-CZ" b="1" dirty="0" smtClean="0">
                <a:solidFill>
                  <a:srgbClr val="0070C0"/>
                </a:solidFill>
                <a:latin typeface="Candara"/>
                <a:cs typeface="Times New Roman"/>
              </a:rPr>
              <a:t> + </a:t>
            </a:r>
            <a:r>
              <a:rPr lang="el-GR" b="1" dirty="0" smtClean="0">
                <a:solidFill>
                  <a:srgbClr val="0070C0"/>
                </a:solidFill>
                <a:latin typeface="Times New Roman"/>
                <a:cs typeface="Times New Roman"/>
              </a:rPr>
              <a:t>α</a:t>
            </a:r>
            <a:r>
              <a:rPr lang="cs-CZ" b="1" dirty="0" smtClean="0">
                <a:solidFill>
                  <a:srgbClr val="0070C0"/>
                </a:solidFill>
                <a:latin typeface="Times New Roman"/>
                <a:cs typeface="Times New Roman"/>
              </a:rPr>
              <a:t> = 180</a:t>
            </a:r>
            <a:r>
              <a:rPr lang="cs-CZ" b="1" dirty="0" smtClean="0">
                <a:solidFill>
                  <a:srgbClr val="0070C0"/>
                </a:solidFill>
                <a:latin typeface="Candara"/>
                <a:cs typeface="Times New Roman"/>
              </a:rPr>
              <a:t>⁰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Kosoúhelník 2"/>
          <p:cNvSpPr/>
          <p:nvPr/>
        </p:nvSpPr>
        <p:spPr>
          <a:xfrm>
            <a:off x="5940152" y="4077072"/>
            <a:ext cx="2736304" cy="1512168"/>
          </a:xfrm>
          <a:prstGeom prst="parallelogram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TextovéPole 4"/>
              <p:cNvSpPr txBox="1"/>
              <p:nvPr/>
            </p:nvSpPr>
            <p:spPr>
              <a:xfrm>
                <a:off x="6012160" y="5301208"/>
                <a:ext cx="32874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α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5301208"/>
                <a:ext cx="328747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TextovéPole 5"/>
              <p:cNvSpPr txBox="1"/>
              <p:nvPr/>
            </p:nvSpPr>
            <p:spPr>
              <a:xfrm>
                <a:off x="7956376" y="5301208"/>
                <a:ext cx="400755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β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56376" y="5301208"/>
                <a:ext cx="400755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7" name="TextovéPole 6"/>
              <p:cNvSpPr txBox="1"/>
              <p:nvPr/>
            </p:nvSpPr>
            <p:spPr>
              <a:xfrm>
                <a:off x="8156753" y="4005064"/>
                <a:ext cx="38510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γ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56753" y="4005064"/>
                <a:ext cx="385109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b="-32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8" name="TextovéPole 7"/>
              <p:cNvSpPr txBox="1"/>
              <p:nvPr/>
            </p:nvSpPr>
            <p:spPr>
              <a:xfrm>
                <a:off x="6340908" y="4077072"/>
                <a:ext cx="28803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l-GR" i="1" smtClean="0">
                          <a:latin typeface="Cambria Math"/>
                        </a:rPr>
                        <m:t>δ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0908" y="4077072"/>
                <a:ext cx="288032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r="-63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323528" y="1124744"/>
            <a:ext cx="8568952" cy="500141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Při konstrukcích využíváme kromě délek stran:</a:t>
            </a:r>
          </a:p>
          <a:p>
            <a:pPr marL="0" indent="0">
              <a:buNone/>
            </a:pP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C00000"/>
                </a:solidFill>
              </a:rPr>
              <a:t>vlastností úhlopříček, které nám kosodélník dělí na 2 shodné  trojúhelníky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solidFill>
                  <a:srgbClr val="C00000"/>
                </a:solidFill>
              </a:rPr>
              <a:t>výšek v kosodélníku</a:t>
            </a:r>
          </a:p>
          <a:p>
            <a:pPr>
              <a:buFont typeface="Wingdings" pitchFamily="2" charset="2"/>
              <a:buChar char="Ø"/>
            </a:pPr>
            <a:r>
              <a:rPr lang="cs-CZ" b="1" dirty="0">
                <a:solidFill>
                  <a:srgbClr val="C00000"/>
                </a:solidFill>
              </a:rPr>
              <a:t>v</a:t>
            </a:r>
            <a:r>
              <a:rPr lang="cs-CZ" b="1" dirty="0" smtClean="0">
                <a:solidFill>
                  <a:srgbClr val="C00000"/>
                </a:solidFill>
              </a:rPr>
              <a:t>lastností úhlů 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sp>
        <p:nvSpPr>
          <p:cNvPr id="3" name="Kosoúhelník 2"/>
          <p:cNvSpPr/>
          <p:nvPr/>
        </p:nvSpPr>
        <p:spPr>
          <a:xfrm>
            <a:off x="3059832" y="3861048"/>
            <a:ext cx="3168352" cy="1490464"/>
          </a:xfrm>
          <a:prstGeom prst="parallelogram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3059832" y="3861048"/>
            <a:ext cx="3168352" cy="1490464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3419872" y="3861048"/>
            <a:ext cx="2448272" cy="1490464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275856" y="4797152"/>
            <a:ext cx="524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dirty="0" smtClean="0">
                <a:latin typeface="Candara"/>
              </a:rPr>
              <a:t>₁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4606280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dirty="0" smtClean="0">
                <a:latin typeface="Candara"/>
              </a:rPr>
              <a:t>₂</a:t>
            </a: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6156176" y="386104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868144" y="5351512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6840252" y="3861048"/>
            <a:ext cx="0" cy="149046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6840252" y="4437112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r>
              <a:rPr lang="cs-CZ" dirty="0" smtClean="0">
                <a:latin typeface="Candara"/>
              </a:rPr>
              <a:t>₁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3419872" y="2708920"/>
            <a:ext cx="288032" cy="11521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3563888" y="3429000"/>
            <a:ext cx="2664296" cy="43204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6228184" y="3068960"/>
            <a:ext cx="144016" cy="7920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644008" y="3284984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r>
              <a:rPr lang="cs-CZ" dirty="0" smtClean="0">
                <a:latin typeface="Candara"/>
              </a:rPr>
              <a:t>₂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5684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628800"/>
            <a:ext cx="8640959" cy="44973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Sestroj kosodélník ABCD, jestliže </a:t>
            </a:r>
            <a:r>
              <a:rPr lang="cs-CZ" sz="2800" b="1" dirty="0" smtClean="0">
                <a:solidFill>
                  <a:schemeClr val="tx1"/>
                </a:solidFill>
                <a:latin typeface="Candara"/>
              </a:rPr>
              <a:t>|AB| = 70 mm, |AD| = 60 mm a |</a:t>
            </a: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</a:rPr>
              <a:t>∢ DAB</a:t>
            </a:r>
            <a:r>
              <a:rPr lang="cs-CZ" sz="2800" b="1" dirty="0" smtClean="0">
                <a:solidFill>
                  <a:schemeClr val="accent5">
                    <a:lumMod val="50000"/>
                  </a:schemeClr>
                </a:solidFill>
                <a:latin typeface="Candara"/>
              </a:rPr>
              <a:t>| = 120°.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Řešení: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  <a:latin typeface="Candara"/>
              </a:rPr>
              <a:t>Náčrtek + rozbor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  <a:latin typeface="Candara"/>
              </a:rPr>
              <a:t>Zápis konstrukce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  <a:latin typeface="Candara"/>
              </a:rPr>
              <a:t>Konstrukce 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  <a:latin typeface="Candara"/>
              </a:rPr>
              <a:t>Ověření konstrukce </a:t>
            </a:r>
          </a:p>
          <a:p>
            <a:pPr>
              <a:buFontTx/>
              <a:buChar char="-"/>
            </a:pPr>
            <a:r>
              <a:rPr lang="cs-CZ" sz="2800" b="1" dirty="0" smtClean="0">
                <a:solidFill>
                  <a:srgbClr val="FF0000"/>
                </a:solidFill>
                <a:latin typeface="Candara"/>
              </a:rPr>
              <a:t>Počet řešení v jedné polorovině</a:t>
            </a:r>
            <a:endParaRPr lang="cs-CZ" sz="2800" b="1" dirty="0">
              <a:solidFill>
                <a:schemeClr val="accent5">
                  <a:lumMod val="50000"/>
                </a:schemeClr>
              </a:solidFill>
              <a:latin typeface="Candara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Příklad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8222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1" y="692697"/>
                <a:ext cx="8712968" cy="5689054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 </a:t>
                </a:r>
                <a:r>
                  <a:rPr lang="cs-CZ" b="1" dirty="0" smtClean="0"/>
                  <a:t>Nejprve sestrojíme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∆</m:t>
                    </m:r>
                  </m:oMath>
                </a14:m>
                <a:r>
                  <a:rPr lang="cs-CZ" b="1" dirty="0" smtClean="0"/>
                  <a:t> ABD podle věty SUS. </a:t>
                </a:r>
              </a:p>
              <a:p>
                <a:pPr marL="0" indent="0">
                  <a:buNone/>
                </a:pPr>
                <a:endParaRPr lang="cs-CZ" b="1" dirty="0"/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r>
                  <a:rPr lang="cs-CZ" b="1" dirty="0"/>
                  <a:t> </a:t>
                </a:r>
                <a:r>
                  <a:rPr lang="cs-CZ" b="1" dirty="0" smtClean="0"/>
                  <a:t>                                                                               k </a:t>
                </a:r>
                <a:r>
                  <a:rPr lang="cs-CZ" b="1" dirty="0" smtClean="0">
                    <a:latin typeface="Candara"/>
                  </a:rPr>
                  <a:t>( S¡ 60 mm)</a:t>
                </a:r>
                <a:r>
                  <a:rPr lang="cs-CZ" b="1" dirty="0" smtClean="0"/>
                  <a:t>      </a:t>
                </a:r>
              </a:p>
              <a:p>
                <a:pPr marL="0" indent="0">
                  <a:buNone/>
                </a:pPr>
                <a:r>
                  <a:rPr lang="cs-CZ" b="1" dirty="0"/>
                  <a:t> </a:t>
                </a:r>
                <a:r>
                  <a:rPr lang="cs-CZ" b="1" dirty="0" smtClean="0"/>
                  <a:t>                                                                   C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endParaRPr lang="cs-CZ" b="1" dirty="0" smtClean="0"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b="1" dirty="0">
                    <a:latin typeface="Candara"/>
                  </a:rPr>
                  <a:t> </a:t>
                </a:r>
                <a:r>
                  <a:rPr lang="cs-CZ" b="1" dirty="0" smtClean="0">
                    <a:latin typeface="Candara"/>
                  </a:rPr>
                  <a:t>                                                                               l (S¡ 70 mm)</a:t>
                </a:r>
              </a:p>
              <a:p>
                <a:pPr marL="0" indent="0">
                  <a:buNone/>
                </a:pPr>
                <a:endParaRPr lang="cs-CZ" b="1" dirty="0">
                  <a:latin typeface="Candara"/>
                </a:endParaRPr>
              </a:p>
              <a:p>
                <a:pPr marL="0" indent="0">
                  <a:buNone/>
                </a:pPr>
                <a:endParaRPr lang="cs-CZ" b="1" dirty="0" smtClean="0">
                  <a:latin typeface="Candara"/>
                </a:endParaRPr>
              </a:p>
              <a:p>
                <a:pPr marL="0" indent="0">
                  <a:buNone/>
                </a:pPr>
                <a:endParaRPr lang="cs-CZ" b="1" dirty="0">
                  <a:latin typeface="Candara"/>
                </a:endParaRPr>
              </a:p>
              <a:p>
                <a:pPr marL="0" indent="0">
                  <a:buNone/>
                </a:pPr>
                <a:endParaRPr lang="cs-CZ" b="1" dirty="0" smtClean="0">
                  <a:latin typeface="Candara"/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latin typeface="Candara"/>
                  </a:rPr>
                  <a:t>Při konstrukci využíváme toho, že protilehlé strany jsou stejně dlouhé.</a:t>
                </a:r>
                <a:endParaRPr lang="cs-CZ" b="1" dirty="0"/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1" y="692697"/>
                <a:ext cx="8712968" cy="5689054"/>
              </a:xfrm>
              <a:blipFill rotWithShape="1">
                <a:blip r:embed="rId2" cstate="print"/>
                <a:stretch>
                  <a:fillRect l="-1049" t="-8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899592" y="2708920"/>
            <a:ext cx="1080120" cy="1584176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899592" y="2677562"/>
            <a:ext cx="2664296" cy="31358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endCxn id="13" idx="0"/>
          </p:cNvCxnSpPr>
          <p:nvPr/>
        </p:nvCxnSpPr>
        <p:spPr>
          <a:xfrm>
            <a:off x="1979712" y="4293096"/>
            <a:ext cx="2828670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>
            <a:stCxn id="14" idx="1"/>
            <a:endCxn id="13" idx="0"/>
          </p:cNvCxnSpPr>
          <p:nvPr/>
        </p:nvCxnSpPr>
        <p:spPr>
          <a:xfrm>
            <a:off x="3563888" y="2677562"/>
            <a:ext cx="1244494" cy="1615534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763688" y="4293096"/>
            <a:ext cx="328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4293096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2492896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249289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3789040"/>
            <a:ext cx="9361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120</a:t>
            </a:r>
            <a:r>
              <a:rPr lang="cs-CZ" dirty="0" smtClean="0">
                <a:latin typeface="Candara"/>
              </a:rPr>
              <a:t>°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771800" y="4293096"/>
            <a:ext cx="11928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70 mm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39552" y="350100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60 mm</a:t>
            </a:r>
            <a:endParaRPr lang="cs-CZ" dirty="0"/>
          </a:p>
        </p:txBody>
      </p:sp>
      <p:sp>
        <p:nvSpPr>
          <p:cNvPr id="25" name="Oblouk 24"/>
          <p:cNvSpPr/>
          <p:nvPr/>
        </p:nvSpPr>
        <p:spPr>
          <a:xfrm rot="14840772">
            <a:off x="3492084" y="2462104"/>
            <a:ext cx="880085" cy="95267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3563888" y="2204864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7" name="Oblouk 26"/>
          <p:cNvSpPr/>
          <p:nvPr/>
        </p:nvSpPr>
        <p:spPr>
          <a:xfrm>
            <a:off x="2987825" y="2348880"/>
            <a:ext cx="576064" cy="115212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3394047" y="2204864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cxnSp>
        <p:nvCxnSpPr>
          <p:cNvPr id="30" name="Přímá spojnice se šipkou 29"/>
          <p:cNvCxnSpPr/>
          <p:nvPr/>
        </p:nvCxnSpPr>
        <p:spPr>
          <a:xfrm flipV="1">
            <a:off x="5364088" y="2348880"/>
            <a:ext cx="288032" cy="34436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5364088" y="2708920"/>
            <a:ext cx="288032" cy="43204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483635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1" y="764704"/>
            <a:ext cx="8640960" cy="536145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Konstrukce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V jedné polorovině má úloha jedno řešení.</a:t>
            </a:r>
            <a:endParaRPr lang="cs-CZ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2915816" y="4437112"/>
            <a:ext cx="3600400" cy="0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331640" y="198884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516216" y="443711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331640" y="198884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331640" y="198884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1331640" y="198884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1331640" y="1988840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2627784" y="4509120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372200" y="4509120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27584" y="1772816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D</a:t>
            </a:r>
            <a:endParaRPr lang="cs-CZ" dirty="0"/>
          </a:p>
        </p:txBody>
      </p:sp>
      <p:cxnSp>
        <p:nvCxnSpPr>
          <p:cNvPr id="44" name="Přímá spojnice 43"/>
          <p:cNvCxnSpPr/>
          <p:nvPr/>
        </p:nvCxnSpPr>
        <p:spPr>
          <a:xfrm>
            <a:off x="971600" y="1484784"/>
            <a:ext cx="1944216" cy="295232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>
            <a:stCxn id="31" idx="3"/>
          </p:cNvCxnSpPr>
          <p:nvPr/>
        </p:nvCxnSpPr>
        <p:spPr>
          <a:xfrm>
            <a:off x="1300347" y="1957482"/>
            <a:ext cx="3631693" cy="31358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4932040" y="1988840"/>
            <a:ext cx="1584176" cy="2448272"/>
          </a:xfrm>
          <a:prstGeom prst="line">
            <a:avLst/>
          </a:prstGeom>
          <a:ln w="28575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5004048" y="1772816"/>
            <a:ext cx="455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50" name="Oblouk 49"/>
          <p:cNvSpPr/>
          <p:nvPr/>
        </p:nvSpPr>
        <p:spPr>
          <a:xfrm rot="1584572">
            <a:off x="4059333" y="1720109"/>
            <a:ext cx="963903" cy="835024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louk 50"/>
          <p:cNvSpPr/>
          <p:nvPr/>
        </p:nvSpPr>
        <p:spPr>
          <a:xfrm rot="15986374">
            <a:off x="4649116" y="1941834"/>
            <a:ext cx="1274239" cy="942487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5231708" y="1484784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572000" y="148478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55" name="Oblouk 54"/>
          <p:cNvSpPr/>
          <p:nvPr/>
        </p:nvSpPr>
        <p:spPr>
          <a:xfrm rot="16436802">
            <a:off x="884888" y="1740340"/>
            <a:ext cx="2093208" cy="2014538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76329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/>
      <p:bldP spid="30" grpId="0"/>
      <p:bldP spid="31" grpId="0"/>
      <p:bldP spid="49" grpId="0"/>
      <p:bldP spid="50" grpId="0" animBg="1"/>
      <p:bldP spid="51" grpId="0" animBg="1"/>
      <p:bldP spid="52" grpId="0"/>
      <p:bldP spid="53" grpId="0"/>
      <p:bldP spid="5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251521" y="692696"/>
            <a:ext cx="864096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Příklad</a:t>
            </a:r>
          </a:p>
          <a:p>
            <a:pPr marL="0" indent="0">
              <a:buNone/>
            </a:pPr>
            <a:endParaRPr lang="cs-CZ" sz="3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Lze sestrojit kosodélník ABCD, kde úhly při straně AB mají oba velikost 100</a:t>
            </a:r>
            <a:r>
              <a:rPr lang="cs-CZ" sz="3200" b="1" dirty="0" smtClean="0">
                <a:solidFill>
                  <a:schemeClr val="tx1"/>
                </a:solidFill>
                <a:latin typeface="Candara"/>
              </a:rPr>
              <a:t>° ? Délky stran jsou libovolné. 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5557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4294967295"/>
          </p:nvPr>
        </p:nvSpPr>
        <p:spPr>
          <a:xfrm>
            <a:off x="251521" y="764704"/>
            <a:ext cx="8640959" cy="53614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Ne.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Úhly při jedné straně kosodélníku dávají dohromady 180</a:t>
            </a:r>
            <a:r>
              <a:rPr lang="cs-CZ" sz="3200" b="1" dirty="0" smtClean="0">
                <a:solidFill>
                  <a:schemeClr val="tx1"/>
                </a:solidFill>
                <a:latin typeface="Candara"/>
              </a:rPr>
              <a:t>°. Protože protilehlé úhly mají stejnou velikost, neodpovídal by ani celkový součet vnitřních úhlů v kosodélníku. </a:t>
            </a:r>
            <a:r>
              <a:rPr lang="cs-CZ" sz="3200" b="1" dirty="0" smtClean="0">
                <a:solidFill>
                  <a:srgbClr val="FF0000"/>
                </a:solidFill>
                <a:latin typeface="Candara"/>
              </a:rPr>
              <a:t>Kosodélník by nešel sestrojit.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475656" y="4413421"/>
            <a:ext cx="864096" cy="13918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339752" y="5805264"/>
            <a:ext cx="27363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5076056" y="4413421"/>
            <a:ext cx="864096" cy="13918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2339752" y="522920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100</a:t>
            </a:r>
            <a:r>
              <a:rPr lang="cs-CZ" dirty="0" smtClean="0">
                <a:latin typeface="Candara"/>
              </a:rPr>
              <a:t>°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44008" y="522920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100</a:t>
            </a:r>
            <a:r>
              <a:rPr lang="cs-CZ" dirty="0" smtClean="0">
                <a:latin typeface="Candara"/>
              </a:rPr>
              <a:t>°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441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988840"/>
            <a:ext cx="8568952" cy="41373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2000">
                <a:cs typeface="Arial" pitchFamily="34" charset="0"/>
              </a:rPr>
              <a:t>. </a:t>
            </a:r>
            <a:endParaRPr lang="cs-CZ" sz="20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>
                <a:solidFill>
                  <a:schemeClr val="tx1"/>
                </a:solidFill>
              </a:rPr>
              <a:t>Použité zdroje</a:t>
            </a:r>
          </a:p>
        </p:txBody>
      </p:sp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1364</TotalTime>
  <Words>448</Words>
  <Application>Microsoft Office PowerPoint</Application>
  <PresentationFormat>Předvádění na obrazovce (4:3)</PresentationFormat>
  <Paragraphs>115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Konstrukce kosodélníku </vt:lpstr>
      <vt:lpstr>Kosodélník – opakování základních pojmů</vt:lpstr>
      <vt:lpstr>Snímek 4</vt:lpstr>
      <vt:lpstr>Snímek 5</vt:lpstr>
      <vt:lpstr>Příklad </vt:lpstr>
      <vt:lpstr>Snímek 7</vt:lpstr>
      <vt:lpstr>Snímek 8</vt:lpstr>
      <vt:lpstr>Snímek 9</vt:lpstr>
      <vt:lpstr>Snímek 10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209</cp:revision>
  <dcterms:created xsi:type="dcterms:W3CDTF">2013-01-16T20:09:48Z</dcterms:created>
  <dcterms:modified xsi:type="dcterms:W3CDTF">2015-07-15T20:22:25Z</dcterms:modified>
</cp:coreProperties>
</file>