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2" r:id="rId3"/>
    <p:sldId id="266" r:id="rId4"/>
    <p:sldId id="258" r:id="rId5"/>
    <p:sldId id="261" r:id="rId6"/>
    <p:sldId id="259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66"/>
            <p14:sldId id="258"/>
            <p14:sldId id="261"/>
            <p14:sldId id="259"/>
            <p14:sldId id="263"/>
            <p14:sldId id="264"/>
            <p14:sldId id="265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011815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Lichoběžník - konstrukce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III/2/MAT/2/1/1-37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 s konstrukcí lichoběžníku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Lichoběžník,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konstrukce lichoběžníku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20.4.2014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5400" b="1" dirty="0" smtClean="0">
                <a:solidFill>
                  <a:schemeClr val="tx1"/>
                </a:solidFill>
              </a:rPr>
              <a:t>Konstrukce lichoběžníku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4856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23528" y="836712"/>
            <a:ext cx="8568952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Lichoběžník je čtyřúhelník, jehož dvě protější strany jsou rovnoběžné a dvě zbývající strany /ramena/ jsou různoběžné.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AB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|| CD – základny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AD, BC - ramena</a:t>
            </a: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– výška lichoběžníku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, b, c, d – strany lichoběžníku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A, B, C, D – vrcholy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lichoběžníku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/>
                <a:cs typeface="Times New Roman"/>
              </a:rPr>
              <a:t>α,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– vnitřní úhly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Candara"/>
                <a:cs typeface="Times New Roman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                   lichoběžníku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283968" y="3573016"/>
            <a:ext cx="792088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3573016"/>
            <a:ext cx="129614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72200" y="3573016"/>
            <a:ext cx="1080120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4869160"/>
            <a:ext cx="316835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23928" y="486916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86916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3284984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0012" y="3284984"/>
            <a:ext cx="364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4869160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39330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328498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24684" y="39330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504704" y="4437112"/>
                <a:ext cx="3600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4704" y="4437112"/>
                <a:ext cx="360039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6844964" y="44371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4964" y="4437112"/>
                <a:ext cx="36004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6156176" y="3654316"/>
                <a:ext cx="4007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3654316"/>
                <a:ext cx="40075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5076056" y="36543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>
                <a:latin typeface="Candara"/>
              </a:rPr>
              <a:t>δ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724128" y="3573016"/>
            <a:ext cx="0" cy="129614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24128" y="411772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61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908721"/>
                <a:ext cx="8640960" cy="528888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Při konstrukci lichoběžníku používáme zejména délky stran, velikosti vnitřních úhlů, velikost výšky, délku úhlopříček.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Úhlopříčka rozděluje lichoběžník na dva trojúhelníky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⇒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využíváme znalosti konstrukce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podle věty SSS, SUS a USU.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Lichoběžník při konstrukci můžeme rozdělit na dva trojúhelníky, nebo rovnoběžník a trojúhelník.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Při konstrukci využíváme také toho, zda se jedná o lichoběžník rovnoramenný či pravoúhlý.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908721"/>
                <a:ext cx="8640960" cy="5288880"/>
              </a:xfrm>
              <a:blipFill rotWithShape="1">
                <a:blip r:embed="rId2" cstate="print"/>
                <a:stretch>
                  <a:fillRect l="-1058" t="-922" r="-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3" y="620688"/>
            <a:ext cx="8712967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Sestroj rovnoramenný lichoběžník ABCD (AB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|| CD), je-li dáno: a = 6 cm, b = 4,5 cm, c = 3,5 cm. </a:t>
            </a:r>
            <a:endParaRPr lang="cs-CZ" sz="2800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Řešení: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Náčrtek + rozbor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Zápis konstrukce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Konstrukce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Ověření konstrukce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Počet řešení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9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713"/>
                <a:ext cx="8640960" cy="550545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Lichoběžník si rozdělíme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𝒑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||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AD v C  na rovnoběžník AA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`CD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a rovnoramenný trojúhelník A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`BC  </a:t>
                </a:r>
                <a:r>
                  <a:rPr lang="cs-CZ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⇒ 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  <a:ea typeface="Cambria Math"/>
                  </a:rPr>
                  <a:t>|A`B| = 6 – 3,5 = 2,5 cm a |A`C| = 4,5 cm.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Nejprve sestrojíme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𝐬𝐭𝐫𝐚𝐧𝐮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𝐀𝐁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𝐚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`BC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                                   l1</a:t>
                </a:r>
                <a:endParaRPr lang="cs-CZ" b="1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                     C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                                                l2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                                                k1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                                  D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                                               k2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             </a:t>
                </a:r>
              </a:p>
            </p:txBody>
          </p:sp>
        </mc:Choice>
        <mc:Fallback>
          <p:sp>
            <p:nvSpPr>
              <p:cNvPr id="10" name="Zástupný symbol pro obsah 9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713"/>
                <a:ext cx="8640960" cy="5505450"/>
              </a:xfrm>
              <a:blipFill rotWithShape="1">
                <a:blip r:embed="rId2" cstate="print"/>
                <a:stretch>
                  <a:fillRect l="-1058" t="-886" r="-7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Lichoběžník 2"/>
          <p:cNvSpPr/>
          <p:nvPr/>
        </p:nvSpPr>
        <p:spPr>
          <a:xfrm>
            <a:off x="1259632" y="2852936"/>
            <a:ext cx="3456384" cy="1504184"/>
          </a:xfrm>
          <a:prstGeom prst="trapezoid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43711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443711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2492896"/>
            <a:ext cx="704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2492896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44371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33569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4,5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3,5 cm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356992"/>
            <a:ext cx="832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4,5 cm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932040" y="2606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851920" y="1988840"/>
            <a:ext cx="648072" cy="2817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348152" y="2276872"/>
            <a:ext cx="46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44371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Candara"/>
              </a:rPr>
              <a:t>`</a:t>
            </a:r>
            <a:endParaRPr lang="cs-CZ" dirty="0"/>
          </a:p>
        </p:txBody>
      </p:sp>
      <p:sp>
        <p:nvSpPr>
          <p:cNvPr id="26" name="Oblouk 25"/>
          <p:cNvSpPr/>
          <p:nvPr/>
        </p:nvSpPr>
        <p:spPr>
          <a:xfrm rot="17712806">
            <a:off x="3693155" y="2856886"/>
            <a:ext cx="1709220" cy="139089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812898" y="2461538"/>
            <a:ext cx="551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cs-CZ" sz="1600" dirty="0" smtClean="0"/>
              <a:t>1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 rot="20061405">
            <a:off x="3306573" y="2617012"/>
            <a:ext cx="1582199" cy="216018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51920" y="238103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r>
              <a:rPr lang="cs-CZ" sz="1600" dirty="0" smtClean="0"/>
              <a:t>2</a:t>
            </a:r>
            <a:endParaRPr lang="cs-CZ" dirty="0"/>
          </a:p>
        </p:txBody>
      </p:sp>
      <p:sp>
        <p:nvSpPr>
          <p:cNvPr id="30" name="Oblouk 29"/>
          <p:cNvSpPr/>
          <p:nvPr/>
        </p:nvSpPr>
        <p:spPr>
          <a:xfrm rot="15180754">
            <a:off x="1467069" y="2415717"/>
            <a:ext cx="1797284" cy="165545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496013" y="2276872"/>
            <a:ext cx="421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sz="1600" dirty="0" smtClean="0"/>
              <a:t>1</a:t>
            </a:r>
            <a:endParaRPr lang="cs-CZ" dirty="0"/>
          </a:p>
        </p:txBody>
      </p:sp>
      <p:sp>
        <p:nvSpPr>
          <p:cNvPr id="32" name="Oblouk 31"/>
          <p:cNvSpPr/>
          <p:nvPr/>
        </p:nvSpPr>
        <p:spPr>
          <a:xfrm rot="21077495">
            <a:off x="743166" y="2767550"/>
            <a:ext cx="1183840" cy="87739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043608" y="2682987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sz="1600" dirty="0" smtClean="0"/>
              <a:t>2</a:t>
            </a:r>
            <a:endParaRPr lang="cs-CZ" dirty="0"/>
          </a:p>
        </p:txBody>
      </p:sp>
      <p:cxnSp>
        <p:nvCxnSpPr>
          <p:cNvPr id="35" name="Přímá spojnice se šipkou 34"/>
          <p:cNvCxnSpPr/>
          <p:nvPr/>
        </p:nvCxnSpPr>
        <p:spPr>
          <a:xfrm flipV="1">
            <a:off x="6228184" y="2142180"/>
            <a:ext cx="360040" cy="3507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228184" y="2565699"/>
            <a:ext cx="360040" cy="4866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6228184" y="4005065"/>
            <a:ext cx="360040" cy="1698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6156176" y="4357120"/>
            <a:ext cx="432048" cy="4493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688"/>
                <a:ext cx="8640960" cy="550547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Zápis konstrukce: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1/ AB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¡ |AB| = 6 cm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2/ A`¡ A`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∈ 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AB,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|A`B|= 2,5 cm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3/ l1¡ l1(B, 4,5 cm)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4/ l2¡ l2(A`, 4,5 cm)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5/ C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¡ C</a:t>
                </a:r>
                <a:r>
                  <a:rPr lang="cs-CZ" b="1" dirty="0">
                    <a:solidFill>
                      <a:schemeClr val="tx1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l1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l2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6/ k1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¡ </a:t>
                </a: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k1(C,3,5 cm)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7/ k2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¡</a:t>
                </a: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k2(A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¡ 4,5 cm)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8/ D¡ D </a:t>
                </a:r>
                <a:r>
                  <a:rPr lang="cs-CZ" b="1" dirty="0">
                    <a:solidFill>
                      <a:schemeClr val="tx1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k1</a:t>
                </a:r>
                <a:r>
                  <a:rPr lang="cs-CZ" b="1" dirty="0">
                    <a:solidFill>
                      <a:schemeClr val="tx1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k2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9/ Rovnoramenný lichoběžník ABCD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688"/>
                <a:ext cx="8640960" cy="5505475"/>
              </a:xfrm>
              <a:blipFill rotWithShape="1">
                <a:blip r:embed="rId2" cstate="print"/>
                <a:stretch>
                  <a:fillRect l="-1410" t="-9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3390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620688"/>
            <a:ext cx="864096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Konstrukce: 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000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23728" y="4869160"/>
            <a:ext cx="316835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19445" y="4725144"/>
            <a:ext cx="7200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979712" y="501317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01317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013176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Candara"/>
              </a:rPr>
              <a:t>`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H="1" flipV="1">
            <a:off x="4499992" y="2708920"/>
            <a:ext cx="812446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 rot="17984706">
            <a:off x="4299152" y="2548703"/>
            <a:ext cx="1297296" cy="154457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9989366">
            <a:off x="3811823" y="2606065"/>
            <a:ext cx="1088305" cy="1357838"/>
          </a:xfrm>
          <a:prstGeom prst="arc">
            <a:avLst>
              <a:gd name="adj1" fmla="val 16200000"/>
              <a:gd name="adj2" fmla="val 2133189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900748" y="2374642"/>
            <a:ext cx="323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03947" y="2276872"/>
            <a:ext cx="361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l2</a:t>
            </a:r>
            <a:endParaRPr lang="cs-CZ" sz="1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276872"/>
            <a:ext cx="544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2699792" y="2708920"/>
            <a:ext cx="180020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2123728" y="2708920"/>
            <a:ext cx="576064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louk 33"/>
          <p:cNvSpPr/>
          <p:nvPr/>
        </p:nvSpPr>
        <p:spPr>
          <a:xfrm rot="19322360">
            <a:off x="2007861" y="2655205"/>
            <a:ext cx="1287826" cy="145561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15904754">
            <a:off x="2473620" y="2469294"/>
            <a:ext cx="1471049" cy="155250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915816" y="213285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sz="1600" dirty="0" smtClean="0"/>
              <a:t>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43380" y="2317522"/>
            <a:ext cx="508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sz="1600" dirty="0" smtClean="0"/>
              <a:t>2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498844" y="2276872"/>
            <a:ext cx="337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20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2" grpId="0" animBg="1"/>
      <p:bldP spid="23" grpId="0" animBg="1"/>
      <p:bldP spid="24" grpId="0"/>
      <p:bldP spid="26" grpId="0"/>
      <p:bldP spid="27" grpId="0"/>
      <p:bldP spid="34" grpId="0" animBg="1"/>
      <p:bldP spid="35" grpId="0" animBg="1"/>
      <p:bldP spid="36" grpId="0"/>
      <p:bldP spid="37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764704"/>
            <a:ext cx="8712968" cy="5361459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Ověření konstrukce a diskuse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2800" b="1" dirty="0" smtClean="0"/>
              <a:t>Měřením ověříme, že strany lichoběžníku ABCD mají požadované délky. 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V </a:t>
            </a:r>
            <a:r>
              <a:rPr lang="cs-CZ" sz="2800" b="1" dirty="0"/>
              <a:t>1 polorovině existuje 1 řešení.</a:t>
            </a:r>
          </a:p>
          <a:p>
            <a:pPr marL="0" indent="0">
              <a:buNone/>
            </a:pP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950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cs typeface="Arial" pitchFamily="34" charset="0"/>
              </a:rPr>
              <a:t>. </a:t>
            </a:r>
            <a:endParaRPr lang="cs-CZ" sz="2000" dirty="0">
              <a:cs typeface="Arial" pitchFamily="34" charset="0"/>
            </a:endParaRPr>
          </a:p>
          <a:p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1381</TotalTime>
  <Words>307</Words>
  <Application>Microsoft Office PowerPoint</Application>
  <PresentationFormat>Předvádění na obrazovce (4:3)</PresentationFormat>
  <Paragraphs>105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Konstrukce lichoběžníku</vt:lpstr>
      <vt:lpstr>Snímek 3</vt:lpstr>
      <vt:lpstr>Snímek 4</vt:lpstr>
      <vt:lpstr>Snímek 5</vt:lpstr>
      <vt:lpstr> 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212</cp:revision>
  <dcterms:created xsi:type="dcterms:W3CDTF">2013-01-16T20:09:48Z</dcterms:created>
  <dcterms:modified xsi:type="dcterms:W3CDTF">2015-07-15T20:21:18Z</dcterms:modified>
</cp:coreProperties>
</file>