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2"/>
  </p:notesMasterIdLst>
  <p:sldIdLst>
    <p:sldId id="256" r:id="rId2"/>
    <p:sldId id="262" r:id="rId3"/>
    <p:sldId id="257" r:id="rId4"/>
    <p:sldId id="258" r:id="rId5"/>
    <p:sldId id="266" r:id="rId6"/>
    <p:sldId id="261" r:id="rId7"/>
    <p:sldId id="259" r:id="rId8"/>
    <p:sldId id="263" r:id="rId9"/>
    <p:sldId id="264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DBAA44C4-5E2A-4EF6-AD11-98BA64DA3A90}">
          <p14:sldIdLst>
            <p14:sldId id="256"/>
            <p14:sldId id="262"/>
            <p14:sldId id="257"/>
            <p14:sldId id="258"/>
            <p14:sldId id="266"/>
            <p14:sldId id="261"/>
            <p14:sldId id="259"/>
            <p14:sldId id="263"/>
            <p14:sldId id="264"/>
            <p14:sldId id="260"/>
          </p14:sldIdLst>
        </p14:section>
        <p14:section name="Oddíl bez názvu" id="{5C666680-86AC-4519-B1EF-ABA4BCCFD7DE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90" d="100"/>
          <a:sy n="90" d="100"/>
        </p:scale>
        <p:origin x="-504" y="-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D918-CD15-4242-B967-2E143060AF6E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510-F0BF-4689-86AE-2DEFE4D2E03D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DBCC3-37EF-47A2-9DCD-C1F3070F554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22ED4-E49B-4197-A5C8-C6034BF9843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8C40-0442-48CD-BCBC-A6FFD49CAE23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130F-7189-476E-ABB4-FE55702C1C7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A588-3E70-4CE6-B5F0-5F460B0D6639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FDB3-ABC3-4E62-BC8E-BE63CF8068EF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F7F7-F546-4415-9639-FF06DF15991A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4B181-1A66-4F58-AAB9-31A01D8A105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ADEC5-9769-4798-8ABD-F3282E47ECBC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596C06-1432-46DD-9AFC-183DBA1DDFB0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340768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7366380"/>
              </p:ext>
            </p:extLst>
          </p:nvPr>
        </p:nvGraphicFramePr>
        <p:xfrm>
          <a:off x="1331640" y="2420767"/>
          <a:ext cx="6480720" cy="33124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cap="all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Čtyřúhelník</a:t>
                      </a:r>
                      <a:r>
                        <a:rPr lang="cs-CZ" sz="1000" kern="50" cap="all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- Lichoběžník - obsah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III/2/MAT/2/1/1-36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se </a:t>
                      </a:r>
                      <a:r>
                        <a:rPr lang="cs-CZ" sz="1000" kern="50" dirty="0" smtClean="0">
                          <a:effectLst/>
                        </a:rPr>
                        <a:t>seznámí s</a:t>
                      </a:r>
                      <a:r>
                        <a:rPr lang="cs-CZ" sz="1000" kern="50" baseline="0" dirty="0" smtClean="0">
                          <a:effectLst/>
                        </a:rPr>
                        <a:t>e základními vlastnostmi kosodélníku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Výkladová </a:t>
                      </a:r>
                      <a:r>
                        <a:rPr lang="cs-CZ" sz="10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Lichoběžník,</a:t>
                      </a:r>
                      <a:r>
                        <a:rPr lang="cs-CZ" sz="1000" kern="50" baseline="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 obsah lichoběžníku, výška lichoběžníku</a:t>
                      </a:r>
                      <a:endParaRPr lang="cs-CZ" sz="1000" kern="50" dirty="0">
                        <a:effectLst/>
                        <a:latin typeface="Candara" pitchFamily="34" charset="0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20.4.2014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480720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just"/>
            <a:r>
              <a:rPr lang="cs-CZ" sz="5400" b="1" dirty="0" smtClean="0">
                <a:solidFill>
                  <a:schemeClr val="tx1"/>
                </a:solidFill>
              </a:rPr>
              <a:t>Obsah lichoběžníku</a:t>
            </a:r>
            <a:endParaRPr lang="cs-CZ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6887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Vzorec pro obsah lichoběžníku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2060848"/>
            <a:ext cx="8640959" cy="406531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 </a:t>
            </a:r>
          </a:p>
          <a:p>
            <a:pPr marL="0" indent="0">
              <a:buNone/>
            </a:pPr>
            <a:r>
              <a:rPr lang="cs-CZ" b="1" dirty="0" smtClean="0"/>
              <a:t>                                                            S – střed strany b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Lichoběžník ABCD nám přejde v trojúhelník AD</a:t>
            </a:r>
            <a:r>
              <a:rPr lang="cs-CZ" b="1" dirty="0" smtClean="0">
                <a:solidFill>
                  <a:schemeClr val="tx1"/>
                </a:solidFill>
                <a:latin typeface="Candara"/>
              </a:rPr>
              <a:t>`</a:t>
            </a:r>
            <a:r>
              <a:rPr lang="cs-CZ" b="1" dirty="0" smtClean="0">
                <a:solidFill>
                  <a:schemeClr val="tx1"/>
                </a:solidFill>
              </a:rPr>
              <a:t>D. Proto pro výpočet obsahu můžeme vycházet z obsahu trojúhelníku.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971600" y="3140968"/>
            <a:ext cx="1944216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H="1">
            <a:off x="395536" y="3140968"/>
            <a:ext cx="576064" cy="151216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95536" y="4653136"/>
            <a:ext cx="4016801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915816" y="3140968"/>
            <a:ext cx="1496521" cy="151216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251520" y="4653136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11960" y="465313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B=C</a:t>
            </a:r>
            <a:r>
              <a:rPr lang="cs-CZ" dirty="0" smtClean="0">
                <a:latin typeface="Candara"/>
              </a:rPr>
              <a:t>`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915816" y="2780928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80268" y="278092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63688" y="2780928"/>
            <a:ext cx="364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15893" y="3645024"/>
            <a:ext cx="349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995936" y="4014356"/>
            <a:ext cx="416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28440" y="465313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cxnSp>
        <p:nvCxnSpPr>
          <p:cNvPr id="21" name="Přímá spojnice 20"/>
          <p:cNvCxnSpPr/>
          <p:nvPr/>
        </p:nvCxnSpPr>
        <p:spPr>
          <a:xfrm>
            <a:off x="971600" y="315026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3563888" y="3829690"/>
            <a:ext cx="720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3316572" y="3284984"/>
            <a:ext cx="329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 rot="10800000" flipV="1">
            <a:off x="6012160" y="465313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D</a:t>
            </a:r>
            <a:r>
              <a:rPr lang="cs-CZ" dirty="0" smtClean="0">
                <a:latin typeface="Candara"/>
              </a:rPr>
              <a:t>`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076056" y="4653136"/>
            <a:ext cx="472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cxnSp>
        <p:nvCxnSpPr>
          <p:cNvPr id="36" name="Přímá spojnice 35"/>
          <p:cNvCxnSpPr/>
          <p:nvPr/>
        </p:nvCxnSpPr>
        <p:spPr>
          <a:xfrm>
            <a:off x="971600" y="3150260"/>
            <a:ext cx="0" cy="150287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971600" y="4014356"/>
            <a:ext cx="439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cxnSp>
        <p:nvCxnSpPr>
          <p:cNvPr id="64" name="Přímá spojnice 63"/>
          <p:cNvCxnSpPr/>
          <p:nvPr/>
        </p:nvCxnSpPr>
        <p:spPr>
          <a:xfrm>
            <a:off x="971600" y="3150260"/>
            <a:ext cx="5760640" cy="15490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4412337" y="4653136"/>
            <a:ext cx="4336127" cy="923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7017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Zástupný symbol pro obsah 5"/>
              <p:cNvSpPr>
                <a:spLocks noGrp="1"/>
              </p:cNvSpPr>
              <p:nvPr>
                <p:ph idx="4294967295"/>
              </p:nvPr>
            </p:nvSpPr>
            <p:spPr>
              <a:xfrm>
                <a:off x="430213" y="1125538"/>
                <a:ext cx="8713787" cy="5000625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∆ 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𝑫</m:t>
                    </m:r>
                    <m:r>
                      <a:rPr lang="cs-CZ" b="1" i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𝐒𝐂</m:t>
                    </m:r>
                  </m:oMath>
                </a14:m>
                <a:r>
                  <a:rPr lang="cs-CZ" b="1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≅</m:t>
                    </m:r>
                  </m:oMath>
                </a14:m>
                <a:r>
                  <a:rPr lang="cs-CZ" b="1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∆ </m:t>
                    </m:r>
                    <m:r>
                      <a:rPr lang="cs-CZ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𝑫</m:t>
                    </m:r>
                    <m:r>
                      <a:rPr lang="cs-CZ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`</m:t>
                    </m:r>
                    <m:r>
                      <a:rPr lang="cs-CZ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𝑺𝑩</m:t>
                    </m:r>
                  </m:oMath>
                </a14:m>
                <a:r>
                  <a:rPr lang="cs-CZ" b="1" dirty="0" smtClean="0">
                    <a:solidFill>
                      <a:schemeClr val="tx1"/>
                    </a:solidFill>
                  </a:rPr>
                  <a:t> </a:t>
                </a:r>
              </a:p>
              <a:p>
                <a:endParaRPr lang="cs-CZ" b="1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Výška lichoběžníku je zároveň příslušnou výškou pro stranu AD</a:t>
                </a:r>
                <a:r>
                  <a:rPr lang="cs-CZ" b="1" dirty="0" smtClean="0">
                    <a:solidFill>
                      <a:schemeClr val="tx1"/>
                    </a:solidFill>
                    <a:latin typeface="Candara"/>
                  </a:rPr>
                  <a:t>`</a:t>
                </a:r>
                <a:r>
                  <a:rPr lang="cs-CZ" b="1" dirty="0" smtClean="0">
                    <a:solidFill>
                      <a:schemeClr val="tx1"/>
                    </a:solidFill>
                  </a:rPr>
                  <a:t>.</a:t>
                </a: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Jestliže se obsah trojúhelníku vypočítá podle vzorce,</a:t>
                </a:r>
              </a:p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rgbClr val="FF0000"/>
                    </a:solidFill>
                  </a:rPr>
                  <a:t>                        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 . </m:t>
                        </m:r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𝒗𝒂</m:t>
                        </m:r>
                      </m:num>
                      <m:den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3200" b="1" dirty="0" smtClean="0">
                    <a:solidFill>
                      <a:srgbClr val="FF000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b="1" dirty="0">
                    <a:solidFill>
                      <a:schemeClr val="tx1"/>
                    </a:solidFill>
                  </a:rPr>
                  <a:t>p</a:t>
                </a:r>
                <a:r>
                  <a:rPr lang="cs-CZ" b="1" dirty="0" smtClean="0">
                    <a:solidFill>
                      <a:schemeClr val="tx1"/>
                    </a:solidFill>
                  </a:rPr>
                  <a:t>ak pro obsah lichoběžníku bude platit tento vzorec:</a:t>
                </a:r>
              </a:p>
              <a:p>
                <a:pPr marL="0" indent="0">
                  <a:buNone/>
                </a:pPr>
                <a:endParaRPr lang="cs-CZ" b="1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                                </a:t>
                </a:r>
                <a:r>
                  <a:rPr lang="cs-CZ" sz="3600" b="1" dirty="0" smtClean="0">
                    <a:solidFill>
                      <a:srgbClr val="FF0000"/>
                    </a:solidFill>
                  </a:rPr>
                  <a:t>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cs-CZ" sz="36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6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𝒂</m:t>
                            </m:r>
                            <m:r>
                              <a:rPr lang="cs-CZ" sz="36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cs-CZ" sz="36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𝒄</m:t>
                            </m:r>
                          </m:e>
                        </m:d>
                        <m:r>
                          <a:rPr lang="cs-CZ" sz="36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. </m:t>
                        </m:r>
                        <m:r>
                          <a:rPr lang="cs-CZ" sz="36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num>
                      <m:den>
                        <m:r>
                          <a:rPr lang="cs-CZ" sz="36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cs-CZ" b="1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6" name="Zástupný symbol pro obsah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430213" y="1125538"/>
                <a:ext cx="8713787" cy="5000625"/>
              </a:xfrm>
              <a:blipFill rotWithShape="1">
                <a:blip r:embed="rId2" cstate="print"/>
                <a:stretch>
                  <a:fillRect l="-11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21075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4294967295"/>
          </p:nvPr>
        </p:nvSpPr>
        <p:spPr>
          <a:xfrm>
            <a:off x="251520" y="764704"/>
            <a:ext cx="8642350" cy="5472608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Obsah lichoběžníku počítáme ve čtverečných jednotkách. 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km</a:t>
            </a:r>
            <a:r>
              <a:rPr lang="cs-CZ" b="1" dirty="0" smtClean="0">
                <a:solidFill>
                  <a:schemeClr val="tx1"/>
                </a:solidFill>
                <a:latin typeface="Candara"/>
              </a:rPr>
              <a:t>²            ha             a              m²            dm²           cm²          mm² 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Candara"/>
              </a:rPr>
              <a:t>     . 100           . 100         . 100        . 100            . 100        . 100 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Candara"/>
              </a:rPr>
              <a:t>Ve slovních úlohách se setkáváme s různým pojmenováním plochy lichoběžníku: </a:t>
            </a:r>
            <a:r>
              <a:rPr lang="cs-CZ" b="1" dirty="0" smtClean="0">
                <a:solidFill>
                  <a:srgbClr val="00B0F0"/>
                </a:solidFill>
                <a:latin typeface="Candara"/>
              </a:rPr>
              <a:t>plocha = obsah = výměra.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2" name="Zahnutá šipka nahoru 1"/>
          <p:cNvSpPr/>
          <p:nvPr/>
        </p:nvSpPr>
        <p:spPr>
          <a:xfrm>
            <a:off x="539552" y="2060848"/>
            <a:ext cx="1152128" cy="360040"/>
          </a:xfrm>
          <a:prstGeom prst="curvedUp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Zahnutá šipka nahoru 4"/>
          <p:cNvSpPr/>
          <p:nvPr/>
        </p:nvSpPr>
        <p:spPr>
          <a:xfrm>
            <a:off x="1835696" y="2060848"/>
            <a:ext cx="1080120" cy="360040"/>
          </a:xfrm>
          <a:prstGeom prst="curvedUp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nahoru 5"/>
          <p:cNvSpPr/>
          <p:nvPr/>
        </p:nvSpPr>
        <p:spPr>
          <a:xfrm>
            <a:off x="2987824" y="2060848"/>
            <a:ext cx="1080120" cy="360040"/>
          </a:xfrm>
          <a:prstGeom prst="curvedUp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nahoru 7"/>
          <p:cNvSpPr/>
          <p:nvPr/>
        </p:nvSpPr>
        <p:spPr>
          <a:xfrm>
            <a:off x="4067944" y="2060848"/>
            <a:ext cx="1152128" cy="360040"/>
          </a:xfrm>
          <a:prstGeom prst="curvedUp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nahoru 9"/>
          <p:cNvSpPr/>
          <p:nvPr/>
        </p:nvSpPr>
        <p:spPr>
          <a:xfrm>
            <a:off x="5364088" y="2060848"/>
            <a:ext cx="1080120" cy="360040"/>
          </a:xfrm>
          <a:prstGeom prst="curvedUp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Zahnutá šipka nahoru 10"/>
          <p:cNvSpPr/>
          <p:nvPr/>
        </p:nvSpPr>
        <p:spPr>
          <a:xfrm>
            <a:off x="6588224" y="2060848"/>
            <a:ext cx="1008112" cy="360040"/>
          </a:xfrm>
          <a:prstGeom prst="curvedUp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945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79512" y="332656"/>
            <a:ext cx="8640960" cy="5793507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Příklad: </a:t>
            </a:r>
            <a:endParaRPr lang="cs-CZ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Vypočítej obsah lichoběžníku se základnami </a:t>
            </a:r>
            <a:r>
              <a:rPr lang="cs-CZ" b="1" dirty="0" smtClean="0"/>
              <a:t>a, c </a:t>
            </a:r>
            <a:r>
              <a:rPr lang="cs-CZ" dirty="0" smtClean="0"/>
              <a:t>a s výškou </a:t>
            </a:r>
            <a:r>
              <a:rPr lang="cs-CZ" b="1" dirty="0" smtClean="0"/>
              <a:t>v</a:t>
            </a:r>
            <a:r>
              <a:rPr lang="cs-CZ" dirty="0" smtClean="0"/>
              <a:t>, pro které platí: a = 80 mm, c = 7,5 cm, v = 0,6 dm.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Postup řešení: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FF0000"/>
                </a:solidFill>
              </a:rPr>
              <a:t>Zápis – sjednotíme jednotky, určíme neznámou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FF0000"/>
                </a:solidFill>
              </a:rPr>
              <a:t>Vzorec pro obsah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FF0000"/>
                </a:solidFill>
              </a:rPr>
              <a:t>Výpočet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FF0000"/>
                </a:solidFill>
              </a:rPr>
              <a:t>odpověď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68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idx="4294967295"/>
              </p:nvPr>
            </p:nvSpPr>
            <p:spPr>
              <a:xfrm>
                <a:off x="251520" y="476672"/>
                <a:ext cx="8640960" cy="564949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chemeClr val="tx1"/>
                    </a:solidFill>
                  </a:rPr>
                  <a:t>Řešení:</a:t>
                </a:r>
              </a:p>
              <a:p>
                <a:pPr marL="0" indent="0">
                  <a:buNone/>
                </a:pPr>
                <a:endParaRPr lang="cs-CZ" sz="3200" b="1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</a:rPr>
                  <a:t>a = 80 mm = 8 cm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</a:rPr>
                  <a:t>c = 7,5 cm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</a:rPr>
                  <a:t>v = 0,6 dm = 6 cm</a:t>
                </a:r>
              </a:p>
              <a:p>
                <a:pPr marL="0" indent="0">
                  <a:buNone/>
                </a:pPr>
                <a:r>
                  <a:rPr lang="cs-CZ" u="sng" dirty="0" smtClean="0">
                    <a:solidFill>
                      <a:schemeClr val="tx1"/>
                    </a:solidFill>
                  </a:rPr>
                  <a:t>S = x </a:t>
                </a:r>
                <a:r>
                  <a:rPr lang="cs-CZ" u="sng" dirty="0" smtClean="0">
                    <a:solidFill>
                      <a:schemeClr val="tx1"/>
                    </a:solidFill>
                    <a:latin typeface="Candara"/>
                  </a:rPr>
                  <a:t>[cm²]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  <a:latin typeface="Candara"/>
                  </a:rPr>
                  <a:t>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𝑎</m:t>
                            </m:r>
                            <m: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𝑐</m:t>
                            </m:r>
                          </m:e>
                        </m:d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. </m:t>
                        </m:r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𝑣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</a:rPr>
                  <a:t>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8+7,5</m:t>
                            </m:r>
                          </m:e>
                        </m:d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. 6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     </a:t>
                </a:r>
                <a:r>
                  <a:rPr lang="cs-CZ" dirty="0">
                    <a:solidFill>
                      <a:srgbClr val="FF0000"/>
                    </a:solidFill>
                  </a:rPr>
                  <a:t>N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ejprve počítáme závorku, nezapomeneme krátit.</a:t>
                </a:r>
              </a:p>
              <a:p>
                <a:pPr marL="0" indent="0">
                  <a:buNone/>
                </a:pPr>
                <a:r>
                  <a:rPr lang="cs-CZ" u="sng" dirty="0" smtClean="0">
                    <a:solidFill>
                      <a:srgbClr val="FF0000"/>
                    </a:solidFill>
                  </a:rPr>
                  <a:t>S = 46,5 cm</a:t>
                </a:r>
                <a:r>
                  <a:rPr lang="cs-CZ" u="sng" dirty="0" smtClean="0">
                    <a:solidFill>
                      <a:srgbClr val="FF0000"/>
                    </a:solidFill>
                    <a:latin typeface="Candara"/>
                  </a:rPr>
                  <a:t>²</a:t>
                </a:r>
                <a:r>
                  <a:rPr lang="cs-CZ" u="sng" dirty="0" smtClean="0">
                    <a:solidFill>
                      <a:srgbClr val="FF000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endParaRPr lang="cs-CZ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Lichoběžník má obsah 46,5 cm</a:t>
                </a:r>
                <a:r>
                  <a:rPr lang="cs-CZ" b="1" dirty="0" smtClean="0">
                    <a:solidFill>
                      <a:schemeClr val="tx1"/>
                    </a:solidFill>
                    <a:latin typeface="Candara"/>
                  </a:rPr>
                  <a:t>².</a:t>
                </a:r>
                <a:endParaRPr lang="cs-CZ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251520" y="476672"/>
                <a:ext cx="8640960" cy="5649491"/>
              </a:xfrm>
              <a:blipFill rotWithShape="1">
                <a:blip r:embed="rId2" cstate="print"/>
                <a:stretch>
                  <a:fillRect l="-1763" t="-1402" b="-5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338138"/>
            <a:ext cx="8229600" cy="125253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rgbClr val="FF0000"/>
                </a:solidFill>
              </a:rPr>
              <a:t> 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8222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251520" y="404664"/>
            <a:ext cx="864096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Příklad:</a:t>
            </a:r>
          </a:p>
          <a:p>
            <a:pPr marL="0" indent="0">
              <a:buNone/>
            </a:pPr>
            <a:endParaRPr lang="cs-CZ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Je dán lichoběžník se základnami a = 7m, c = 13m. Plocha daného lichoběžníku je 40 m</a:t>
            </a:r>
            <a:r>
              <a:rPr lang="cs-CZ" b="1" dirty="0" smtClean="0">
                <a:solidFill>
                  <a:schemeClr val="tx1"/>
                </a:solidFill>
                <a:latin typeface="Candara"/>
              </a:rPr>
              <a:t>². Vypočítejte, jak daleko jsou od sebe vzdáleny základny a, c. </a:t>
            </a: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  <a:latin typeface="Candara"/>
              </a:rPr>
              <a:t>               </a:t>
            </a: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2843808" y="5085184"/>
            <a:ext cx="2016224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 flipV="1">
            <a:off x="1763688" y="4221088"/>
            <a:ext cx="1080120" cy="86409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4860032" y="4221088"/>
            <a:ext cx="1440160" cy="86409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763688" y="4221088"/>
            <a:ext cx="4536504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818451" y="515719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7m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91880" y="3789040"/>
            <a:ext cx="612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13m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4355976" y="4653136"/>
            <a:ext cx="3816424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6516216" y="415837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S= 40m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²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843808" y="4221088"/>
            <a:ext cx="0" cy="86409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843807" y="4527704"/>
            <a:ext cx="118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v= x 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[</a:t>
            </a:r>
            <a:r>
              <a:rPr lang="cs-CZ" b="1" dirty="0" smtClean="0">
                <a:solidFill>
                  <a:srgbClr val="FF0000"/>
                </a:solidFill>
              </a:rPr>
              <a:t>m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]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4602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idx="4294967295"/>
              </p:nvPr>
            </p:nvSpPr>
            <p:spPr>
              <a:xfrm>
                <a:off x="251520" y="332656"/>
                <a:ext cx="8640960" cy="5865515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chemeClr val="tx1"/>
                    </a:solidFill>
                  </a:rPr>
                  <a:t>Řešení:</a:t>
                </a: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S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𝒂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𝒄</m:t>
                            </m:r>
                          </m:e>
                        </m:d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. </m:t>
                        </m:r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𝒗</m:t>
                        </m:r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chemeClr val="tx1"/>
                    </a:solidFill>
                  </a:rPr>
                  <a:t> </a:t>
                </a:r>
              </a:p>
              <a:p>
                <a:pPr marL="0" indent="0">
                  <a:buNone/>
                </a:pPr>
                <a:endParaRPr lang="cs-CZ" b="1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40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𝟕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𝟏𝟑</m:t>
                            </m:r>
                          </m:e>
                        </m:d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. </m:t>
                        </m:r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𝒗</m:t>
                        </m:r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chemeClr val="tx1"/>
                    </a:solidFill>
                  </a:rPr>
                  <a:t> </a:t>
                </a:r>
              </a:p>
              <a:p>
                <a:pPr marL="0" indent="0">
                  <a:buNone/>
                </a:pPr>
                <a:endParaRPr lang="cs-CZ" b="1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40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𝟐𝟎</m:t>
                        </m:r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. </m:t>
                        </m:r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𝒗</m:t>
                        </m:r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chemeClr val="tx1"/>
                    </a:solidFill>
                  </a:rPr>
                  <a:t>   </a:t>
                </a:r>
                <a:r>
                  <a:rPr lang="cs-CZ" b="1" dirty="0">
                    <a:solidFill>
                      <a:srgbClr val="FF0000"/>
                    </a:solidFill>
                  </a:rPr>
                  <a:t>Z</a:t>
                </a:r>
                <a:r>
                  <a:rPr lang="cs-CZ" b="1" dirty="0" smtClean="0">
                    <a:solidFill>
                      <a:srgbClr val="FF0000"/>
                    </a:solidFill>
                  </a:rPr>
                  <a:t>krátíme 2</a:t>
                </a:r>
              </a:p>
              <a:p>
                <a:pPr marL="0" indent="0">
                  <a:buNone/>
                </a:pPr>
                <a:endParaRPr lang="cs-CZ" b="1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40 = 10 . v  </a:t>
                </a:r>
              </a:p>
              <a:p>
                <a:pPr marL="0" indent="0">
                  <a:buNone/>
                </a:pPr>
                <a:r>
                  <a:rPr lang="cs-CZ" b="1" dirty="0">
                    <a:solidFill>
                      <a:schemeClr val="tx1"/>
                    </a:solidFill>
                  </a:rPr>
                  <a:t> </a:t>
                </a:r>
                <a:r>
                  <a:rPr lang="cs-CZ" b="1" dirty="0" smtClean="0">
                    <a:solidFill>
                      <a:schemeClr val="tx1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 v = 40 : 10     </a:t>
                </a:r>
                <a:endParaRPr lang="cs-CZ" b="1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b="1" dirty="0">
                    <a:solidFill>
                      <a:schemeClr val="tx1"/>
                    </a:solidFill>
                  </a:rPr>
                  <a:t> </a:t>
                </a:r>
                <a:r>
                  <a:rPr lang="cs-CZ" b="1" dirty="0" smtClean="0">
                    <a:solidFill>
                      <a:schemeClr val="tx1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 </a:t>
                </a:r>
                <a:r>
                  <a:rPr lang="cs-CZ" b="1" u="sng" dirty="0" smtClean="0">
                    <a:solidFill>
                      <a:srgbClr val="FF0000"/>
                    </a:solidFill>
                  </a:rPr>
                  <a:t>v = 4 m</a:t>
                </a:r>
                <a:r>
                  <a:rPr lang="cs-CZ" b="1" dirty="0" smtClean="0">
                    <a:solidFill>
                      <a:srgbClr val="FF0000"/>
                    </a:solidFill>
                  </a:rPr>
                  <a:t>      Základny v lichoběžníku jsou od sebe vzdáleny 4m.</a:t>
                </a:r>
                <a:endParaRPr lang="cs-CZ" b="1" u="sng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251520" y="332656"/>
                <a:ext cx="8640960" cy="5865515"/>
              </a:xfrm>
              <a:blipFill rotWithShape="1">
                <a:blip r:embed="rId2" cstate="print"/>
                <a:stretch>
                  <a:fillRect l="-1763" t="-21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71785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9" y="1988840"/>
            <a:ext cx="8568952" cy="41373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>
                <a:cs typeface="Arial" pitchFamily="34" charset="0"/>
              </a:rPr>
              <a:t>Autorem materiálu a všech jeho částí, není-li uvedeno jinak, je Mgr. Alena Čechová</a:t>
            </a:r>
            <a:r>
              <a:rPr lang="cs-CZ" sz="2000">
                <a:cs typeface="Arial" pitchFamily="34" charset="0"/>
              </a:rPr>
              <a:t>. </a:t>
            </a:r>
            <a:endParaRPr lang="cs-CZ" sz="2000" dirty="0">
              <a:cs typeface="Arial" pitchFamily="34" charset="0"/>
            </a:endParaRPr>
          </a:p>
          <a:p>
            <a:endParaRPr lang="cs-CZ" sz="20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>
                <a:solidFill>
                  <a:schemeClr val="tx1"/>
                </a:solidFill>
              </a:rPr>
              <a:t>Použité zdroje</a:t>
            </a:r>
          </a:p>
        </p:txBody>
      </p:sp>
    </p:spTree>
    <p:extLst>
      <p:ext uri="{BB962C8B-B14F-4D97-AF65-F5344CB8AC3E}">
        <p14:creationId xmlns:p14="http://schemas.microsoft.com/office/powerpoint/2010/main" xmlns="" val="402235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1375</TotalTime>
  <Words>321</Words>
  <Application>Microsoft Office PowerPoint</Application>
  <PresentationFormat>Předvádění na obrazovce (4:3)</PresentationFormat>
  <Paragraphs>84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Snímek 1</vt:lpstr>
      <vt:lpstr>Obsah lichoběžníku</vt:lpstr>
      <vt:lpstr>Vzorec pro obsah lichoběžníku</vt:lpstr>
      <vt:lpstr>Snímek 4</vt:lpstr>
      <vt:lpstr>Snímek 5</vt:lpstr>
      <vt:lpstr>Snímek 6</vt:lpstr>
      <vt:lpstr> </vt:lpstr>
      <vt:lpstr>Snímek 8</vt:lpstr>
      <vt:lpstr>Snímek 9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alena.cechova</dc:creator>
  <cp:lastModifiedBy>Dum</cp:lastModifiedBy>
  <cp:revision>211</cp:revision>
  <dcterms:created xsi:type="dcterms:W3CDTF">2013-01-16T20:09:48Z</dcterms:created>
  <dcterms:modified xsi:type="dcterms:W3CDTF">2015-07-15T20:20:15Z</dcterms:modified>
</cp:coreProperties>
</file>