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1"/>
  </p:notesMasterIdLst>
  <p:sldIdLst>
    <p:sldId id="256" r:id="rId2"/>
    <p:sldId id="262" r:id="rId3"/>
    <p:sldId id="257" r:id="rId4"/>
    <p:sldId id="258" r:id="rId5"/>
    <p:sldId id="261" r:id="rId6"/>
    <p:sldId id="264" r:id="rId7"/>
    <p:sldId id="259" r:id="rId8"/>
    <p:sldId id="265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DBAA44C4-5E2A-4EF6-AD11-98BA64DA3A90}">
          <p14:sldIdLst>
            <p14:sldId id="256"/>
            <p14:sldId id="262"/>
            <p14:sldId id="257"/>
            <p14:sldId id="258"/>
            <p14:sldId id="261"/>
            <p14:sldId id="264"/>
            <p14:sldId id="259"/>
            <p14:sldId id="265"/>
            <p14:sldId id="260"/>
          </p14:sldIdLst>
        </p14:section>
        <p14:section name="Oddíl bez názvu" id="{5C666680-86AC-4519-B1EF-ABA4BCCFD7DE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>
        <p:scale>
          <a:sx n="90" d="100"/>
          <a:sy n="90" d="100"/>
        </p:scale>
        <p:origin x="-504" y="-2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15.7.2015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ED918-CD15-4242-B967-2E143060AF6E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AD510-F0BF-4689-86AE-2DEFE4D2E03D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DBCC3-37EF-47A2-9DCD-C1F3070F554B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22ED4-E49B-4197-A5C8-C6034BF9843B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8C40-0442-48CD-BCBC-A6FFD49CAE23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130F-7189-476E-ABB4-FE55702C1C74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A588-3E70-4CE6-B5F0-5F460B0D6639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FDB3-ABC3-4E62-BC8E-BE63CF8068EF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F7F7-F546-4415-9639-FF06DF15991A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4B181-1A66-4F58-AAB9-31A01D8A1054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ADEC5-9769-4798-8ABD-F3282E47ECBC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3596C06-1432-46DD-9AFC-183DBA1DDFB0}" type="datetime1">
              <a:rPr lang="cs-CZ" smtClean="0"/>
              <a:pPr/>
              <a:t>15.7.2015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" t="4000" r="2090" b="45888"/>
          <a:stretch/>
        </p:blipFill>
        <p:spPr>
          <a:xfrm>
            <a:off x="2051720" y="1340768"/>
            <a:ext cx="5276338" cy="1080000"/>
          </a:xfrm>
          <a:prstGeom prst="rect">
            <a:avLst/>
          </a:prstGeo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02128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Alena Čechová.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46804627"/>
              </p:ext>
            </p:extLst>
          </p:nvPr>
        </p:nvGraphicFramePr>
        <p:xfrm>
          <a:off x="1331640" y="2420767"/>
          <a:ext cx="6480720" cy="33124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7214"/>
                <a:gridCol w="4393506"/>
              </a:tblGrid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Číslo projektu: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smtClean="0">
                          <a:effectLst/>
                        </a:rPr>
                        <a:t>CZ.1.07/1.4.00/21.3811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Název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cap="all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Čtyřúhelník</a:t>
                      </a:r>
                      <a:r>
                        <a:rPr lang="cs-CZ" sz="1000" kern="50" cap="all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 - Lichoběžník - obvod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Číslo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III/2/MAT/2/1/1-35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Vzdělávací předmět: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Matematika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Tematická oblast: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Matematika a její aplikace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7506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Autor: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Alena</a:t>
                      </a:r>
                      <a:r>
                        <a:rPr lang="cs-CZ" sz="1000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Čechová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37309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Anotace: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se </a:t>
                      </a:r>
                      <a:r>
                        <a:rPr lang="cs-CZ" sz="1000" kern="50" dirty="0" smtClean="0">
                          <a:effectLst/>
                        </a:rPr>
                        <a:t>seznámí s</a:t>
                      </a:r>
                      <a:r>
                        <a:rPr lang="cs-CZ" sz="1000" kern="50" baseline="0" dirty="0" smtClean="0">
                          <a:effectLst/>
                        </a:rPr>
                        <a:t>e základními vlastnostmi kosodélníku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baseline="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Procvičovací hodina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42576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Klíčová slova: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Lichoběžník,</a:t>
                      </a:r>
                      <a:r>
                        <a:rPr lang="cs-CZ" sz="1000" kern="50" baseline="0" dirty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 obvod lichoběžníku</a:t>
                      </a:r>
                      <a:endParaRPr lang="cs-CZ" sz="1000" kern="50" dirty="0">
                        <a:effectLst/>
                        <a:latin typeface="Candara" pitchFamily="34" charset="0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Metodické pokyny: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PC, DTP, metodické pokyny jsou součástí materiálu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učebního materiálu: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Prezentace doplněná fotografiemi a testy.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interaktivity: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Kombinovaná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Cílová skupina: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6., </a:t>
                      </a:r>
                      <a:r>
                        <a:rPr lang="cs-CZ" sz="1000" kern="50" dirty="0" smtClean="0">
                          <a:effectLst/>
                        </a:rPr>
                        <a:t>7.,8</a:t>
                      </a:r>
                      <a:r>
                        <a:rPr lang="cs-CZ" sz="1000" kern="50" baseline="0" dirty="0" smtClean="0">
                          <a:effectLst/>
                        </a:rPr>
                        <a:t>. a 9. </a:t>
                      </a:r>
                      <a:r>
                        <a:rPr lang="cs-CZ" sz="1000" kern="50" dirty="0" smtClean="0">
                          <a:effectLst/>
                        </a:rPr>
                        <a:t>ročníku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Datum vzniku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25.4.2014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6480720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algn="just"/>
            <a:r>
              <a:rPr lang="cs-CZ" sz="5400" b="1" dirty="0" smtClean="0">
                <a:solidFill>
                  <a:schemeClr val="tx1"/>
                </a:solidFill>
              </a:rPr>
              <a:t>Obvod lichoběžníku</a:t>
            </a:r>
            <a:endParaRPr lang="cs-CZ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7663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Vzorec pro obvod lichoběžníku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2060848"/>
            <a:ext cx="8640959" cy="4065315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Obvod lichoběžníku vypočítáme tak, že sečteme všechny čtyři strany lichoběžníku.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             </a:t>
            </a:r>
            <a:r>
              <a:rPr lang="cs-CZ" b="1" dirty="0" smtClean="0">
                <a:solidFill>
                  <a:srgbClr val="FF0000"/>
                </a:solidFill>
              </a:rPr>
              <a:t>o = a + b + c + d</a:t>
            </a:r>
            <a:endParaRPr lang="cs-CZ" b="1" dirty="0"/>
          </a:p>
        </p:txBody>
      </p:sp>
      <p:sp>
        <p:nvSpPr>
          <p:cNvPr id="2" name="Lichoběžník 1"/>
          <p:cNvSpPr/>
          <p:nvPr/>
        </p:nvSpPr>
        <p:spPr>
          <a:xfrm>
            <a:off x="827584" y="3212976"/>
            <a:ext cx="4176464" cy="1872208"/>
          </a:xfrm>
          <a:prstGeom prst="trapezoi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39552" y="49411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27784" y="5125834"/>
            <a:ext cx="472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04048" y="4941168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88024" y="3789040"/>
            <a:ext cx="544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27984" y="278092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100548" y="2821578"/>
            <a:ext cx="195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2821578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27584" y="3789040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7017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393700" y="836713"/>
            <a:ext cx="8498780" cy="5360888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Obvod lichoběžníku počítáme v jednotkách délky.</a:t>
            </a: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km              m                dm              cm                mm </a:t>
            </a: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b="1" dirty="0">
                <a:solidFill>
                  <a:srgbClr val="FF0000"/>
                </a:solidFill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</a:rPr>
              <a:t>    . 1000     . 10          . 10         . 10</a:t>
            </a:r>
            <a:r>
              <a:rPr lang="cs-CZ" sz="3200" b="1" dirty="0" smtClean="0">
                <a:solidFill>
                  <a:schemeClr val="tx1"/>
                </a:solidFill>
              </a:rPr>
              <a:t>     </a:t>
            </a:r>
          </a:p>
          <a:p>
            <a:pPr marL="0" indent="0">
              <a:buNone/>
            </a:pPr>
            <a:endParaRPr lang="cs-CZ" sz="32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Pokud jsou strany lichoběžníku vyjádřeny v různých jednotkách, musíme je nejprve sjednotit.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Zahnutá šipka nahoru 4"/>
          <p:cNvSpPr/>
          <p:nvPr/>
        </p:nvSpPr>
        <p:spPr>
          <a:xfrm>
            <a:off x="1979712" y="2708920"/>
            <a:ext cx="1440160" cy="50405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nahoru 5"/>
          <p:cNvSpPr/>
          <p:nvPr/>
        </p:nvSpPr>
        <p:spPr>
          <a:xfrm>
            <a:off x="683568" y="2708920"/>
            <a:ext cx="1296144" cy="50405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Zahnutá šipka nahoru 6"/>
          <p:cNvSpPr/>
          <p:nvPr/>
        </p:nvSpPr>
        <p:spPr>
          <a:xfrm>
            <a:off x="3419872" y="2708920"/>
            <a:ext cx="1296144" cy="50405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Zahnutá šipka nahoru 7"/>
          <p:cNvSpPr/>
          <p:nvPr/>
        </p:nvSpPr>
        <p:spPr>
          <a:xfrm>
            <a:off x="4716016" y="2708920"/>
            <a:ext cx="1368152" cy="50405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075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916832"/>
            <a:ext cx="8496943" cy="42093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>
                <a:solidFill>
                  <a:schemeClr val="tx1"/>
                </a:solidFill>
              </a:rPr>
              <a:t>Vypočítej obvod rovnoramenného lichoběžníku ABCD (AB </a:t>
            </a:r>
            <a:r>
              <a:rPr lang="cs-CZ" sz="2000" b="1" dirty="0" smtClean="0">
                <a:solidFill>
                  <a:schemeClr val="tx1"/>
                </a:solidFill>
                <a:latin typeface="Candara"/>
              </a:rPr>
              <a:t>|| CD), jestliže a = 76 </a:t>
            </a:r>
            <a:r>
              <a:rPr lang="cs-CZ" sz="2000" b="1" dirty="0">
                <a:solidFill>
                  <a:schemeClr val="tx1"/>
                </a:solidFill>
                <a:latin typeface="Candara"/>
              </a:rPr>
              <a:t>m</a:t>
            </a:r>
            <a:r>
              <a:rPr lang="cs-CZ" sz="2000" b="1" dirty="0" smtClean="0">
                <a:solidFill>
                  <a:schemeClr val="tx1"/>
                </a:solidFill>
                <a:latin typeface="Candara"/>
              </a:rPr>
              <a:t>m, c = 6 cm a rameno b = 3,4 cm. </a:t>
            </a:r>
          </a:p>
          <a:p>
            <a:pPr marL="0" indent="0">
              <a:buNone/>
            </a:pPr>
            <a:endParaRPr lang="cs-CZ" sz="2000" b="1" dirty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rgbClr val="FF0000"/>
                </a:solidFill>
              </a:rPr>
              <a:t>Příklad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Lichoběžník 2"/>
          <p:cNvSpPr/>
          <p:nvPr/>
        </p:nvSpPr>
        <p:spPr>
          <a:xfrm>
            <a:off x="1835696" y="3356992"/>
            <a:ext cx="4104456" cy="1512168"/>
          </a:xfrm>
          <a:prstGeom prst="trapezoid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691680" y="4941168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96136" y="4941168"/>
            <a:ext cx="472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08104" y="2996952"/>
            <a:ext cx="455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835696" y="2996952"/>
            <a:ext cx="368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79912" y="494116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76 mm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796136" y="386104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3,4 cm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419872" y="299695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6 cm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5684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2276872"/>
            <a:ext cx="8640959" cy="384929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a = 76 mm = 7,6 cm</a:t>
            </a:r>
          </a:p>
          <a:p>
            <a:pPr marL="0" indent="0">
              <a:buNone/>
            </a:pPr>
            <a:r>
              <a:rPr lang="cs-CZ" dirty="0" smtClean="0"/>
              <a:t>c =  6 cm                  </a:t>
            </a:r>
            <a:r>
              <a:rPr lang="cs-CZ" dirty="0" smtClean="0">
                <a:solidFill>
                  <a:srgbClr val="FF0000"/>
                </a:solidFill>
              </a:rPr>
              <a:t>Nezapomeneme, že ramena mají stejnou délku.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b =  3,4 cm</a:t>
            </a:r>
          </a:p>
          <a:p>
            <a:pPr marL="0" indent="0">
              <a:buNone/>
            </a:pPr>
            <a:r>
              <a:rPr lang="cs-CZ" u="sng" dirty="0" smtClean="0"/>
              <a:t>o = x </a:t>
            </a:r>
            <a:r>
              <a:rPr lang="cs-CZ" u="sng" dirty="0" smtClean="0">
                <a:latin typeface="Candara"/>
              </a:rPr>
              <a:t>[cm]</a:t>
            </a:r>
          </a:p>
          <a:p>
            <a:pPr marL="0" indent="0">
              <a:buNone/>
            </a:pPr>
            <a:r>
              <a:rPr lang="cs-CZ" dirty="0" smtClean="0">
                <a:latin typeface="Candara"/>
              </a:rPr>
              <a:t>o = a +b + c + d             </a:t>
            </a:r>
            <a:r>
              <a:rPr lang="cs-CZ" dirty="0" smtClean="0">
                <a:solidFill>
                  <a:srgbClr val="FF0000"/>
                </a:solidFill>
                <a:latin typeface="Candara"/>
              </a:rPr>
              <a:t>Mohli jsme použít i vzorec: o = a+c+2.b</a:t>
            </a:r>
          </a:p>
          <a:p>
            <a:pPr marL="0" indent="0">
              <a:buNone/>
            </a:pPr>
            <a:r>
              <a:rPr lang="cs-CZ" dirty="0" smtClean="0">
                <a:latin typeface="Candara"/>
              </a:rPr>
              <a:t>o = 7,6 +3,4 + 6 + 3,4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Candara"/>
              </a:rPr>
              <a:t>o = 20,4 cm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Candara"/>
              </a:rPr>
              <a:t>Obvod lichoběžníku je 20,4 cm. 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Řešení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3602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988840"/>
            <a:ext cx="8568951" cy="41373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Vypočítej cenu pletiva na oplocení zahrady ve tvaru lichoběžníku, kde základny mají délky 110 a 60 metrů. Ramena jsou dlouhá  55 a 70 metrů. </a:t>
            </a:r>
            <a:r>
              <a:rPr lang="cs-CZ" sz="2800" b="1" dirty="0" smtClean="0">
                <a:solidFill>
                  <a:schemeClr val="tx1"/>
                </a:solidFill>
              </a:rPr>
              <a:t> 1 </a:t>
            </a:r>
            <a:r>
              <a:rPr lang="cs-CZ" b="1" dirty="0" smtClean="0">
                <a:solidFill>
                  <a:schemeClr val="tx1"/>
                </a:solidFill>
              </a:rPr>
              <a:t>metr pletiva stojí 65 Kč.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FF0000"/>
                </a:solidFill>
              </a:rPr>
              <a:t>Příklad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endParaRPr lang="cs-CZ" sz="3200" dirty="0">
              <a:solidFill>
                <a:srgbClr val="FF000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1835696" y="3861048"/>
            <a:ext cx="144016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4644008" y="479715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3275856" y="3861048"/>
            <a:ext cx="1800200" cy="93610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>
            <a:off x="1475656" y="4797152"/>
            <a:ext cx="36004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>
            <a:off x="1475656" y="3861048"/>
            <a:ext cx="360040" cy="93610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2699792" y="494116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110 m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175956" y="3861048"/>
            <a:ext cx="756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70 m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267744" y="335699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60 m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827584" y="4045714"/>
            <a:ext cx="8328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55 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88222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628800"/>
            <a:ext cx="8496944" cy="44588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a = 110 m</a:t>
            </a:r>
          </a:p>
          <a:p>
            <a:pPr marL="0" indent="0">
              <a:buNone/>
            </a:pPr>
            <a:r>
              <a:rPr lang="cs-CZ" dirty="0" smtClean="0"/>
              <a:t>c = 60 m</a:t>
            </a:r>
          </a:p>
          <a:p>
            <a:pPr marL="0" indent="0">
              <a:buNone/>
            </a:pPr>
            <a:r>
              <a:rPr lang="cs-CZ" dirty="0" smtClean="0"/>
              <a:t>b = 70 m</a:t>
            </a:r>
          </a:p>
          <a:p>
            <a:pPr marL="0" indent="0">
              <a:buNone/>
            </a:pPr>
            <a:r>
              <a:rPr lang="cs-CZ" dirty="0" smtClean="0"/>
              <a:t>d = 55 m</a:t>
            </a:r>
          </a:p>
          <a:p>
            <a:pPr marL="0" indent="0">
              <a:buNone/>
            </a:pPr>
            <a:r>
              <a:rPr lang="cs-CZ" u="sng" dirty="0" smtClean="0"/>
              <a:t>o = x </a:t>
            </a:r>
            <a:r>
              <a:rPr lang="cs-CZ" u="sng" dirty="0" smtClean="0">
                <a:latin typeface="Candara"/>
              </a:rPr>
              <a:t>[m²]                </a:t>
            </a:r>
          </a:p>
          <a:p>
            <a:pPr marL="0" indent="0">
              <a:buNone/>
            </a:pPr>
            <a:r>
              <a:rPr lang="cs-CZ" dirty="0" smtClean="0">
                <a:latin typeface="Candara"/>
              </a:rPr>
              <a:t>o = a + b + c + d</a:t>
            </a:r>
            <a:endParaRPr lang="cs-CZ" b="1" dirty="0" smtClean="0">
              <a:solidFill>
                <a:srgbClr val="FF0000"/>
              </a:solidFill>
              <a:latin typeface="Candara"/>
            </a:endParaRPr>
          </a:p>
          <a:p>
            <a:pPr marL="0" indent="0">
              <a:buNone/>
            </a:pPr>
            <a:r>
              <a:rPr lang="cs-CZ" dirty="0" smtClean="0">
                <a:latin typeface="Candara"/>
              </a:rPr>
              <a:t>o = 110 + 70 + 60 +55</a:t>
            </a:r>
          </a:p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  <a:latin typeface="Candara"/>
              </a:rPr>
              <a:t>o= 295 m</a:t>
            </a:r>
          </a:p>
          <a:p>
            <a:pPr marL="0" indent="0">
              <a:buNone/>
            </a:pPr>
            <a:r>
              <a:rPr lang="cs-CZ" dirty="0"/>
              <a:t>cena pletiva: 295 m . 65 Kč = 19 175 Kč</a:t>
            </a:r>
            <a:endParaRPr lang="cs-CZ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Cena </a:t>
            </a:r>
            <a:r>
              <a:rPr lang="cs-CZ" b="1" dirty="0">
                <a:solidFill>
                  <a:srgbClr val="FF0000"/>
                </a:solidFill>
              </a:rPr>
              <a:t>pletiva na oplocení je 19 175 Kč.   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02440"/>
          </a:xfrm>
        </p:spPr>
        <p:txBody>
          <a:bodyPr>
            <a:normAutofit/>
          </a:bodyPr>
          <a:lstStyle/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Řešení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3659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9" y="1988840"/>
            <a:ext cx="8568952" cy="4137323"/>
          </a:xfrm>
        </p:spPr>
        <p:txBody>
          <a:bodyPr/>
          <a:lstStyle/>
          <a:p>
            <a:pPr marL="0" indent="0">
              <a:buNone/>
            </a:pPr>
            <a:r>
              <a:rPr lang="cs-CZ" sz="2000" dirty="0">
                <a:cs typeface="Arial" pitchFamily="34" charset="0"/>
              </a:rPr>
              <a:t>Autorem materiálu a všech jeho částí, není-li uvedeno jinak, je Mgr. Alena Čechová</a:t>
            </a:r>
            <a:r>
              <a:rPr lang="cs-CZ" sz="2000">
                <a:cs typeface="Arial" pitchFamily="34" charset="0"/>
              </a:rPr>
              <a:t>. </a:t>
            </a:r>
            <a:endParaRPr lang="cs-CZ" sz="2000" dirty="0">
              <a:cs typeface="Arial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>
                <a:solidFill>
                  <a:schemeClr val="tx1"/>
                </a:solidFill>
              </a:rPr>
              <a:t>Použité zdroje</a:t>
            </a:r>
          </a:p>
        </p:txBody>
      </p:sp>
    </p:spTree>
    <p:extLst>
      <p:ext uri="{BB962C8B-B14F-4D97-AF65-F5344CB8AC3E}">
        <p14:creationId xmlns:p14="http://schemas.microsoft.com/office/powerpoint/2010/main" xmlns="" val="402235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1350</TotalTime>
  <Words>417</Words>
  <Application>Microsoft Office PowerPoint</Application>
  <PresentationFormat>Předvádění na obrazovce (4:3)</PresentationFormat>
  <Paragraphs>89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Vlnění</vt:lpstr>
      <vt:lpstr>Snímek 1</vt:lpstr>
      <vt:lpstr>Obvod lichoběžníku</vt:lpstr>
      <vt:lpstr>Vzorec pro obvod lichoběžníku</vt:lpstr>
      <vt:lpstr>Snímek 4</vt:lpstr>
      <vt:lpstr>Příklad</vt:lpstr>
      <vt:lpstr>Řešení</vt:lpstr>
      <vt:lpstr>Příklad </vt:lpstr>
      <vt:lpstr>Řešení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alena.cechova</dc:creator>
  <cp:lastModifiedBy>Dum</cp:lastModifiedBy>
  <cp:revision>209</cp:revision>
  <dcterms:created xsi:type="dcterms:W3CDTF">2013-01-16T20:09:48Z</dcterms:created>
  <dcterms:modified xsi:type="dcterms:W3CDTF">2015-07-15T20:18:46Z</dcterms:modified>
</cp:coreProperties>
</file>