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62" r:id="rId3"/>
    <p:sldId id="257" r:id="rId4"/>
    <p:sldId id="258" r:id="rId5"/>
    <p:sldId id="261" r:id="rId6"/>
    <p:sldId id="263" r:id="rId7"/>
    <p:sldId id="259" r:id="rId8"/>
    <p:sldId id="264" r:id="rId9"/>
    <p:sldId id="266" r:id="rId10"/>
    <p:sldId id="265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BAA44C4-5E2A-4EF6-AD11-98BA64DA3A90}">
          <p14:sldIdLst>
            <p14:sldId id="256"/>
            <p14:sldId id="262"/>
            <p14:sldId id="257"/>
            <p14:sldId id="258"/>
            <p14:sldId id="261"/>
            <p14:sldId id="263"/>
            <p14:sldId id="259"/>
            <p14:sldId id="264"/>
            <p14:sldId id="266"/>
            <p14:sldId id="265"/>
            <p14:sldId id="260"/>
          </p14:sldIdLst>
        </p14:section>
        <p14:section name="Oddíl bez názvu" id="{5C666680-86AC-4519-B1EF-ABA4BCCFD7DE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24413798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- kosodélník - obvod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III/2/MAT/2/1/1-31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Žák</a:t>
                      </a:r>
                      <a:r>
                        <a:rPr lang="cs-CZ" sz="1000" kern="50" baseline="0" dirty="0" smtClean="0">
                          <a:effectLst/>
                        </a:rPr>
                        <a:t> si procvičí obvod kosodélníku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Kosodélník</a:t>
                      </a:r>
                      <a:r>
                        <a:rPr lang="cs-CZ" sz="1000" kern="5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, obvod </a:t>
                      </a: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kosodélníku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25.4.2014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8072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Kosodélník - obvod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3081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Kosodélník - opakování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2060848"/>
            <a:ext cx="8640959" cy="40653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Kosodélník </a:t>
            </a:r>
            <a:r>
              <a:rPr lang="cs-CZ" dirty="0" smtClean="0"/>
              <a:t>je rovnoběžník, jehož sousední strany mají různé délky a nejsou k sobě kolmé. 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l-GR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α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δ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 </a:t>
            </a:r>
            <a:r>
              <a:rPr lang="cs-CZ" dirty="0" smtClean="0">
                <a:latin typeface="Candara"/>
                <a:cs typeface="Times New Roman"/>
              </a:rPr>
              <a:t>– vnitřní úhly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a, b, c, d </a:t>
            </a:r>
            <a:r>
              <a:rPr lang="cs-CZ" dirty="0" smtClean="0">
                <a:latin typeface="Candara"/>
                <a:cs typeface="Times New Roman"/>
              </a:rPr>
              <a:t>– strany kosodélníku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A, B, C, D </a:t>
            </a:r>
            <a:r>
              <a:rPr lang="cs-CZ" dirty="0" smtClean="0">
                <a:latin typeface="Candara"/>
                <a:cs typeface="Times New Roman"/>
              </a:rPr>
              <a:t>– vrcholy kosodélníku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5076056" y="3429000"/>
            <a:ext cx="864096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940152" y="3429000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76056" y="4725144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7524328" y="3429000"/>
            <a:ext cx="792088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364088" y="429309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Times New Roman"/>
                <a:cs typeface="Times New Roman"/>
              </a:rPr>
              <a:t>α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7128285" y="4293096"/>
                <a:ext cx="3960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8285" y="4293096"/>
                <a:ext cx="39604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4932040" y="4725144"/>
            <a:ext cx="399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24328" y="4725144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3" y="4662428"/>
            <a:ext cx="576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24705" y="3429000"/>
            <a:ext cx="591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ndara"/>
              </a:rPr>
              <a:t>γ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5940154" y="3429000"/>
                <a:ext cx="32874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4" y="3429000"/>
                <a:ext cx="328746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 flipH="1">
            <a:off x="5692834" y="3140968"/>
            <a:ext cx="411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16416" y="3140968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20561" y="4077072"/>
            <a:ext cx="22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76256" y="2973433"/>
            <a:ext cx="45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20072" y="3613666"/>
            <a:ext cx="308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916832"/>
            <a:ext cx="8712968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Protože protilehlé strany v kosodélníku jsou nejen rovnoběžné, ale i stejně dlouhé, můžeme obvod počítat jako dvojnásobek součtu délek dvou sousedních stran.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1"/>
                </a:solidFill>
              </a:rPr>
              <a:t>                          </a:t>
            </a:r>
            <a:r>
              <a:rPr lang="cs-CZ" sz="3600" b="1" dirty="0" smtClean="0">
                <a:solidFill>
                  <a:srgbClr val="FF0000"/>
                </a:solidFill>
              </a:rPr>
              <a:t>o = 2. ( a + b )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Obvod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počítáme v jednotkách délky.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km              m            dm          cm            mm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. 1000          . 10           . 10         . 10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Výpočet obvodu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ahnutá šipka nahoru 2"/>
          <p:cNvSpPr/>
          <p:nvPr/>
        </p:nvSpPr>
        <p:spPr>
          <a:xfrm>
            <a:off x="683568" y="5013176"/>
            <a:ext cx="1080120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1907704" y="5013176"/>
            <a:ext cx="1080120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nahoru 5"/>
          <p:cNvSpPr/>
          <p:nvPr/>
        </p:nvSpPr>
        <p:spPr>
          <a:xfrm>
            <a:off x="2987824" y="5013176"/>
            <a:ext cx="1008112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4067944" y="5013176"/>
            <a:ext cx="1008112" cy="28803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772816"/>
            <a:ext cx="8640960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Vypočítej obvod kosodélníku ABCD, jestliže jeho délka je 65 mm a šířka je dvakrát větší než délka.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Postup: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1/ Určíme šířku kosodélníku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2/ Podle příslušného vzorce vypočítáme obvod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3/ Odpověď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568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640959" cy="413732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= 65 mm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 =  2. 65 = 130 mm</a:t>
            </a:r>
          </a:p>
          <a:p>
            <a:pPr marL="0" indent="0">
              <a:buNone/>
            </a:pPr>
            <a:r>
              <a:rPr lang="cs-CZ" u="sng" dirty="0"/>
              <a:t>o</a:t>
            </a:r>
            <a:r>
              <a:rPr lang="cs-CZ" u="sng" dirty="0" smtClean="0"/>
              <a:t> = x </a:t>
            </a:r>
            <a:r>
              <a:rPr lang="cs-CZ" u="sng" dirty="0" smtClean="0">
                <a:latin typeface="Candara"/>
              </a:rPr>
              <a:t>[mm]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 = 2 . ( a + b )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 = 2 . ( 65 + 130 )     </a:t>
            </a:r>
            <a:r>
              <a:rPr lang="cs-CZ" b="1" dirty="0" smtClean="0">
                <a:solidFill>
                  <a:srgbClr val="FF0000"/>
                </a:solidFill>
              </a:rPr>
              <a:t>Kosodélník má obvod 390 mm.</a:t>
            </a:r>
            <a:endParaRPr lang="cs-CZ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 = 2 . 195</a:t>
            </a:r>
          </a:p>
          <a:p>
            <a:pPr marL="0" indent="0">
              <a:buNone/>
            </a:pPr>
            <a:r>
              <a:rPr lang="cs-CZ" b="1" u="sng" dirty="0">
                <a:solidFill>
                  <a:schemeClr val="tx1"/>
                </a:solidFill>
              </a:rPr>
              <a:t>o</a:t>
            </a:r>
            <a:r>
              <a:rPr lang="cs-CZ" b="1" u="sng" dirty="0" smtClean="0">
                <a:solidFill>
                  <a:schemeClr val="tx1"/>
                </a:solidFill>
              </a:rPr>
              <a:t> = 390 mm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37757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988840"/>
            <a:ext cx="7956872" cy="413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Kolikrát se zmenší obvod kosodélníku, jestliže se délky jeho stran zmenší dvakrát?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Zkuste </a:t>
            </a:r>
            <a:r>
              <a:rPr lang="cs-CZ" b="1" dirty="0">
                <a:solidFill>
                  <a:srgbClr val="FF0000"/>
                </a:solidFill>
              </a:rPr>
              <a:t>nejprve odhadnout:</a:t>
            </a:r>
          </a:p>
          <a:p>
            <a:pPr marL="457200" indent="-457200">
              <a:buAutoNum type="alphaLcParenR"/>
            </a:pPr>
            <a:r>
              <a:rPr lang="cs-CZ" dirty="0">
                <a:solidFill>
                  <a:srgbClr val="FF0000"/>
                </a:solidFill>
              </a:rPr>
              <a:t>Obvod se nezmění</a:t>
            </a:r>
          </a:p>
          <a:p>
            <a:pPr marL="457200" indent="-457200">
              <a:buAutoNum type="alphaLcParenR"/>
            </a:pPr>
            <a:r>
              <a:rPr lang="cs-CZ" dirty="0">
                <a:solidFill>
                  <a:srgbClr val="FF0000"/>
                </a:solidFill>
              </a:rPr>
              <a:t>Obvod se </a:t>
            </a:r>
            <a:r>
              <a:rPr lang="cs-CZ" dirty="0" smtClean="0">
                <a:solidFill>
                  <a:srgbClr val="FF0000"/>
                </a:solidFill>
              </a:rPr>
              <a:t>zmenší </a:t>
            </a:r>
            <a:r>
              <a:rPr lang="cs-CZ" dirty="0">
                <a:solidFill>
                  <a:srgbClr val="FF0000"/>
                </a:solidFill>
              </a:rPr>
              <a:t>2x</a:t>
            </a:r>
          </a:p>
          <a:p>
            <a:pPr marL="457200" indent="-457200">
              <a:buAutoNum type="alphaLcParenR"/>
            </a:pPr>
            <a:r>
              <a:rPr lang="cs-CZ" dirty="0">
                <a:solidFill>
                  <a:srgbClr val="FF0000"/>
                </a:solidFill>
              </a:rPr>
              <a:t>Obvod se </a:t>
            </a:r>
            <a:r>
              <a:rPr lang="cs-CZ" dirty="0" smtClean="0">
                <a:solidFill>
                  <a:srgbClr val="FF0000"/>
                </a:solidFill>
              </a:rPr>
              <a:t>zmenší </a:t>
            </a:r>
            <a:r>
              <a:rPr lang="cs-CZ" dirty="0">
                <a:solidFill>
                  <a:srgbClr val="FF0000"/>
                </a:solidFill>
              </a:rPr>
              <a:t>4x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Nejjednodušší bude ověřit si naše odhady výpočtem.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22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340768"/>
            <a:ext cx="8640959" cy="518457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 = 2 . ( a + b )                                               o = 2 . ( a + b )</a:t>
            </a:r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 = 2 . ( 8 + 6 )                                               o = 2 . ( 4 + 3 )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o</a:t>
            </a:r>
            <a:r>
              <a:rPr lang="cs-CZ" b="1" dirty="0" smtClean="0">
                <a:solidFill>
                  <a:srgbClr val="FF0000"/>
                </a:solidFill>
              </a:rPr>
              <a:t> = 28 cm                                                        o = 14 cm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 </a:t>
            </a:r>
            <a:r>
              <a:rPr lang="cs-CZ" b="1" dirty="0" smtClean="0">
                <a:solidFill>
                  <a:schemeClr val="tx1"/>
                </a:solidFill>
              </a:rPr>
              <a:t>28 : 14 = 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Obvod kosodélníku se zmenší dvakrát.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Kosoúhelník 4"/>
          <p:cNvSpPr/>
          <p:nvPr/>
        </p:nvSpPr>
        <p:spPr>
          <a:xfrm>
            <a:off x="580267" y="1967136"/>
            <a:ext cx="3168352" cy="1584176"/>
          </a:xfrm>
          <a:prstGeom prst="parallelogram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osoúhelník 5"/>
          <p:cNvSpPr/>
          <p:nvPr/>
        </p:nvSpPr>
        <p:spPr>
          <a:xfrm>
            <a:off x="6084168" y="2549044"/>
            <a:ext cx="1512168" cy="914400"/>
          </a:xfrm>
          <a:prstGeom prst="parallelogram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228184" y="355131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4cm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5" y="3648110"/>
            <a:ext cx="10488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cm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27592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cm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294389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6853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640959" cy="42813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Vypočítejte délku strany AB v kosodélníku ABCD, jestliže obvod kosodélníku je 11 dm a strana BC má délku 20 cm.</a:t>
            </a:r>
          </a:p>
          <a:p>
            <a:pPr marL="0" indent="0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Postup řešení: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1/ Zápis s náčrtkem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2/ Výpočet strany AB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3/ Ověření výpočtu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4/ Odpověď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4496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772816"/>
            <a:ext cx="8712968" cy="45518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o = 11 dm = </a:t>
            </a:r>
            <a:r>
              <a:rPr lang="cs-CZ" dirty="0" smtClean="0">
                <a:solidFill>
                  <a:srgbClr val="FF0000"/>
                </a:solidFill>
              </a:rPr>
              <a:t>110 cm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b = 20 cm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                                                  </a:t>
            </a:r>
            <a:r>
              <a:rPr lang="cs-CZ" u="sng" dirty="0" smtClean="0">
                <a:solidFill>
                  <a:schemeClr val="tx1"/>
                </a:solidFill>
              </a:rPr>
              <a:t>a = x </a:t>
            </a:r>
            <a:r>
              <a:rPr lang="cs-CZ" u="sng" dirty="0" smtClean="0">
                <a:solidFill>
                  <a:schemeClr val="tx1"/>
                </a:solidFill>
                <a:latin typeface="Candara"/>
              </a:rPr>
              <a:t>[cm]</a:t>
            </a:r>
            <a:endParaRPr lang="cs-CZ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o = 2 . ( a + b )          Zkouška: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  <a:latin typeface="Candara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Candara"/>
              </a:rPr>
              <a:t>                                                                 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110 = 2 . ( a + 20 )      o = 2 . (35 + 20)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                    110 : 2 = a + 20                o = 2 . 55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                          55 = a + 20                 o = 110 cm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                             a = 55 – 20              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o = 11 dm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                             </a:t>
            </a:r>
            <a:r>
              <a:rPr lang="cs-CZ" b="1" u="sng" dirty="0" smtClean="0">
                <a:solidFill>
                  <a:schemeClr val="tx1"/>
                </a:solidFill>
                <a:latin typeface="Candara"/>
              </a:rPr>
              <a:t>a = 35 cm</a:t>
            </a:r>
            <a:endParaRPr lang="cs-CZ" dirty="0" smtClean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Strana AB v kosodélníku ABCD měří 35 cm.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Candara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Candara"/>
              </a:rPr>
              <a:t>                                                  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Kosoúhelník 4"/>
          <p:cNvSpPr/>
          <p:nvPr/>
        </p:nvSpPr>
        <p:spPr>
          <a:xfrm>
            <a:off x="755576" y="2348880"/>
            <a:ext cx="2448272" cy="1224136"/>
          </a:xfrm>
          <a:prstGeom prst="parallelogram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57301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57301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00548" y="198884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1917" y="1988840"/>
            <a:ext cx="843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D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357301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= x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00548" y="2852936"/>
            <a:ext cx="1111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 = 20 cm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116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988840"/>
            <a:ext cx="8568952" cy="4137323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cs typeface="Arial" pitchFamily="34" charset="0"/>
              </a:rPr>
              <a:t>. </a:t>
            </a:r>
            <a:endParaRPr lang="cs-CZ" sz="1800" dirty="0">
              <a:cs typeface="Arial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1351</TotalTime>
  <Words>597</Words>
  <Application>Microsoft Office PowerPoint</Application>
  <PresentationFormat>Předvádění na obrazovce (4:3)</PresentationFormat>
  <Paragraphs>128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Kosodélník - obvod</vt:lpstr>
      <vt:lpstr>Kosodélník - opakování</vt:lpstr>
      <vt:lpstr>Výpočet obvodu</vt:lpstr>
      <vt:lpstr>Příklad</vt:lpstr>
      <vt:lpstr>Řešení</vt:lpstr>
      <vt:lpstr>Příklad </vt:lpstr>
      <vt:lpstr>Řešení</vt:lpstr>
      <vt:lpstr>Příklad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210</cp:revision>
  <dcterms:created xsi:type="dcterms:W3CDTF">2013-01-16T20:09:48Z</dcterms:created>
  <dcterms:modified xsi:type="dcterms:W3CDTF">2015-07-15T20:12:32Z</dcterms:modified>
</cp:coreProperties>
</file>