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1"/>
  </p:notesMasterIdLst>
  <p:sldIdLst>
    <p:sldId id="256" r:id="rId2"/>
    <p:sldId id="262" r:id="rId3"/>
    <p:sldId id="257" r:id="rId4"/>
    <p:sldId id="258" r:id="rId5"/>
    <p:sldId id="261" r:id="rId6"/>
    <p:sldId id="259" r:id="rId7"/>
    <p:sldId id="263" r:id="rId8"/>
    <p:sldId id="264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DBAA44C4-5E2A-4EF6-AD11-98BA64DA3A90}">
          <p14:sldIdLst>
            <p14:sldId id="256"/>
            <p14:sldId id="262"/>
            <p14:sldId id="257"/>
            <p14:sldId id="258"/>
            <p14:sldId id="261"/>
            <p14:sldId id="259"/>
            <p14:sldId id="263"/>
            <p14:sldId id="264"/>
            <p14:sldId id="260"/>
          </p14:sldIdLst>
        </p14:section>
        <p14:section name="Oddíl bez názvu" id="{5C666680-86AC-4519-B1EF-ABA4BCCFD7DE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80" d="100"/>
          <a:sy n="80" d="100"/>
        </p:scale>
        <p:origin x="-774" y="-4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ED918-CD15-4242-B967-2E143060AF6E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AD510-F0BF-4689-86AE-2DEFE4D2E03D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DBCC3-37EF-47A2-9DCD-C1F3070F554B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22ED4-E49B-4197-A5C8-C6034BF9843B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8C40-0442-48CD-BCBC-A6FFD49CAE23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130F-7189-476E-ABB4-FE55702C1C74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A588-3E70-4CE6-B5F0-5F460B0D6639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FDB3-ABC3-4E62-BC8E-BE63CF8068EF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F7F7-F546-4415-9639-FF06DF15991A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4B181-1A66-4F58-AAB9-31A01D8A1054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ADEC5-9769-4798-8ABD-F3282E47ECBC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3596C06-1432-46DD-9AFC-183DBA1DDFB0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2051720" y="1340768"/>
            <a:ext cx="5276338" cy="108000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02128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Alena Čechová.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8409415"/>
              </p:ext>
            </p:extLst>
          </p:nvPr>
        </p:nvGraphicFramePr>
        <p:xfrm>
          <a:off x="1331640" y="2420767"/>
          <a:ext cx="6480720" cy="33124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7214"/>
                <a:gridCol w="4393506"/>
              </a:tblGrid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projektu: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CZ.1.07/1.4.00/21.3811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Název DUM: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cap="all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Čtyřúhelník</a:t>
                      </a:r>
                      <a:r>
                        <a:rPr lang="cs-CZ" sz="1000" kern="50" cap="all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- kosodélník - obsah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DUM: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smtClean="0">
                          <a:effectLst/>
                        </a:rPr>
                        <a:t>III/2/MAT/2/1/1-30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Vzdělávací předmět: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Matematika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Tematická oblast: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Matematika a její aplikace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7506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Autor: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Alena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Čechová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37309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Anotace: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</a:t>
                      </a:r>
                      <a:r>
                        <a:rPr lang="cs-CZ" sz="1000" kern="50" dirty="0" smtClean="0">
                          <a:effectLst/>
                        </a:rPr>
                        <a:t>si</a:t>
                      </a:r>
                      <a:r>
                        <a:rPr lang="cs-CZ" sz="1000" kern="50" baseline="0" dirty="0" smtClean="0">
                          <a:effectLst/>
                        </a:rPr>
                        <a:t>  procvičí výpočet obsahu kosodélníku</a:t>
                      </a:r>
                      <a:endParaRPr lang="cs-CZ" sz="1000" kern="50" dirty="0" smtClean="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baseline="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Procvičovací hodina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42576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Klíčová slova: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Kosodélník, obsah kosodélníku</a:t>
                      </a:r>
                      <a:endParaRPr lang="cs-CZ" sz="1000" kern="50" dirty="0">
                        <a:effectLst/>
                        <a:latin typeface="Candara" pitchFamily="34" charset="0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Metodické pokyny: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PC, DTP, metodické pokyny jsou součástí materiálu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Druh učebního materiálu: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Prezentace doplněná fotografiemi a testy.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Druh interaktivity: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Kombinovaná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Cílová skupina: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6., </a:t>
                      </a:r>
                      <a:r>
                        <a:rPr lang="cs-CZ" sz="1000" kern="50" dirty="0" smtClean="0">
                          <a:effectLst/>
                        </a:rPr>
                        <a:t>7.,8</a:t>
                      </a:r>
                      <a:r>
                        <a:rPr lang="cs-CZ" sz="1000" kern="50" baseline="0" dirty="0" smtClean="0">
                          <a:effectLst/>
                        </a:rPr>
                        <a:t>. a 9. </a:t>
                      </a:r>
                      <a:r>
                        <a:rPr lang="cs-CZ" sz="1000" kern="50" dirty="0" smtClean="0">
                          <a:effectLst/>
                        </a:rPr>
                        <a:t>ročníku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Datum vzniku DUM: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25.4.2014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6480720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just"/>
            <a:r>
              <a:rPr lang="cs-CZ" b="1" dirty="0" smtClean="0">
                <a:solidFill>
                  <a:schemeClr val="tx1"/>
                </a:solidFill>
              </a:rPr>
              <a:t>Kosodélník – výpočet obsahu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4881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Opakování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2060848"/>
            <a:ext cx="8640959" cy="4065315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Kosodélník </a:t>
            </a:r>
            <a:r>
              <a:rPr lang="cs-CZ" dirty="0" smtClean="0"/>
              <a:t>je rovnoběžník, jehož sousední strany mají různé délky a nejsou k sobě kolmé. </a:t>
            </a:r>
          </a:p>
          <a:p>
            <a:pPr marL="0" indent="0">
              <a:buNone/>
            </a:pPr>
            <a:endParaRPr lang="cs-CZ" b="1" dirty="0" smtClean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l-GR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α</a:t>
            </a:r>
            <a:r>
              <a:rPr lang="cs-CZ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, </a:t>
            </a:r>
            <a:r>
              <a:rPr lang="el-GR" b="1" dirty="0" smtClean="0">
                <a:solidFill>
                  <a:srgbClr val="FF0000"/>
                </a:solidFill>
                <a:latin typeface="Candara"/>
                <a:cs typeface="Times New Roman"/>
              </a:rPr>
              <a:t>β</a:t>
            </a:r>
            <a:r>
              <a:rPr lang="cs-CZ" b="1" dirty="0" smtClean="0">
                <a:solidFill>
                  <a:srgbClr val="FF0000"/>
                </a:solidFill>
                <a:latin typeface="Candara"/>
                <a:cs typeface="Times New Roman"/>
              </a:rPr>
              <a:t>, </a:t>
            </a:r>
            <a:r>
              <a:rPr lang="el-GR" b="1" dirty="0" smtClean="0">
                <a:solidFill>
                  <a:srgbClr val="FF0000"/>
                </a:solidFill>
                <a:latin typeface="Candara"/>
                <a:cs typeface="Times New Roman"/>
              </a:rPr>
              <a:t>γ</a:t>
            </a:r>
            <a:r>
              <a:rPr lang="cs-CZ" b="1" dirty="0" smtClean="0">
                <a:solidFill>
                  <a:srgbClr val="FF0000"/>
                </a:solidFill>
                <a:latin typeface="Candara"/>
                <a:cs typeface="Times New Roman"/>
              </a:rPr>
              <a:t>, </a:t>
            </a:r>
            <a:r>
              <a:rPr lang="el-GR" b="1" dirty="0" smtClean="0">
                <a:solidFill>
                  <a:srgbClr val="FF0000"/>
                </a:solidFill>
                <a:latin typeface="Candara"/>
                <a:cs typeface="Times New Roman"/>
              </a:rPr>
              <a:t>δ</a:t>
            </a:r>
            <a:r>
              <a:rPr lang="cs-CZ" b="1" dirty="0" smtClean="0">
                <a:solidFill>
                  <a:srgbClr val="FF0000"/>
                </a:solidFill>
                <a:latin typeface="Candara"/>
                <a:cs typeface="Times New Roman"/>
              </a:rPr>
              <a:t> </a:t>
            </a:r>
            <a:r>
              <a:rPr lang="cs-CZ" dirty="0" smtClean="0">
                <a:latin typeface="Candara"/>
                <a:cs typeface="Times New Roman"/>
              </a:rPr>
              <a:t>– vnitřní úhly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Candara"/>
                <a:cs typeface="Times New Roman"/>
              </a:rPr>
              <a:t>a, b, c, d </a:t>
            </a:r>
            <a:r>
              <a:rPr lang="cs-CZ" dirty="0" smtClean="0">
                <a:latin typeface="Candara"/>
                <a:cs typeface="Times New Roman"/>
              </a:rPr>
              <a:t>– strany kosodélníku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Candara"/>
                <a:cs typeface="Times New Roman"/>
              </a:rPr>
              <a:t>A, B, C, D </a:t>
            </a:r>
            <a:r>
              <a:rPr lang="cs-CZ" dirty="0" smtClean="0">
                <a:latin typeface="Candara"/>
                <a:cs typeface="Times New Roman"/>
              </a:rPr>
              <a:t>– vrcholy kosodélníku</a:t>
            </a:r>
          </a:p>
          <a:p>
            <a:pPr marL="0" indent="0">
              <a:buNone/>
            </a:pPr>
            <a:r>
              <a:rPr lang="cs-CZ" b="1" dirty="0" err="1" smtClean="0">
                <a:solidFill>
                  <a:srgbClr val="FF0000"/>
                </a:solidFill>
                <a:latin typeface="Candara"/>
                <a:cs typeface="Times New Roman"/>
              </a:rPr>
              <a:t>v</a:t>
            </a:r>
            <a:r>
              <a:rPr lang="cs-CZ" sz="2000" b="1" dirty="0" err="1" smtClean="0">
                <a:solidFill>
                  <a:srgbClr val="FF0000"/>
                </a:solidFill>
                <a:latin typeface="Candara"/>
                <a:cs typeface="Times New Roman"/>
              </a:rPr>
              <a:t>a</a:t>
            </a:r>
            <a:r>
              <a:rPr lang="cs-CZ" sz="2000" dirty="0" smtClean="0">
                <a:solidFill>
                  <a:srgbClr val="FF0000"/>
                </a:solidFill>
                <a:latin typeface="Candara"/>
                <a:cs typeface="Times New Roman"/>
              </a:rPr>
              <a:t> </a:t>
            </a:r>
            <a:r>
              <a:rPr lang="cs-CZ" sz="2000" dirty="0" smtClean="0">
                <a:solidFill>
                  <a:schemeClr val="tx1"/>
                </a:solidFill>
                <a:latin typeface="Candara"/>
                <a:cs typeface="Times New Roman"/>
              </a:rPr>
              <a:t>– </a:t>
            </a:r>
            <a:r>
              <a:rPr lang="cs-CZ" dirty="0" smtClean="0">
                <a:solidFill>
                  <a:schemeClr val="tx1"/>
                </a:solidFill>
                <a:latin typeface="Candara"/>
                <a:cs typeface="Times New Roman"/>
              </a:rPr>
              <a:t>výška na stranu a</a:t>
            </a:r>
          </a:p>
          <a:p>
            <a:pPr marL="0" indent="0">
              <a:buNone/>
            </a:pPr>
            <a:r>
              <a:rPr lang="cs-CZ" b="1" dirty="0" err="1">
                <a:solidFill>
                  <a:srgbClr val="FF0000"/>
                </a:solidFill>
                <a:latin typeface="Candara"/>
                <a:cs typeface="Times New Roman"/>
              </a:rPr>
              <a:t>v</a:t>
            </a:r>
            <a:r>
              <a:rPr lang="cs-CZ" sz="2000" b="1" dirty="0" err="1" smtClean="0">
                <a:solidFill>
                  <a:srgbClr val="FF0000"/>
                </a:solidFill>
                <a:latin typeface="Candara"/>
                <a:cs typeface="Times New Roman"/>
              </a:rPr>
              <a:t>b</a:t>
            </a:r>
            <a:r>
              <a:rPr lang="cs-CZ" sz="2000" b="1" dirty="0" smtClean="0">
                <a:solidFill>
                  <a:srgbClr val="FF0000"/>
                </a:solidFill>
                <a:latin typeface="Candara"/>
                <a:cs typeface="Times New Roman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Candara"/>
                <a:cs typeface="Times New Roman"/>
              </a:rPr>
              <a:t>- výška na stranu b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 flipH="1">
            <a:off x="5076056" y="3429000"/>
            <a:ext cx="864096" cy="1296144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5940152" y="3429000"/>
            <a:ext cx="2376264" cy="0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076056" y="4725144"/>
            <a:ext cx="2448272" cy="0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7524328" y="3429000"/>
            <a:ext cx="792088" cy="1296144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5364088" y="4293096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latin typeface="Times New Roman"/>
                <a:cs typeface="Times New Roman"/>
              </a:rPr>
              <a:t>α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ovéPole 14"/>
              <p:cNvSpPr txBox="1"/>
              <p:nvPr/>
            </p:nvSpPr>
            <p:spPr>
              <a:xfrm>
                <a:off x="7128285" y="4293096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 smtClean="0">
                          <a:latin typeface="Cambria Math"/>
                        </a:rPr>
                        <m:t>β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8285" y="4293096"/>
                <a:ext cx="396044" cy="36933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ovéPole 16"/>
          <p:cNvSpPr txBox="1"/>
          <p:nvPr/>
        </p:nvSpPr>
        <p:spPr>
          <a:xfrm>
            <a:off x="4932040" y="4725144"/>
            <a:ext cx="399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524328" y="4725144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940153" y="4662428"/>
            <a:ext cx="576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724705" y="3429000"/>
            <a:ext cx="591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latin typeface="Candara"/>
              </a:rPr>
              <a:t>γ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TextovéPole 21"/>
              <p:cNvSpPr txBox="1"/>
              <p:nvPr/>
            </p:nvSpPr>
            <p:spPr>
              <a:xfrm>
                <a:off x="5940154" y="3429000"/>
                <a:ext cx="3287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 smtClean="0">
                          <a:latin typeface="Cambria Math"/>
                        </a:rPr>
                        <m:t>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4" y="3429000"/>
                <a:ext cx="328746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ovéPole 22"/>
          <p:cNvSpPr txBox="1"/>
          <p:nvPr/>
        </p:nvSpPr>
        <p:spPr>
          <a:xfrm flipH="1">
            <a:off x="5692834" y="3140968"/>
            <a:ext cx="411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316416" y="3140968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</a:t>
            </a:r>
            <a:endParaRPr lang="cs-CZ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8020561" y="4077072"/>
            <a:ext cx="223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516217" y="3140968"/>
            <a:ext cx="504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c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220072" y="3613666"/>
            <a:ext cx="308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d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6516216" y="3429000"/>
            <a:ext cx="72008" cy="129614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6588224" y="398299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v</a:t>
            </a:r>
            <a:r>
              <a:rPr lang="cs-CZ" sz="1600" dirty="0" err="1" smtClean="0"/>
              <a:t>a</a:t>
            </a:r>
            <a:endParaRPr lang="cs-CZ" dirty="0"/>
          </a:p>
        </p:txBody>
      </p:sp>
      <p:cxnSp>
        <p:nvCxnSpPr>
          <p:cNvPr id="13" name="Přímá spojnice 12"/>
          <p:cNvCxnSpPr>
            <a:stCxn id="23" idx="2"/>
          </p:cNvCxnSpPr>
          <p:nvPr/>
        </p:nvCxnSpPr>
        <p:spPr>
          <a:xfrm flipV="1">
            <a:off x="5898679" y="2708920"/>
            <a:ext cx="473521" cy="8013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 flipV="1">
            <a:off x="8316416" y="2708920"/>
            <a:ext cx="432048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H="1" flipV="1">
            <a:off x="6268900" y="2852936"/>
            <a:ext cx="2047516" cy="5760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7128286" y="2708920"/>
            <a:ext cx="796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v</a:t>
            </a:r>
            <a:r>
              <a:rPr lang="cs-CZ" sz="1600" dirty="0" err="1" smtClean="0"/>
              <a:t>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7017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844824"/>
            <a:ext cx="8748960" cy="435334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Obsah kosodélníku vypočítáme tak, že vynásobíme stranu kosodélníku s příslušnou výškou.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</a:rPr>
              <a:t>S = a . </a:t>
            </a:r>
            <a:r>
              <a:rPr lang="cs-CZ" sz="3200" b="1" dirty="0" err="1">
                <a:solidFill>
                  <a:srgbClr val="C00000"/>
                </a:solidFill>
              </a:rPr>
              <a:t>v</a:t>
            </a:r>
            <a:r>
              <a:rPr lang="cs-CZ" sz="3200" b="1" dirty="0" err="1" smtClean="0">
                <a:solidFill>
                  <a:srgbClr val="C00000"/>
                </a:solidFill>
              </a:rPr>
              <a:t>a</a:t>
            </a:r>
            <a:r>
              <a:rPr lang="cs-CZ" sz="3200" b="1" dirty="0" smtClean="0">
                <a:solidFill>
                  <a:srgbClr val="C00000"/>
                </a:solidFill>
              </a:rPr>
              <a:t>                        S = b . </a:t>
            </a:r>
            <a:r>
              <a:rPr lang="cs-CZ" sz="3200" b="1" dirty="0" err="1" smtClean="0">
                <a:solidFill>
                  <a:srgbClr val="C00000"/>
                </a:solidFill>
              </a:rPr>
              <a:t>vb</a:t>
            </a:r>
            <a:endParaRPr lang="cs-CZ" sz="32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Obsah kosodélníku počítáme ve čtverečných jednotkách.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/>
                </a:solidFill>
              </a:rPr>
              <a:t>km</a:t>
            </a:r>
            <a:r>
              <a:rPr lang="cs-CZ" sz="2800" b="1" dirty="0" smtClean="0">
                <a:solidFill>
                  <a:schemeClr val="tx1"/>
                </a:solidFill>
                <a:latin typeface="Candara"/>
              </a:rPr>
              <a:t>²     ha         a          m²       dm²        cm²       mm²    </a:t>
            </a:r>
          </a:p>
          <a:p>
            <a:pPr marL="0" indent="0">
              <a:buNone/>
            </a:pPr>
            <a:endParaRPr lang="cs-CZ" sz="2800" b="1" dirty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Candara"/>
              </a:rPr>
              <a:t>  . 100      . 100    . 100     . 100     . 100       . 100  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Výpočet obsahu kosodélníku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0" name="Zahnutá šipka nahoru 9"/>
          <p:cNvSpPr/>
          <p:nvPr/>
        </p:nvSpPr>
        <p:spPr>
          <a:xfrm>
            <a:off x="539552" y="4581128"/>
            <a:ext cx="936104" cy="28803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Zahnutá šipka nahoru 10"/>
          <p:cNvSpPr/>
          <p:nvPr/>
        </p:nvSpPr>
        <p:spPr>
          <a:xfrm>
            <a:off x="1619672" y="4581128"/>
            <a:ext cx="864096" cy="28803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Zahnutá šipka nahoru 11"/>
          <p:cNvSpPr/>
          <p:nvPr/>
        </p:nvSpPr>
        <p:spPr>
          <a:xfrm>
            <a:off x="2483768" y="4581128"/>
            <a:ext cx="936104" cy="28803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Zahnutá šipka nahoru 12"/>
          <p:cNvSpPr/>
          <p:nvPr/>
        </p:nvSpPr>
        <p:spPr>
          <a:xfrm>
            <a:off x="3491880" y="4581128"/>
            <a:ext cx="936104" cy="28803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Zahnutá šipka nahoru 13"/>
          <p:cNvSpPr/>
          <p:nvPr/>
        </p:nvSpPr>
        <p:spPr>
          <a:xfrm>
            <a:off x="4644008" y="4581128"/>
            <a:ext cx="936104" cy="28803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Zahnutá šipka nahoru 14"/>
          <p:cNvSpPr/>
          <p:nvPr/>
        </p:nvSpPr>
        <p:spPr>
          <a:xfrm>
            <a:off x="5796136" y="4581128"/>
            <a:ext cx="936104" cy="28803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075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844824"/>
            <a:ext cx="8712967" cy="4281339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Vypočítej obsah kosodélníku, je-li dáno a = 8,5 dm </a:t>
            </a:r>
            <a:r>
              <a:rPr lang="cs-CZ" b="1" dirty="0" err="1" smtClean="0"/>
              <a:t>va</a:t>
            </a:r>
            <a:r>
              <a:rPr lang="cs-CZ" b="1" dirty="0" smtClean="0"/>
              <a:t> = 46 cm.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Postup řešení: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1/ </a:t>
            </a:r>
            <a:r>
              <a:rPr lang="cs-CZ" b="1" dirty="0">
                <a:solidFill>
                  <a:srgbClr val="FF0000"/>
                </a:solidFill>
              </a:rPr>
              <a:t>Z</a:t>
            </a:r>
            <a:r>
              <a:rPr lang="cs-CZ" b="1" dirty="0" smtClean="0">
                <a:solidFill>
                  <a:srgbClr val="FF0000"/>
                </a:solidFill>
              </a:rPr>
              <a:t>ápis úlohy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2/ Převedení jednotek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3/ Výpočet obsahu podle vzorce S = a . </a:t>
            </a:r>
            <a:r>
              <a:rPr lang="cs-CZ" b="1" dirty="0" err="1" smtClean="0">
                <a:solidFill>
                  <a:srgbClr val="FF0000"/>
                </a:solidFill>
              </a:rPr>
              <a:t>v</a:t>
            </a:r>
            <a:r>
              <a:rPr lang="cs-CZ" sz="2000" b="1" dirty="0" err="1" smtClean="0">
                <a:solidFill>
                  <a:srgbClr val="FF0000"/>
                </a:solidFill>
              </a:rPr>
              <a:t>a</a:t>
            </a:r>
            <a:endParaRPr lang="cs-CZ" sz="2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4/ </a:t>
            </a:r>
            <a:r>
              <a:rPr lang="cs-CZ" b="1" dirty="0" smtClean="0">
                <a:solidFill>
                  <a:srgbClr val="FF0000"/>
                </a:solidFill>
              </a:rPr>
              <a:t>Odpověď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rgbClr val="FF0000"/>
                </a:solidFill>
              </a:rPr>
              <a:t>Příklad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5684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060848"/>
            <a:ext cx="8496943" cy="4065315"/>
          </a:xfrm>
        </p:spPr>
        <p:txBody>
          <a:bodyPr/>
          <a:lstStyle/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</a:rPr>
              <a:t>a</a:t>
            </a:r>
            <a:r>
              <a:rPr lang="cs-CZ" dirty="0" smtClean="0">
                <a:solidFill>
                  <a:schemeClr val="tx1"/>
                </a:solidFill>
              </a:rPr>
              <a:t>   = 8,5 dm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chemeClr val="tx1"/>
                </a:solidFill>
              </a:rPr>
              <a:t>v</a:t>
            </a:r>
            <a:r>
              <a:rPr lang="cs-CZ" sz="2000" dirty="0" err="1">
                <a:solidFill>
                  <a:schemeClr val="tx1"/>
                </a:solidFill>
              </a:rPr>
              <a:t>a</a:t>
            </a:r>
            <a:r>
              <a:rPr lang="cs-CZ" dirty="0" smtClean="0">
                <a:solidFill>
                  <a:schemeClr val="tx1"/>
                </a:solidFill>
              </a:rPr>
              <a:t> = 46 cm = 4,6 dm</a:t>
            </a:r>
          </a:p>
          <a:p>
            <a:pPr marL="0" indent="0">
              <a:buNone/>
            </a:pPr>
            <a:r>
              <a:rPr lang="cs-CZ" u="sng" dirty="0" smtClean="0">
                <a:solidFill>
                  <a:schemeClr val="tx1"/>
                </a:solidFill>
              </a:rPr>
              <a:t>S    = x </a:t>
            </a:r>
            <a:r>
              <a:rPr lang="cs-CZ" u="sng" dirty="0" smtClean="0">
                <a:solidFill>
                  <a:schemeClr val="tx1"/>
                </a:solidFill>
                <a:latin typeface="Candara"/>
              </a:rPr>
              <a:t>[dm²]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Candara"/>
              </a:rPr>
              <a:t>S    = a . </a:t>
            </a:r>
            <a:r>
              <a:rPr lang="cs-CZ" dirty="0" err="1">
                <a:solidFill>
                  <a:schemeClr val="tx1"/>
                </a:solidFill>
                <a:latin typeface="Candara"/>
              </a:rPr>
              <a:t>v</a:t>
            </a:r>
            <a:r>
              <a:rPr lang="cs-CZ" sz="2000" dirty="0" err="1" smtClean="0">
                <a:solidFill>
                  <a:schemeClr val="tx1"/>
                </a:solidFill>
                <a:latin typeface="Candara"/>
              </a:rPr>
              <a:t>a</a:t>
            </a:r>
            <a:endParaRPr lang="cs-CZ" sz="2000" dirty="0" smtClean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Candara"/>
              </a:rPr>
              <a:t>S    = 8,5 . 4,6</a:t>
            </a:r>
          </a:p>
          <a:p>
            <a:pPr marL="0" indent="0">
              <a:buNone/>
            </a:pPr>
            <a:r>
              <a:rPr lang="cs-CZ" u="sng" dirty="0" smtClean="0">
                <a:solidFill>
                  <a:srgbClr val="C00000"/>
                </a:solidFill>
                <a:latin typeface="Candara"/>
              </a:rPr>
              <a:t>S    = 39,1 dm²</a:t>
            </a:r>
          </a:p>
          <a:p>
            <a:pPr marL="0" indent="0">
              <a:buNone/>
            </a:pPr>
            <a:endParaRPr lang="cs-CZ" u="sng" dirty="0">
              <a:solidFill>
                <a:srgbClr val="C00000"/>
              </a:solidFill>
              <a:latin typeface="Candara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  <a:latin typeface="Candara"/>
              </a:rPr>
              <a:t>Obsah kosodélníku je 39,1 dm².</a:t>
            </a:r>
            <a:endParaRPr lang="cs-CZ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u="sng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Řešení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Kosoúhelník 2"/>
          <p:cNvSpPr/>
          <p:nvPr/>
        </p:nvSpPr>
        <p:spPr>
          <a:xfrm>
            <a:off x="4788024" y="2924944"/>
            <a:ext cx="3240360" cy="1418456"/>
          </a:xfrm>
          <a:prstGeom prst="parallelogram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724128" y="342900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 = x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24128" y="434340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8,5 dm</a:t>
            </a:r>
            <a:endParaRPr lang="cs-CZ" dirty="0"/>
          </a:p>
        </p:txBody>
      </p:sp>
      <p:cxnSp>
        <p:nvCxnSpPr>
          <p:cNvPr id="8" name="Přímá spojnice 7"/>
          <p:cNvCxnSpPr/>
          <p:nvPr/>
        </p:nvCxnSpPr>
        <p:spPr>
          <a:xfrm flipH="1">
            <a:off x="6948264" y="2924944"/>
            <a:ext cx="72008" cy="1418456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6948264" y="363417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4,6 dm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88222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844824"/>
            <a:ext cx="8568951" cy="4281339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Pozemek tvaru kosodélníku má výměru 4 hektary. Určete vzdálenost dvou jeho protějších stran, z nichž každá má délku 250 metrů.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Postup řešení: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U této úlohy bude vhodný náčrtek se zápisem známých údajů.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Určíme neznámou a pokusíme se ji vypočítat. Nezapomeneme upravit jednotky. Úlohu zakončíme odpovědí.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rgbClr val="FF0000"/>
                </a:solidFill>
              </a:rPr>
              <a:t>Příklad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3942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1" y="1844824"/>
            <a:ext cx="8640960" cy="428133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              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S     = a . </a:t>
            </a:r>
            <a:r>
              <a:rPr lang="cs-CZ" dirty="0" err="1" smtClean="0"/>
              <a:t>va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40 000 = 250 . </a:t>
            </a:r>
            <a:r>
              <a:rPr lang="cs-CZ" dirty="0" err="1" smtClean="0"/>
              <a:t>va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            </a:t>
            </a:r>
            <a:r>
              <a:rPr lang="cs-CZ" dirty="0" err="1" smtClean="0"/>
              <a:t>va</a:t>
            </a:r>
            <a:r>
              <a:rPr lang="cs-CZ" dirty="0" smtClean="0"/>
              <a:t>   = 40 000 : 250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</a:t>
            </a:r>
            <a:r>
              <a:rPr lang="cs-CZ" b="1" u="sng" dirty="0" err="1" smtClean="0">
                <a:solidFill>
                  <a:srgbClr val="FF0000"/>
                </a:solidFill>
              </a:rPr>
              <a:t>va</a:t>
            </a:r>
            <a:r>
              <a:rPr lang="cs-CZ" b="1" u="sng" dirty="0" smtClean="0">
                <a:solidFill>
                  <a:srgbClr val="FF0000"/>
                </a:solidFill>
              </a:rPr>
              <a:t>   = 160 m </a:t>
            </a:r>
          </a:p>
          <a:p>
            <a:pPr marL="0" indent="0">
              <a:buNone/>
            </a:pPr>
            <a:endParaRPr lang="cs-CZ" b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b="1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b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Vzdálenost protějších stran je 160 metrů.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Řešení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" name="Kosoúhelník 4"/>
          <p:cNvSpPr/>
          <p:nvPr/>
        </p:nvSpPr>
        <p:spPr>
          <a:xfrm>
            <a:off x="755576" y="2564904"/>
            <a:ext cx="3312368" cy="1778496"/>
          </a:xfrm>
          <a:prstGeom prst="parallelogram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331640" y="3212976"/>
            <a:ext cx="1656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 = 4ha = 40000 m</a:t>
            </a:r>
            <a:r>
              <a:rPr lang="cs-CZ" sz="2400" dirty="0" smtClean="0">
                <a:latin typeface="Candara"/>
              </a:rPr>
              <a:t>²</a:t>
            </a:r>
            <a:endParaRPr lang="cs-CZ" sz="2400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4067944" y="2564904"/>
            <a:ext cx="12241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491880" y="4343400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499992" y="2564904"/>
            <a:ext cx="0" cy="177849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4499992" y="3356992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v</a:t>
            </a:r>
            <a:r>
              <a:rPr lang="cs-CZ" sz="2400" b="1" dirty="0" smtClean="0"/>
              <a:t>=x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619672" y="4343400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250 m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159732" y="1988840"/>
            <a:ext cx="1332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250 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01908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988840"/>
            <a:ext cx="8640961" cy="4137323"/>
          </a:xfrm>
        </p:spPr>
        <p:txBody>
          <a:bodyPr/>
          <a:lstStyle/>
          <a:p>
            <a:pPr marL="0" indent="0">
              <a:buNone/>
            </a:pPr>
            <a:r>
              <a:rPr lang="cs-CZ" sz="1800" dirty="0">
                <a:latin typeface="Arial" pitchFamily="34" charset="0"/>
                <a:cs typeface="Arial" pitchFamily="34" charset="0"/>
              </a:rPr>
              <a:t>Autorem materiálu a všech jeho částí, není-li uvedeno jinak, je Mgr. Alena Čechová</a:t>
            </a:r>
            <a:r>
              <a:rPr lang="cs-CZ" sz="1800">
                <a:latin typeface="Arial" pitchFamily="34" charset="0"/>
                <a:cs typeface="Arial" pitchFamily="34" charset="0"/>
              </a:rPr>
              <a:t>. </a:t>
            </a:r>
            <a:endParaRPr lang="cs-CZ" sz="18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Použité zdroje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235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1369</TotalTime>
  <Words>444</Words>
  <Application>Microsoft Office PowerPoint</Application>
  <PresentationFormat>Předvádění na obrazovce (4:3)</PresentationFormat>
  <Paragraphs>102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Vlnění</vt:lpstr>
      <vt:lpstr>Snímek 1</vt:lpstr>
      <vt:lpstr>Kosodélník – výpočet obsahu</vt:lpstr>
      <vt:lpstr>Opakování</vt:lpstr>
      <vt:lpstr>Výpočet obsahu kosodélníku</vt:lpstr>
      <vt:lpstr>Příklad</vt:lpstr>
      <vt:lpstr>Řešení </vt:lpstr>
      <vt:lpstr>Příklad</vt:lpstr>
      <vt:lpstr>Řešení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alena.cechova</dc:creator>
  <cp:lastModifiedBy>Dum</cp:lastModifiedBy>
  <cp:revision>210</cp:revision>
  <dcterms:created xsi:type="dcterms:W3CDTF">2013-01-16T20:09:48Z</dcterms:created>
  <dcterms:modified xsi:type="dcterms:W3CDTF">2015-07-15T20:11:16Z</dcterms:modified>
</cp:coreProperties>
</file>