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2" r:id="rId3"/>
    <p:sldId id="257" r:id="rId4"/>
    <p:sldId id="258" r:id="rId5"/>
    <p:sldId id="263" r:id="rId6"/>
    <p:sldId id="261" r:id="rId7"/>
    <p:sldId id="260" r:id="rId8"/>
    <p:sldId id="259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62"/>
            <p14:sldId id="257"/>
            <p14:sldId id="258"/>
            <p14:sldId id="263"/>
            <p14:sldId id="261"/>
            <p14:sldId id="260"/>
            <p14:sldId id="259"/>
            <p14:sldId id="264"/>
            <p14:sldId id="265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17024509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CZ.1.07/1.4.00/21.3811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 kosodélník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III/2/MAT/2/1/1-29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kosodélníku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Kosodélník, úhlopříčky v kosodélníku, obvod a obsah kosodélníku, vnitřní úhly v kosodélníku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25.4.2014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66936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Kosodélník – základní vlastnosti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8470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Kosodélník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060848"/>
            <a:ext cx="8640959" cy="40653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Kosodélník </a:t>
            </a:r>
            <a:r>
              <a:rPr lang="cs-CZ" dirty="0" smtClean="0"/>
              <a:t>je rovnoběžník, jehož sousední strany mají různé délky a nejsou k sobě kolmé.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l-GR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α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 </a:t>
            </a:r>
            <a:r>
              <a:rPr lang="cs-CZ" dirty="0" smtClean="0">
                <a:latin typeface="Candara"/>
                <a:cs typeface="Times New Roman"/>
              </a:rPr>
              <a:t>– vnitřní úhly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a, b, c, d </a:t>
            </a:r>
            <a:r>
              <a:rPr lang="cs-CZ" dirty="0" smtClean="0">
                <a:latin typeface="Candara"/>
                <a:cs typeface="Times New Roman"/>
              </a:rPr>
              <a:t>– strany kosodélníku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A, B, C, D </a:t>
            </a:r>
            <a:r>
              <a:rPr lang="cs-CZ" dirty="0" smtClean="0">
                <a:latin typeface="Candara"/>
                <a:cs typeface="Times New Roman"/>
              </a:rPr>
              <a:t>– vrcholy kosodélníku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5076056" y="3429000"/>
            <a:ext cx="864096" cy="129614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40152" y="3429000"/>
            <a:ext cx="237626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76056" y="4725144"/>
            <a:ext cx="244827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524328" y="3429000"/>
            <a:ext cx="792088" cy="129614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64088" y="429309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Times New Roman"/>
                <a:cs typeface="Times New Roman"/>
              </a:rPr>
              <a:t>α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128285" y="4293096"/>
                <a:ext cx="39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8285" y="4293096"/>
                <a:ext cx="39604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932040" y="4725144"/>
            <a:ext cx="399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472514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3" y="4662428"/>
            <a:ext cx="57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24705" y="3429000"/>
            <a:ext cx="591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ndara"/>
              </a:rPr>
              <a:t>γ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5940154" y="3429000"/>
                <a:ext cx="3287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4" y="3429000"/>
                <a:ext cx="32874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 flipH="1">
            <a:off x="5692834" y="3140968"/>
            <a:ext cx="411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16416" y="3140968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20561" y="4077072"/>
            <a:ext cx="22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2973433"/>
            <a:ext cx="45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3613666"/>
            <a:ext cx="308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97519" y="1972406"/>
            <a:ext cx="8748960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Nyní se podíváme na vlastnosti vnitřních úhlů v  kosodélníku. Tak jako v každém čtyřúhelníku je </a:t>
            </a:r>
            <a:r>
              <a:rPr lang="cs-CZ" dirty="0" smtClean="0">
                <a:solidFill>
                  <a:srgbClr val="FF0000"/>
                </a:solidFill>
              </a:rPr>
              <a:t>součet vnitřních úhlů roven 360</a:t>
            </a:r>
            <a:r>
              <a:rPr lang="cs-CZ" dirty="0" smtClean="0">
                <a:solidFill>
                  <a:srgbClr val="FF0000"/>
                </a:solidFill>
                <a:latin typeface="Candara"/>
              </a:rPr>
              <a:t>⁰.</a:t>
            </a: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α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δ 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= 360⁰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V kosodélníku však platí ještě další vlastnost.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Protilehlé úhly mají stejnou velikost.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Candara"/>
                <a:cs typeface="Times New Roman"/>
              </a:rPr>
              <a:t>|</a:t>
            </a:r>
            <a:r>
              <a:rPr lang="cs-CZ" b="1" dirty="0">
                <a:solidFill>
                  <a:srgbClr val="002060"/>
                </a:solidFill>
              </a:rPr>
              <a:t>∢</a:t>
            </a:r>
            <a:r>
              <a:rPr lang="el-GR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α</a:t>
            </a:r>
            <a:r>
              <a:rPr lang="el-GR" b="1" dirty="0" smtClean="0">
                <a:solidFill>
                  <a:srgbClr val="002060"/>
                </a:solidFill>
                <a:latin typeface="Candara"/>
                <a:cs typeface="Times New Roman"/>
              </a:rPr>
              <a:t>|</a:t>
            </a:r>
            <a:r>
              <a:rPr lang="cs-CZ" b="1" dirty="0" smtClean="0">
                <a:solidFill>
                  <a:srgbClr val="002060"/>
                </a:solidFill>
                <a:latin typeface="Candara"/>
                <a:cs typeface="Times New Roman"/>
              </a:rPr>
              <a:t> = |</a:t>
            </a:r>
            <a:r>
              <a:rPr lang="cs-CZ" b="1" dirty="0">
                <a:solidFill>
                  <a:srgbClr val="002060"/>
                </a:solidFill>
              </a:rPr>
              <a:t>∢</a:t>
            </a:r>
            <a:r>
              <a:rPr lang="el-GR" b="1" dirty="0" smtClean="0">
                <a:solidFill>
                  <a:srgbClr val="002060"/>
                </a:solidFill>
                <a:latin typeface="Candara"/>
                <a:cs typeface="Times New Roman"/>
              </a:rPr>
              <a:t>γ|</a:t>
            </a:r>
            <a:endParaRPr lang="cs-CZ" b="1" dirty="0" smtClean="0">
              <a:solidFill>
                <a:srgbClr val="002060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el-GR" b="1" dirty="0" smtClean="0">
                <a:solidFill>
                  <a:srgbClr val="002060"/>
                </a:solidFill>
                <a:latin typeface="Candara"/>
                <a:cs typeface="Times New Roman"/>
              </a:rPr>
              <a:t>|</a:t>
            </a:r>
            <a:r>
              <a:rPr lang="cs-CZ" b="1" dirty="0" smtClean="0">
                <a:solidFill>
                  <a:srgbClr val="002060"/>
                </a:solidFill>
              </a:rPr>
              <a:t>∢</a:t>
            </a:r>
            <a:r>
              <a:rPr lang="el-GR" b="1" dirty="0" smtClean="0">
                <a:solidFill>
                  <a:srgbClr val="002060"/>
                </a:solidFill>
                <a:latin typeface="Candara"/>
                <a:cs typeface="Times New Roman"/>
              </a:rPr>
              <a:t>β|</a:t>
            </a:r>
            <a:r>
              <a:rPr lang="cs-CZ" b="1" dirty="0" smtClean="0">
                <a:solidFill>
                  <a:srgbClr val="002060"/>
                </a:solidFill>
                <a:latin typeface="Candara"/>
                <a:cs typeface="Times New Roman"/>
              </a:rPr>
              <a:t> = |</a:t>
            </a:r>
            <a:r>
              <a:rPr lang="cs-CZ" b="1" dirty="0" smtClean="0">
                <a:solidFill>
                  <a:srgbClr val="002060"/>
                </a:solidFill>
              </a:rPr>
              <a:t>∢</a:t>
            </a:r>
            <a:r>
              <a:rPr lang="el-GR" b="1" dirty="0" smtClean="0">
                <a:solidFill>
                  <a:srgbClr val="002060"/>
                </a:solidFill>
                <a:latin typeface="Candara"/>
                <a:cs typeface="Times New Roman"/>
              </a:rPr>
              <a:t>δ|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Vnitřní úhly v kosodélníku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3995936" y="4365104"/>
            <a:ext cx="3528392" cy="1274440"/>
          </a:xfrm>
          <a:prstGeom prst="parallelogram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639544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5639544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414908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16293" y="4149080"/>
            <a:ext cx="349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190844" y="5157192"/>
                <a:ext cx="3811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0844" y="5157192"/>
                <a:ext cx="381155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6804248" y="5157192"/>
                <a:ext cx="52441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5157192"/>
                <a:ext cx="524413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7066455" y="4365104"/>
                <a:ext cx="457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γ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6455" y="4365104"/>
                <a:ext cx="457873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355976" y="4365104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4365104"/>
                <a:ext cx="432048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772816"/>
                <a:ext cx="8712967" cy="435334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Vzpomeneme si na 2 rovnoběžné přímky proťaté příčkou p a úhly souhlasné a střídavé. /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↔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r</m:t>
                    </m:r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||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s /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el-GR" dirty="0" smtClean="0">
                    <a:solidFill>
                      <a:schemeClr val="tx1"/>
                    </a:solidFill>
                    <a:latin typeface="Times New Roman"/>
                    <a:cs typeface="Times New Roman"/>
                  </a:rPr>
                  <a:t>α</a:t>
                </a:r>
                <a:r>
                  <a:rPr lang="cs-CZ" dirty="0" smtClean="0">
                    <a:solidFill>
                      <a:schemeClr val="tx1"/>
                    </a:solidFill>
                    <a:latin typeface="Times New Roman"/>
                    <a:cs typeface="Times New Roman"/>
                  </a:rPr>
                  <a:t>, </a:t>
                </a:r>
                <a:r>
                  <a:rPr lang="el-GR" dirty="0" smtClean="0">
                    <a:solidFill>
                      <a:schemeClr val="tx1"/>
                    </a:solidFill>
                    <a:latin typeface="Times New Roman"/>
                    <a:cs typeface="Times New Roman"/>
                  </a:rPr>
                  <a:t>α</a:t>
                </a:r>
                <a:r>
                  <a:rPr lang="el-GR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₁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 - souhlasné úhly – stejná velikost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β, </a:t>
                </a:r>
                <a:r>
                  <a:rPr lang="el-GR" dirty="0" smtClean="0">
                    <a:solidFill>
                      <a:schemeClr val="tx1"/>
                    </a:solidFill>
                    <a:latin typeface="Times New Roman"/>
                    <a:cs typeface="Times New Roman"/>
                  </a:rPr>
                  <a:t>α</a:t>
                </a:r>
                <a:r>
                  <a:rPr lang="el-GR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₁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 - vedlejší úhly – součet 180⁰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  <a:latin typeface="Candara"/>
                  <a:cs typeface="Times New Roman"/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chemeClr val="tx1"/>
                  </a:solidFill>
                  <a:latin typeface="Candara"/>
                  <a:cs typeface="Times New Roman"/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  <a:latin typeface="Candara"/>
                  <a:cs typeface="Times New Roman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Součet úhlů při jedné straně kosodélníku je 180⁰.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772816"/>
                <a:ext cx="8712967" cy="4353347"/>
              </a:xfrm>
              <a:blipFill rotWithShape="1">
                <a:blip r:embed="rId2" cstate="print"/>
                <a:stretch>
                  <a:fillRect l="-1049" t="-11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Zjistěte, kolik činí součet úhlů v kosodélníku při jedné jeho straně.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Kosoúhelník 4"/>
          <p:cNvSpPr/>
          <p:nvPr/>
        </p:nvSpPr>
        <p:spPr>
          <a:xfrm>
            <a:off x="5724128" y="2996952"/>
            <a:ext cx="2808312" cy="1274440"/>
          </a:xfrm>
          <a:prstGeom prst="parallelogram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5652120" y="3933056"/>
                <a:ext cx="6167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933056"/>
                <a:ext cx="61677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7812360" y="3933056"/>
                <a:ext cx="4007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2360" y="3933056"/>
                <a:ext cx="40075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8100392" y="2780928"/>
            <a:ext cx="504056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580112" y="2636912"/>
            <a:ext cx="576064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812360" y="4271392"/>
            <a:ext cx="1080120" cy="309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436096" y="4271392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213116" y="4302388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537152" y="2636912"/>
            <a:ext cx="396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92836" y="26369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8213116" y="3933056"/>
                <a:ext cx="3913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  <m:r>
                        <a:rPr lang="el-GR" i="1" smtClean="0">
                          <a:latin typeface="Cambria Math"/>
                        </a:rPr>
                        <m:t>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3116" y="3933056"/>
                <a:ext cx="39133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 flipH="1">
            <a:off x="5220072" y="4271392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4"/>
              <p:cNvSpPr txBox="1"/>
              <p:nvPr/>
            </p:nvSpPr>
            <p:spPr>
              <a:xfrm>
                <a:off x="8100393" y="2996952"/>
                <a:ext cx="297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γ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0393" y="2996952"/>
                <a:ext cx="297454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TextovéPole 35"/>
              <p:cNvSpPr txBox="1"/>
              <p:nvPr/>
            </p:nvSpPr>
            <p:spPr>
              <a:xfrm>
                <a:off x="5960510" y="3006244"/>
                <a:ext cx="38039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0510" y="3006244"/>
                <a:ext cx="380398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5220073" y="3933056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80112" y="4671720"/>
            <a:ext cx="338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012737" y="4725144"/>
            <a:ext cx="339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46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28" grpId="0"/>
      <p:bldP spid="29" grpId="0"/>
      <p:bldP spid="30" grpId="0"/>
      <p:bldP spid="31" grpId="0"/>
      <p:bldP spid="32" grpId="0" animBg="1"/>
      <p:bldP spid="35" grpId="0" animBg="1"/>
      <p:bldP spid="36" grpId="0" animBg="1"/>
      <p:bldP spid="37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988840"/>
                <a:ext cx="8640959" cy="413732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Úhlopříčky v kosodélníku nejsou na sebe kolmé, nejsou stejně dlouhé, ale navzájem se půlí.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                         u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₁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u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₂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                      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|AS| = |SC|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                                                                     |BS| = |SD| 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988840"/>
                <a:ext cx="8640959" cy="4137323"/>
              </a:xfrm>
              <a:blipFill rotWithShape="1">
                <a:blip r:embed="rId2" cstate="print"/>
                <a:stretch>
                  <a:fillRect l="-1058" t="-11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Úhlopříčky v kosodélníku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611560" y="3140968"/>
            <a:ext cx="3312368" cy="1512168"/>
          </a:xfrm>
          <a:prstGeom prst="parallelogram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509120"/>
            <a:ext cx="36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1" y="2924944"/>
            <a:ext cx="360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29249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45091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B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611561" y="3140968"/>
            <a:ext cx="3312367" cy="151216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71600" y="3140968"/>
            <a:ext cx="2592288" cy="151216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187624" y="3897052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59832" y="408171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342900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7" grpId="0"/>
      <p:bldP spid="9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196752"/>
                <a:ext cx="8640961" cy="4929411"/>
              </a:xfrm>
              <a:ln>
                <a:noFill/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</a:rPr>
                  <a:t>Výška je kolmice spuštěná z jedné strany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kosodélníku </a:t>
                </a:r>
                <a:r>
                  <a:rPr lang="cs-CZ" b="1" dirty="0">
                    <a:solidFill>
                      <a:schemeClr val="tx1"/>
                    </a:solidFill>
                  </a:rPr>
                  <a:t>na druhou stranu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kosodélníku.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v</a:t>
                </a:r>
                <a:r>
                  <a:rPr lang="cs-CZ" sz="2000" b="1" dirty="0" err="1" smtClean="0">
                    <a:solidFill>
                      <a:srgbClr val="C00000"/>
                    </a:solidFill>
                  </a:rPr>
                  <a:t>a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</a:rPr>
                  <a:t> v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b</a:t>
                </a:r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Výšky v kosodélníku využíváme k výpočtu obsahu kosodélníku. </a:t>
                </a:r>
                <a:endParaRPr lang="cs-CZ" b="1" dirty="0">
                  <a:solidFill>
                    <a:schemeClr val="tx1"/>
                  </a:solidFill>
                </a:endParaRPr>
              </a:p>
              <a:p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196752"/>
                <a:ext cx="8640961" cy="4929411"/>
              </a:xfrm>
              <a:blipFill rotWithShape="1">
                <a:blip r:embed="rId2" cstate="print"/>
                <a:stretch>
                  <a:fillRect l="-1058" t="-989" r="-42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Výšky v kosodélníku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5364088" y="2132856"/>
            <a:ext cx="2656312" cy="1130424"/>
          </a:xfrm>
          <a:prstGeom prst="parallelogram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3263280"/>
            <a:ext cx="471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1844824"/>
            <a:ext cx="360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0400" y="1844824"/>
            <a:ext cx="336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326328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7740352" y="3263280"/>
            <a:ext cx="72008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619414" y="1484784"/>
            <a:ext cx="176722" cy="86409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8020400" y="2132856"/>
            <a:ext cx="0" cy="11304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8100392" y="2698068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sz="1600" dirty="0" err="1" smtClean="0"/>
              <a:t>a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5724127" y="1844824"/>
            <a:ext cx="2272964" cy="2880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88224" y="15567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sz="1600" dirty="0" err="1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844824"/>
            <a:ext cx="7956872" cy="428133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Obvod kosodélníku – </a:t>
            </a:r>
            <a:r>
              <a:rPr lang="cs-CZ" dirty="0" smtClean="0">
                <a:solidFill>
                  <a:srgbClr val="FF0000"/>
                </a:solidFill>
              </a:rPr>
              <a:t>vypočítáme tak, že sečteme jednotlivé strany.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</a:t>
            </a:r>
            <a:r>
              <a:rPr lang="cs-CZ" b="1" u="sng" dirty="0" smtClean="0">
                <a:solidFill>
                  <a:schemeClr val="tx1"/>
                </a:solidFill>
              </a:rPr>
              <a:t>o = a + b + c + d</a:t>
            </a:r>
          </a:p>
          <a:p>
            <a:pPr marL="0" indent="0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Obsah kosodélníku -  </a:t>
            </a:r>
            <a:r>
              <a:rPr lang="cs-CZ" dirty="0" smtClean="0">
                <a:solidFill>
                  <a:srgbClr val="FF0000"/>
                </a:solidFill>
              </a:rPr>
              <a:t>vypočítáme tak, že vynásobíme stranu kosodélníku příslušnou výškou. Protože máme dvě různé výšky, vzniknou nám dva vzorce na výpočet obsahu.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</a:t>
            </a:r>
            <a:r>
              <a:rPr lang="cs-CZ" b="1" u="sng" dirty="0" smtClean="0">
                <a:solidFill>
                  <a:schemeClr val="tx1"/>
                </a:solidFill>
              </a:rPr>
              <a:t>S = a . </a:t>
            </a:r>
            <a:r>
              <a:rPr lang="cs-CZ" b="1" u="sng" dirty="0" err="1">
                <a:solidFill>
                  <a:schemeClr val="tx1"/>
                </a:solidFill>
              </a:rPr>
              <a:t>v</a:t>
            </a:r>
            <a:r>
              <a:rPr lang="cs-CZ" sz="2000" b="1" u="sng" dirty="0" err="1" smtClean="0">
                <a:solidFill>
                  <a:schemeClr val="tx1"/>
                </a:solidFill>
              </a:rPr>
              <a:t>a</a:t>
            </a:r>
            <a:r>
              <a:rPr lang="cs-CZ" sz="2000" b="1" u="sng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</a:t>
            </a:r>
            <a:r>
              <a:rPr lang="cs-CZ" b="1" u="sng" dirty="0" smtClean="0">
                <a:solidFill>
                  <a:schemeClr val="tx1"/>
                </a:solidFill>
              </a:rPr>
              <a:t>S = b . </a:t>
            </a:r>
            <a:r>
              <a:rPr lang="cs-CZ" b="1" u="sng" dirty="0" err="1" smtClean="0">
                <a:solidFill>
                  <a:schemeClr val="tx1"/>
                </a:solidFill>
              </a:rPr>
              <a:t>v</a:t>
            </a:r>
            <a:r>
              <a:rPr lang="cs-CZ" sz="2000" b="1" u="sng" dirty="0" err="1" smtClean="0">
                <a:solidFill>
                  <a:schemeClr val="tx1"/>
                </a:solidFill>
              </a:rPr>
              <a:t>b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645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Obvod a obsah kosodélníku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844824"/>
                <a:ext cx="8640959" cy="428133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  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A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C        B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D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        Kosodélník je středově souměrný.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       Střed souměrnosti leží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       v průsečíku úhlopříček.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844824"/>
                <a:ext cx="8640959" cy="4281339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Kosodélník a středová souměrnost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1043608" y="2780928"/>
            <a:ext cx="2808312" cy="1418456"/>
          </a:xfrm>
          <a:prstGeom prst="parallelogram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07707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256490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40770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4324" y="25649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1043608" y="2780928"/>
            <a:ext cx="2808312" cy="1418456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 flipV="1">
            <a:off x="1403648" y="2780928"/>
            <a:ext cx="2088232" cy="1418456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195736" y="3573016"/>
            <a:ext cx="436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35730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600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29342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6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799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8640959" cy="4209331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600">
                <a:latin typeface="Arial" pitchFamily="34" charset="0"/>
                <a:cs typeface="Arial" pitchFamily="34" charset="0"/>
              </a:rPr>
              <a:t>.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438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1390</TotalTime>
  <Words>390</Words>
  <Application>Microsoft Office PowerPoint</Application>
  <PresentationFormat>Předvádění na obrazovce (4:3)</PresentationFormat>
  <Paragraphs>112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Kosodélník – základní vlastnosti</vt:lpstr>
      <vt:lpstr>Kosodélník</vt:lpstr>
      <vt:lpstr>Vnitřní úhly v kosodélníku</vt:lpstr>
      <vt:lpstr>Zjistěte, kolik činí součet úhlů v kosodélníku při jedné jeho straně. </vt:lpstr>
      <vt:lpstr>Úhlopříčky v kosodélníku</vt:lpstr>
      <vt:lpstr>Výšky v kosodélníku</vt:lpstr>
      <vt:lpstr>Obvod a obsah kosodélníku </vt:lpstr>
      <vt:lpstr>Kosodélník a středová souměrnost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ON</dc:creator>
  <cp:lastModifiedBy>Dum</cp:lastModifiedBy>
  <cp:revision>216</cp:revision>
  <dcterms:created xsi:type="dcterms:W3CDTF">2013-01-16T20:09:48Z</dcterms:created>
  <dcterms:modified xsi:type="dcterms:W3CDTF">2015-07-15T20:08:37Z</dcterms:modified>
</cp:coreProperties>
</file>