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12"/>
  </p:notesMasterIdLst>
  <p:sldIdLst>
    <p:sldId id="256" r:id="rId2"/>
    <p:sldId id="265" r:id="rId3"/>
    <p:sldId id="262" r:id="rId4"/>
    <p:sldId id="264" r:id="rId5"/>
    <p:sldId id="263" r:id="rId6"/>
    <p:sldId id="257" r:id="rId7"/>
    <p:sldId id="261" r:id="rId8"/>
    <p:sldId id="258" r:id="rId9"/>
    <p:sldId id="266" r:id="rId10"/>
    <p:sldId id="26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9FF33"/>
    <a:srgbClr val="FFCC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>
      <p:cViewPr>
        <p:scale>
          <a:sx n="100" d="100"/>
          <a:sy n="100" d="100"/>
        </p:scale>
        <p:origin x="-20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0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3246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AC04FF-F2AD-4D03-B083-525C695CD0FE}" type="datetimeFigureOut">
              <a:rPr lang="cs-CZ" smtClean="0"/>
              <a:pPr/>
              <a:t>15.7.2015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9EDA8B-DF92-454E-951C-CBC509FC4B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7475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9EDA8B-DF92-454E-951C-CBC509FC4BB3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26431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ED918-CD15-4242-B967-2E143060AF6E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AD510-F0BF-4689-86AE-2DEFE4D2E03D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DBCC3-37EF-47A2-9DCD-C1F3070F554B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22ED4-E49B-4197-A5C8-C6034BF9843B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B8C40-0442-48CD-BCBC-A6FFD49CAE23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130F-7189-476E-ABB4-FE55702C1C74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A588-3E70-4CE6-B5F0-5F460B0D6639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3FDB3-ABC3-4E62-BC8E-BE63CF8068EF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4F7F7-F546-4415-9639-FF06DF15991A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4B181-1A66-4F58-AAB9-31A01D8A1054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ADEC5-9769-4798-8ABD-F3282E47ECBC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3596C06-1432-46DD-9AFC-183DBA1DDFB0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88" t="4000" r="2090" b="45888"/>
          <a:stretch/>
        </p:blipFill>
        <p:spPr>
          <a:xfrm>
            <a:off x="2051720" y="1340768"/>
            <a:ext cx="5276338" cy="1080000"/>
          </a:xfrm>
          <a:prstGeom prst="rect">
            <a:avLst/>
          </a:prstGeom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187624" y="6021288"/>
            <a:ext cx="6408712" cy="720080"/>
          </a:xfrm>
        </p:spPr>
        <p:txBody>
          <a:bodyPr/>
          <a:lstStyle/>
          <a:p>
            <a:pPr algn="just"/>
            <a:r>
              <a:rPr lang="cs-CZ" dirty="0" smtClean="0">
                <a:latin typeface="Arial" pitchFamily="34" charset="0"/>
                <a:cs typeface="Arial" pitchFamily="34" charset="0"/>
              </a:rPr>
              <a:t>Autorem materiálu a všech jeho částí, není-li uvedeno jinak, je Mgr. Alena Čechová.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07507785"/>
              </p:ext>
            </p:extLst>
          </p:nvPr>
        </p:nvGraphicFramePr>
        <p:xfrm>
          <a:off x="1331640" y="2420767"/>
          <a:ext cx="6480720" cy="33124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87214"/>
                <a:gridCol w="4393506"/>
              </a:tblGrid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Číslo projektu: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CZ.1.07/1.4.00/21.3811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Název DUM: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cap="all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Čtyřúhelník</a:t>
                      </a:r>
                      <a:r>
                        <a:rPr lang="cs-CZ" sz="1000" kern="50" cap="all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- kosočtverec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 anchor="ctr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Číslo DUM: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III/2/MAT/2/1/1-28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Vzdělávací předmět: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Matematika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Tematická oblast: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Matematika a její aplikace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7506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Autor: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Alena</a:t>
                      </a:r>
                      <a:r>
                        <a:rPr lang="cs-CZ" sz="1000" kern="5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Čechová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37309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Anotace: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Žák se </a:t>
                      </a:r>
                      <a:r>
                        <a:rPr lang="cs-CZ" sz="1000" kern="50" dirty="0" smtClean="0">
                          <a:effectLst/>
                        </a:rPr>
                        <a:t>seznámí s</a:t>
                      </a:r>
                      <a:r>
                        <a:rPr lang="cs-CZ" sz="1000" kern="50" baseline="0" dirty="0" smtClean="0">
                          <a:effectLst/>
                        </a:rPr>
                        <a:t>e základními vlastnostmi kosočtverce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000" kern="50" baseline="0" dirty="0" smtClean="0">
                          <a:effectLst/>
                          <a:latin typeface="Times New Roman"/>
                          <a:ea typeface="Lucida Sans Unicode"/>
                          <a:cs typeface="Mangal"/>
                        </a:rPr>
                        <a:t>Výkladová hodina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42576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Klíčová slova: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Candara" pitchFamily="34" charset="0"/>
                          <a:ea typeface="Lucida Sans Unicode"/>
                          <a:cs typeface="Mangal"/>
                        </a:rPr>
                        <a:t>Kosočtverec, úhlopříčky v kosočtverci, obvod a obsah kosočtverce, vnitřní úhly v kosočtverci</a:t>
                      </a:r>
                      <a:endParaRPr lang="cs-CZ" sz="1000" kern="50" dirty="0">
                        <a:effectLst/>
                        <a:latin typeface="Candara" pitchFamily="34" charset="0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Metodické pokyny: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PC, DTP, metodické pokyny jsou součástí materiálu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Druh učebního materiálu: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Prezentace doplněná fotografiemi a testy.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Druh interaktivity: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Kombinovaná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Cílová skupina: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Žák 6., </a:t>
                      </a:r>
                      <a:r>
                        <a:rPr lang="cs-CZ" sz="1000" kern="50" dirty="0" smtClean="0">
                          <a:effectLst/>
                        </a:rPr>
                        <a:t>7.,8</a:t>
                      </a:r>
                      <a:r>
                        <a:rPr lang="cs-CZ" sz="1000" kern="50" baseline="0" dirty="0" smtClean="0">
                          <a:effectLst/>
                        </a:rPr>
                        <a:t>. a 9. </a:t>
                      </a:r>
                      <a:r>
                        <a:rPr lang="cs-CZ" sz="1000" kern="50" dirty="0" smtClean="0">
                          <a:effectLst/>
                        </a:rPr>
                        <a:t>ročníku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Datum vzniku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25.3.2014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28541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6669360"/>
          </a:xfrm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cs-CZ" sz="4800" b="1" dirty="0" smtClean="0">
                <a:solidFill>
                  <a:schemeClr val="tx1"/>
                </a:solidFill>
              </a:rPr>
              <a:t>Kosočtverec – základní vlastnosti</a:t>
            </a:r>
            <a:endParaRPr lang="cs-CZ" sz="4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3791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074448"/>
          </a:xfrm>
        </p:spPr>
        <p:txBody>
          <a:bodyPr/>
          <a:lstStyle/>
          <a:p>
            <a:pPr algn="l"/>
            <a:r>
              <a:rPr lang="cs-CZ" b="1" dirty="0" smtClean="0">
                <a:solidFill>
                  <a:schemeClr val="tx1"/>
                </a:solidFill>
              </a:rPr>
              <a:t>Kosočtverec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251520" y="1412776"/>
            <a:ext cx="8640959" cy="471338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Kosočtverec je rovnoběžník, jehož sousední strany jsou stejně dlouhé a nejsou k sobě kolmé. </a:t>
            </a:r>
            <a:r>
              <a:rPr lang="cs-CZ" b="1" dirty="0">
                <a:solidFill>
                  <a:schemeClr val="tx1"/>
                </a:solidFill>
              </a:rPr>
              <a:t>Kosočtverec </a:t>
            </a:r>
            <a:r>
              <a:rPr lang="cs-CZ" b="1" dirty="0" smtClean="0">
                <a:solidFill>
                  <a:schemeClr val="tx1"/>
                </a:solidFill>
              </a:rPr>
              <a:t>je někdy nazýván  rovnostranným </a:t>
            </a:r>
            <a:r>
              <a:rPr lang="cs-CZ" b="1" dirty="0">
                <a:solidFill>
                  <a:schemeClr val="tx1"/>
                </a:solidFill>
              </a:rPr>
              <a:t> </a:t>
            </a:r>
            <a:r>
              <a:rPr lang="cs-CZ" b="1" dirty="0" smtClean="0">
                <a:solidFill>
                  <a:schemeClr val="tx1"/>
                </a:solidFill>
              </a:rPr>
              <a:t>rovnoběžníkem, jehož sousední strany nesmí být na sebe kolmé.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                                                                      A, B, C, D – vrcholy kosočtverce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                                                                 a – strana kosočtverce</a:t>
            </a: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Strany kosočtverce </a:t>
            </a:r>
            <a:r>
              <a:rPr lang="cs-CZ" b="1" dirty="0">
                <a:solidFill>
                  <a:schemeClr val="tx1"/>
                </a:solidFill>
              </a:rPr>
              <a:t>se pojmenovávají podle předcházejícího vrcholu (tedy za vrcholem A je strana </a:t>
            </a:r>
            <a:r>
              <a:rPr lang="cs-CZ" b="1" dirty="0">
                <a:solidFill>
                  <a:srgbClr val="FF0000"/>
                </a:solidFill>
              </a:rPr>
              <a:t>a</a:t>
            </a:r>
            <a:r>
              <a:rPr lang="cs-CZ" b="1" dirty="0">
                <a:solidFill>
                  <a:schemeClr val="tx1"/>
                </a:solidFill>
              </a:rPr>
              <a:t>, za vrcholem B je strana </a:t>
            </a:r>
            <a:r>
              <a:rPr lang="cs-CZ" b="1" dirty="0">
                <a:solidFill>
                  <a:srgbClr val="FF0000"/>
                </a:solidFill>
              </a:rPr>
              <a:t>b</a:t>
            </a:r>
            <a:r>
              <a:rPr lang="cs-CZ" b="1" dirty="0">
                <a:solidFill>
                  <a:schemeClr val="tx1"/>
                </a:solidFill>
              </a:rPr>
              <a:t>). </a:t>
            </a: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" name="Kosoúhelník 1"/>
          <p:cNvSpPr/>
          <p:nvPr/>
        </p:nvSpPr>
        <p:spPr>
          <a:xfrm>
            <a:off x="1699498" y="2821578"/>
            <a:ext cx="2224430" cy="1615534"/>
          </a:xfrm>
          <a:prstGeom prst="parallelogram">
            <a:avLst/>
          </a:prstGeom>
          <a:solidFill>
            <a:srgbClr val="FF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75657" y="4437112"/>
            <a:ext cx="223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491880" y="4437112"/>
            <a:ext cx="128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 rot="10800000" flipV="1">
            <a:off x="3923928" y="2636912"/>
            <a:ext cx="328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699500" y="2636912"/>
            <a:ext cx="3522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411760" y="4365104"/>
            <a:ext cx="2719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707904" y="3501008"/>
            <a:ext cx="544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b=a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93038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1916832"/>
            <a:ext cx="8568951" cy="4209331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Výška je kolmice spuštěná z jedné strany kosočtverce na druhou stranu kosočtverce.</a:t>
            </a:r>
          </a:p>
          <a:p>
            <a:pPr marL="0" indent="0">
              <a:buNone/>
            </a:pPr>
            <a:r>
              <a:rPr lang="cs-CZ" dirty="0" smtClean="0"/>
              <a:t>v</a:t>
            </a:r>
            <a:r>
              <a:rPr lang="cs-CZ" dirty="0" smtClean="0">
                <a:latin typeface="Candara"/>
              </a:rPr>
              <a:t>₁ = v₂</a:t>
            </a:r>
            <a:endParaRPr lang="cs-CZ" dirty="0">
              <a:solidFill>
                <a:srgbClr val="FF0000"/>
              </a:solidFill>
              <a:latin typeface="Candara"/>
            </a:endParaRPr>
          </a:p>
          <a:p>
            <a:pPr marL="0" indent="0">
              <a:buNone/>
            </a:pPr>
            <a:endParaRPr lang="cs-CZ" dirty="0" smtClean="0">
              <a:solidFill>
                <a:srgbClr val="FF0000"/>
              </a:solidFill>
              <a:latin typeface="Candara"/>
            </a:endParaRP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  <a:latin typeface="Candara"/>
            </a:endParaRPr>
          </a:p>
          <a:p>
            <a:pPr marL="0" indent="0">
              <a:buNone/>
            </a:pPr>
            <a:endParaRPr lang="cs-CZ" dirty="0" smtClean="0">
              <a:solidFill>
                <a:srgbClr val="FF0000"/>
              </a:solidFill>
              <a:latin typeface="Candara"/>
            </a:endParaRP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  <a:latin typeface="Candara"/>
            </a:endParaRPr>
          </a:p>
          <a:p>
            <a:pPr marL="0" indent="0">
              <a:buNone/>
            </a:pPr>
            <a:endParaRPr lang="cs-CZ" dirty="0" smtClean="0">
              <a:solidFill>
                <a:srgbClr val="FF0000"/>
              </a:solidFill>
              <a:latin typeface="Candara"/>
            </a:endParaRP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Výšky v kosočtverci jsou stejně dlouhé.</a:t>
            </a: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b="1" dirty="0" smtClean="0">
                <a:solidFill>
                  <a:schemeClr val="tx1"/>
                </a:solidFill>
              </a:rPr>
              <a:t>Výšky v kosočtverci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" name="Kosoúhelník 2"/>
          <p:cNvSpPr/>
          <p:nvPr/>
        </p:nvSpPr>
        <p:spPr>
          <a:xfrm>
            <a:off x="1547664" y="3356992"/>
            <a:ext cx="1936232" cy="1440160"/>
          </a:xfrm>
          <a:prstGeom prst="parallelogram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5"/>
          <p:cNvCxnSpPr/>
          <p:nvPr/>
        </p:nvCxnSpPr>
        <p:spPr>
          <a:xfrm flipV="1">
            <a:off x="1907704" y="2564904"/>
            <a:ext cx="216024" cy="792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3483896" y="3356992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3059832" y="4797152"/>
            <a:ext cx="11521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3483896" y="3356992"/>
            <a:ext cx="0" cy="14401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3483896" y="4221088"/>
            <a:ext cx="356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</a:t>
            </a:r>
            <a:r>
              <a:rPr lang="cs-CZ" dirty="0" smtClean="0">
                <a:latin typeface="Candara"/>
              </a:rPr>
              <a:t>₁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 flipH="1">
            <a:off x="2561498" y="2893586"/>
            <a:ext cx="3543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</a:t>
            </a:r>
            <a:r>
              <a:rPr lang="cs-CZ" dirty="0">
                <a:latin typeface="Candara"/>
              </a:rPr>
              <a:t>₂</a:t>
            </a:r>
            <a:endParaRPr lang="cs-CZ" dirty="0"/>
          </a:p>
        </p:txBody>
      </p:sp>
      <p:cxnSp>
        <p:nvCxnSpPr>
          <p:cNvPr id="19" name="Přímá spojnice 18"/>
          <p:cNvCxnSpPr/>
          <p:nvPr/>
        </p:nvCxnSpPr>
        <p:spPr>
          <a:xfrm>
            <a:off x="2915816" y="3356992"/>
            <a:ext cx="0" cy="14401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2915816" y="422108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</a:t>
            </a:r>
            <a:r>
              <a:rPr lang="cs-CZ" dirty="0" smtClean="0">
                <a:latin typeface="Candara"/>
              </a:rPr>
              <a:t>₁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331640" y="4725144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059832" y="4725144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483896" y="3212976"/>
            <a:ext cx="463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547664" y="3262918"/>
            <a:ext cx="2960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cxnSp>
        <p:nvCxnSpPr>
          <p:cNvPr id="28" name="Přímá spojnice se šipkou 27"/>
          <p:cNvCxnSpPr/>
          <p:nvPr/>
        </p:nvCxnSpPr>
        <p:spPr>
          <a:xfrm flipH="1" flipV="1">
            <a:off x="1977001" y="3068920"/>
            <a:ext cx="1576192" cy="2787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>
            <a:stCxn id="23" idx="1"/>
          </p:cNvCxnSpPr>
          <p:nvPr/>
        </p:nvCxnSpPr>
        <p:spPr>
          <a:xfrm>
            <a:off x="3483896" y="3397642"/>
            <a:ext cx="0" cy="139951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09535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772816"/>
            <a:ext cx="8640959" cy="4353347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Obvod kosočtverce vypočítáme pomocí strany a.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o = 4 . a 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Než odvodíme vzorec pro výpočet obsahu,</a:t>
            </a:r>
          </a:p>
          <a:p>
            <a:pPr marL="0" indent="0">
              <a:buNone/>
            </a:pPr>
            <a:r>
              <a:rPr lang="cs-CZ" dirty="0">
                <a:solidFill>
                  <a:schemeClr val="tx1"/>
                </a:solidFill>
              </a:rPr>
              <a:t>p</a:t>
            </a:r>
            <a:r>
              <a:rPr lang="cs-CZ" dirty="0" smtClean="0">
                <a:solidFill>
                  <a:schemeClr val="tx1"/>
                </a:solidFill>
              </a:rPr>
              <a:t>řevedeme si kosočtverec ABCD na čtverec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YXCD – z bodů C a D spustíme kolmice.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Trojúhelníky AYD a BXC jsou shodné.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Pro obsah kosočtverce tak dostáváme vzorec: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S = a . v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b="1" dirty="0" smtClean="0">
                <a:solidFill>
                  <a:schemeClr val="tx1"/>
                </a:solidFill>
              </a:rPr>
              <a:t>Výpočet obvodu a obsahu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" name="Kosoúhelník 2"/>
          <p:cNvSpPr/>
          <p:nvPr/>
        </p:nvSpPr>
        <p:spPr>
          <a:xfrm>
            <a:off x="6335942" y="2820121"/>
            <a:ext cx="1944216" cy="1440160"/>
          </a:xfrm>
          <a:prstGeom prst="parallelogram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56176" y="4293096"/>
            <a:ext cx="327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740352" y="429309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8316416" y="2636912"/>
            <a:ext cx="400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335943" y="2636912"/>
            <a:ext cx="1475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cxnSp>
        <p:nvCxnSpPr>
          <p:cNvPr id="14" name="Přímá spojnice 13"/>
          <p:cNvCxnSpPr/>
          <p:nvPr/>
        </p:nvCxnSpPr>
        <p:spPr>
          <a:xfrm flipH="1" flipV="1">
            <a:off x="8280158" y="2820121"/>
            <a:ext cx="36258" cy="145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8172400" y="4260281"/>
            <a:ext cx="3443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X</a:t>
            </a:r>
            <a:endParaRPr lang="cs-CZ" dirty="0"/>
          </a:p>
        </p:txBody>
      </p:sp>
      <p:cxnSp>
        <p:nvCxnSpPr>
          <p:cNvPr id="19" name="Přímá spojnice 18"/>
          <p:cNvCxnSpPr/>
          <p:nvPr/>
        </p:nvCxnSpPr>
        <p:spPr>
          <a:xfrm>
            <a:off x="6732240" y="2820121"/>
            <a:ext cx="0" cy="14729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6588224" y="4293097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Y</a:t>
            </a:r>
            <a:endParaRPr lang="cs-CZ" dirty="0"/>
          </a:p>
        </p:txBody>
      </p:sp>
      <p:cxnSp>
        <p:nvCxnSpPr>
          <p:cNvPr id="32" name="Přímá spojnice 31"/>
          <p:cNvCxnSpPr/>
          <p:nvPr/>
        </p:nvCxnSpPr>
        <p:spPr>
          <a:xfrm>
            <a:off x="8280158" y="2820121"/>
            <a:ext cx="0" cy="14401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7956376" y="4260281"/>
            <a:ext cx="32378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ovéPole 34"/>
          <p:cNvSpPr txBox="1"/>
          <p:nvPr/>
        </p:nvSpPr>
        <p:spPr>
          <a:xfrm>
            <a:off x="8316416" y="3556608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7164288" y="3925940"/>
            <a:ext cx="1800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9741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3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chemeClr val="tx1"/>
                </a:solidFill>
              </a:rPr>
              <a:t>Úhlopříčky v kosočtverci</a:t>
            </a:r>
            <a:endParaRPr lang="cs-CZ" sz="3200" b="1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Zástupný symbol pro obsah 3"/>
              <p:cNvSpPr>
                <a:spLocks noGrp="1"/>
              </p:cNvSpPr>
              <p:nvPr>
                <p:ph idx="1"/>
              </p:nvPr>
            </p:nvSpPr>
            <p:spPr>
              <a:xfrm>
                <a:off x="251520" y="1772816"/>
                <a:ext cx="8712967" cy="4353347"/>
              </a:xfrm>
            </p:spPr>
            <p:txBody>
              <a:bodyPr>
                <a:normAutofit fontScale="40000" lnSpcReduction="20000"/>
              </a:bodyPr>
              <a:lstStyle/>
              <a:p>
                <a:pPr marL="0" indent="0">
                  <a:buNone/>
                </a:pPr>
                <a:r>
                  <a:rPr lang="cs-CZ" dirty="0" smtClean="0"/>
                  <a:t>   </a:t>
                </a:r>
              </a:p>
              <a:p>
                <a:pPr marL="0" indent="0">
                  <a:buNone/>
                </a:pPr>
                <a:r>
                  <a:rPr lang="cs-CZ" dirty="0" smtClean="0"/>
                  <a:t> </a:t>
                </a:r>
                <a:r>
                  <a:rPr lang="cs-CZ" sz="4400" b="1" dirty="0"/>
                  <a:t>AC = u₁     BD = u</a:t>
                </a:r>
                <a:r>
                  <a:rPr lang="cs-CZ" sz="4400" b="1" dirty="0" smtClean="0"/>
                  <a:t>₂</a:t>
                </a:r>
              </a:p>
              <a:p>
                <a:pPr marL="0" indent="0">
                  <a:buNone/>
                </a:pPr>
                <a:endParaRPr lang="cs-CZ" sz="4400" b="1" dirty="0"/>
              </a:p>
              <a:p>
                <a:pPr marL="0" indent="0">
                  <a:buNone/>
                </a:pPr>
                <a:endParaRPr lang="cs-CZ" sz="4400" b="1" dirty="0"/>
              </a:p>
              <a:p>
                <a:pPr marL="0" indent="0">
                  <a:buNone/>
                </a:pPr>
                <a:r>
                  <a:rPr lang="cs-CZ" sz="5000" b="1" dirty="0" smtClean="0">
                    <a:solidFill>
                      <a:srgbClr val="FF0000"/>
                    </a:solidFill>
                  </a:rPr>
                  <a:t>Úhlopříčky v kosočtverci nejsou </a:t>
                </a:r>
                <a:r>
                  <a:rPr lang="cs-CZ" sz="5000" b="1" dirty="0">
                    <a:solidFill>
                      <a:srgbClr val="FF0000"/>
                    </a:solidFill>
                  </a:rPr>
                  <a:t>stejně dlouhé</a:t>
                </a:r>
                <a:r>
                  <a:rPr lang="cs-CZ" sz="5000" b="1" dirty="0" smtClean="0">
                    <a:solidFill>
                      <a:srgbClr val="FF0000"/>
                    </a:solidFill>
                  </a:rPr>
                  <a:t>.</a:t>
                </a:r>
              </a:p>
              <a:p>
                <a:pPr marL="0" indent="0">
                  <a:buNone/>
                </a:pPr>
                <a:r>
                  <a:rPr lang="cs-CZ" sz="4400" dirty="0" smtClean="0"/>
                  <a:t>|</a:t>
                </a:r>
                <a:r>
                  <a:rPr lang="cs-CZ" sz="4400" dirty="0"/>
                  <a:t>AC</a:t>
                </a:r>
                <a:r>
                  <a:rPr lang="cs-CZ" sz="4400" dirty="0" smtClean="0"/>
                  <a:t>| </a:t>
                </a:r>
                <a14:m>
                  <m:oMath xmlns:m="http://schemas.openxmlformats.org/officeDocument/2006/math">
                    <m:r>
                      <a:rPr lang="cs-CZ" sz="4400" i="1" smtClean="0">
                        <a:latin typeface="Cambria Math"/>
                        <a:ea typeface="Cambria Math"/>
                      </a:rPr>
                      <m:t>≠</m:t>
                    </m:r>
                  </m:oMath>
                </a14:m>
                <a:r>
                  <a:rPr lang="cs-CZ" sz="4400" dirty="0" smtClean="0"/>
                  <a:t> </a:t>
                </a:r>
                <a:r>
                  <a:rPr lang="cs-CZ" sz="4400" dirty="0"/>
                  <a:t>|BD</a:t>
                </a:r>
                <a:r>
                  <a:rPr lang="cs-CZ" sz="4400" dirty="0" smtClean="0"/>
                  <a:t>|</a:t>
                </a:r>
                <a:endParaRPr lang="cs-CZ" sz="4400" dirty="0"/>
              </a:p>
              <a:p>
                <a:pPr marL="0" indent="0">
                  <a:buNone/>
                </a:pPr>
                <a:endParaRPr lang="cs-CZ" sz="4400" b="1" dirty="0" smtClean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r>
                  <a:rPr lang="cs-CZ" sz="5000" b="1" dirty="0" smtClean="0">
                    <a:solidFill>
                      <a:srgbClr val="FF0000"/>
                    </a:solidFill>
                  </a:rPr>
                  <a:t>Úhlopříčky v kosočtverci </a:t>
                </a:r>
                <a:r>
                  <a:rPr lang="cs-CZ" sz="5000" b="1" dirty="0">
                    <a:solidFill>
                      <a:srgbClr val="FF0000"/>
                    </a:solidFill>
                  </a:rPr>
                  <a:t>se navzájem půlí. </a:t>
                </a:r>
                <a:endParaRPr lang="cs-CZ" sz="5000" b="1" dirty="0" smtClean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r>
                  <a:rPr lang="cs-CZ" sz="4400" b="1" dirty="0">
                    <a:solidFill>
                      <a:srgbClr val="FF0000"/>
                    </a:solidFill>
                  </a:rPr>
                  <a:t> </a:t>
                </a:r>
                <a:r>
                  <a:rPr lang="cs-CZ" sz="4400" b="1" dirty="0" smtClean="0">
                    <a:solidFill>
                      <a:srgbClr val="FF0000"/>
                    </a:solidFill>
                  </a:rPr>
                  <a:t>   </a:t>
                </a:r>
                <a:r>
                  <a:rPr lang="cs-CZ" sz="4400" dirty="0" smtClean="0"/>
                  <a:t>|AS| = |SC|</a:t>
                </a:r>
              </a:p>
              <a:p>
                <a:pPr marL="0" indent="0">
                  <a:buNone/>
                </a:pPr>
                <a:r>
                  <a:rPr lang="cs-CZ" sz="4400" dirty="0" smtClean="0"/>
                  <a:t>    </a:t>
                </a:r>
                <a:r>
                  <a:rPr lang="cs-CZ" sz="4400" dirty="0"/>
                  <a:t>|BS| = |SD</a:t>
                </a:r>
                <a:r>
                  <a:rPr lang="cs-CZ" sz="4400" dirty="0" smtClean="0"/>
                  <a:t>|</a:t>
                </a:r>
              </a:p>
              <a:p>
                <a:pPr marL="0" indent="0">
                  <a:buNone/>
                </a:pPr>
                <a:endParaRPr lang="cs-CZ" sz="4400" dirty="0"/>
              </a:p>
              <a:p>
                <a:pPr marL="0" indent="0">
                  <a:buNone/>
                </a:pPr>
                <a:r>
                  <a:rPr lang="cs-CZ" sz="4400" dirty="0"/>
                  <a:t> </a:t>
                </a:r>
                <a:r>
                  <a:rPr lang="cs-CZ" sz="5000" b="1" dirty="0">
                    <a:solidFill>
                      <a:srgbClr val="FF0000"/>
                    </a:solidFill>
                  </a:rPr>
                  <a:t>Úhlopříčky </a:t>
                </a:r>
                <a:r>
                  <a:rPr lang="cs-CZ" sz="5000" b="1" dirty="0" smtClean="0">
                    <a:solidFill>
                      <a:srgbClr val="FF0000"/>
                    </a:solidFill>
                  </a:rPr>
                  <a:t>v kosočtverci </a:t>
                </a:r>
                <a:r>
                  <a:rPr lang="cs-CZ" sz="5000" b="1" dirty="0">
                    <a:solidFill>
                      <a:srgbClr val="FF0000"/>
                    </a:solidFill>
                  </a:rPr>
                  <a:t>jsou na sebe kolmé.</a:t>
                </a:r>
              </a:p>
              <a:p>
                <a:pPr marL="0" indent="0">
                  <a:buNone/>
                </a:pPr>
                <a:r>
                  <a:rPr lang="cs-CZ" sz="4400" dirty="0"/>
                  <a:t>    u₁  </a:t>
                </a:r>
                <a14:m>
                  <m:oMath xmlns:m="http://schemas.openxmlformats.org/officeDocument/2006/math">
                    <m:r>
                      <a:rPr lang="cs-CZ" sz="4400" i="1">
                        <a:latin typeface="Cambria Math"/>
                        <a:ea typeface="Cambria Math"/>
                      </a:rPr>
                      <m:t>⊥</m:t>
                    </m:r>
                  </m:oMath>
                </a14:m>
                <a:r>
                  <a:rPr lang="cs-CZ" sz="4400" dirty="0"/>
                  <a:t>  u₂ v S                           </a:t>
                </a:r>
              </a:p>
              <a:p>
                <a:pPr marL="0" indent="0">
                  <a:buNone/>
                </a:pPr>
                <a:r>
                  <a:rPr lang="cs-CZ" sz="4400" dirty="0"/>
                  <a:t> </a:t>
                </a:r>
                <a:r>
                  <a:rPr lang="cs-CZ" sz="4400" dirty="0" smtClean="0"/>
                  <a:t>                                                         </a:t>
                </a:r>
              </a:p>
              <a:p>
                <a:endParaRPr lang="cs-CZ" dirty="0"/>
              </a:p>
              <a:p>
                <a:endParaRPr lang="cs-CZ" dirty="0" smtClean="0"/>
              </a:p>
              <a:p>
                <a:pPr marL="0" indent="0">
                  <a:buNone/>
                </a:pPr>
                <a:r>
                  <a:rPr lang="cs-CZ" dirty="0"/>
                  <a:t> </a:t>
                </a:r>
                <a:r>
                  <a:rPr lang="cs-CZ" dirty="0" smtClean="0"/>
                  <a:t>                                                                </a:t>
                </a:r>
              </a:p>
              <a:p>
                <a:pPr marL="0" indent="0">
                  <a:buNone/>
                </a:pPr>
                <a:endParaRPr lang="cs-CZ" dirty="0"/>
              </a:p>
              <a:p>
                <a:endParaRPr lang="cs-CZ" dirty="0" smtClean="0"/>
              </a:p>
              <a:p>
                <a:endParaRPr lang="cs-CZ" dirty="0"/>
              </a:p>
            </p:txBody>
          </p:sp>
        </mc:Choice>
        <mc:Fallback>
          <p:sp>
            <p:nvSpPr>
              <p:cNvPr id="4" name="Zástupný symbol pro obsah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1520" y="1772816"/>
                <a:ext cx="8712967" cy="4353347"/>
              </a:xfrm>
              <a:blipFill rotWithShape="1">
                <a:blip r:embed="rId2" cstate="print"/>
                <a:stretch>
                  <a:fillRect l="-69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Vývojový diagram: údaje 1"/>
          <p:cNvSpPr/>
          <p:nvPr/>
        </p:nvSpPr>
        <p:spPr>
          <a:xfrm>
            <a:off x="5364088" y="2677563"/>
            <a:ext cx="2160240" cy="1471517"/>
          </a:xfrm>
          <a:prstGeom prst="flowChartInputOutp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u</a:t>
            </a:r>
          </a:p>
          <a:p>
            <a:pPr algn="ctr"/>
            <a:r>
              <a:rPr lang="cs-CZ" dirty="0" smtClean="0"/>
              <a:t>S</a:t>
            </a:r>
            <a:endParaRPr lang="cs-CZ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5796136" y="2677563"/>
            <a:ext cx="1296144" cy="14715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flipH="1">
            <a:off x="5364088" y="2677563"/>
            <a:ext cx="2160240" cy="14715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605308" y="245224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156176" y="2896333"/>
            <a:ext cx="3690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u</a:t>
            </a:r>
            <a:r>
              <a:rPr lang="cs-CZ" dirty="0" smtClean="0">
                <a:latin typeface="Candara"/>
              </a:rPr>
              <a:t>₂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796136" y="3717032"/>
            <a:ext cx="3690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u</a:t>
            </a:r>
            <a:r>
              <a:rPr lang="cs-CZ" dirty="0" smtClean="0">
                <a:latin typeface="Candara"/>
              </a:rPr>
              <a:t>₁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340683" y="3501008"/>
            <a:ext cx="2475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103058" y="4149080"/>
            <a:ext cx="189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092280" y="4086364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436096" y="2492897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70177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/>
      <p:bldP spid="11" grpId="0"/>
      <p:bldP spid="12" grpId="0"/>
      <p:bldP spid="5" grpId="0"/>
      <p:bldP spid="6" grpId="0"/>
      <p:bldP spid="8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Zástupný symbol pro obsah 1"/>
              <p:cNvSpPr>
                <a:spLocks noGrp="1"/>
              </p:cNvSpPr>
              <p:nvPr>
                <p:ph idx="1"/>
              </p:nvPr>
            </p:nvSpPr>
            <p:spPr>
              <a:xfrm>
                <a:off x="251521" y="1772816"/>
                <a:ext cx="8028880" cy="4608512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dirty="0" smtClean="0"/>
                  <a:t>Každá úhlopříčka rozděluje kosočtverec na dva shodné rovnoramenné trojúhelníky -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ea typeface="Cambria Math"/>
                      </a:rPr>
                      <m:t>∆ 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𝑨𝑪𝑫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𝒂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 ∆ 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𝑨𝑩𝑪</m:t>
                    </m:r>
                  </m:oMath>
                </a14:m>
                <a:r>
                  <a:rPr lang="cs-CZ" dirty="0" smtClean="0"/>
                  <a:t>. Rovnoramenný trojúhelník je vždy osově souměrný – osa prochází tzv. hlavním vrcholem – tedy bodem D respektive bodem B. </a:t>
                </a:r>
              </a:p>
              <a:p>
                <a:pPr marL="0" indent="0">
                  <a:buNone/>
                </a:pPr>
                <a:endParaRPr lang="cs-CZ" dirty="0"/>
              </a:p>
              <a:p>
                <a:pPr marL="0" indent="0">
                  <a:buNone/>
                </a:pPr>
                <a:r>
                  <a:rPr lang="cs-CZ" dirty="0" smtClean="0"/>
                  <a:t>o</a:t>
                </a:r>
                <a:r>
                  <a:rPr lang="cs-CZ" dirty="0" smtClean="0">
                    <a:latin typeface="Candara"/>
                  </a:rPr>
                  <a:t>₁, o₂ - osy souměrnosti</a:t>
                </a:r>
              </a:p>
              <a:p>
                <a:pPr marL="0" indent="0">
                  <a:buNone/>
                </a:pPr>
                <a:endParaRPr lang="cs-CZ" dirty="0">
                  <a:latin typeface="Candara"/>
                </a:endParaRPr>
              </a:p>
              <a:p>
                <a:pPr marL="0" indent="0">
                  <a:buNone/>
                </a:pPr>
                <a:endParaRPr lang="cs-CZ" dirty="0" smtClean="0">
                  <a:latin typeface="Candara"/>
                </a:endParaRPr>
              </a:p>
              <a:p>
                <a:pPr marL="0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:r>
                  <a:rPr lang="cs-CZ" b="1" dirty="0" smtClean="0">
                    <a:solidFill>
                      <a:srgbClr val="FF0000"/>
                    </a:solidFill>
                  </a:rPr>
                  <a:t>Kosočtverec má dvě osy souměrnosti.</a:t>
                </a:r>
              </a:p>
            </p:txBody>
          </p:sp>
        </mc:Choice>
        <mc:Fallback>
          <p:sp>
            <p:nvSpPr>
              <p:cNvPr id="2" name="Zástupný symbol pro obsah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1521" y="1772816"/>
                <a:ext cx="8028880" cy="4608512"/>
              </a:xfrm>
              <a:blipFill rotWithShape="1">
                <a:blip r:embed="rId2" cstate="print"/>
                <a:stretch>
                  <a:fillRect l="-1139" t="-1058" b="-18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b="1" dirty="0" smtClean="0">
                <a:solidFill>
                  <a:schemeClr val="tx1"/>
                </a:solidFill>
              </a:rPr>
              <a:t>Kosočtverec a osová souměrnost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5" name="Kosoúhelník 4"/>
          <p:cNvSpPr/>
          <p:nvPr/>
        </p:nvSpPr>
        <p:spPr>
          <a:xfrm>
            <a:off x="3851920" y="3861048"/>
            <a:ext cx="2016224" cy="1490464"/>
          </a:xfrm>
          <a:prstGeom prst="parallelogram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3419872" y="5229200"/>
            <a:ext cx="472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508104" y="522920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B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5868144" y="3685674"/>
            <a:ext cx="252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851920" y="3685674"/>
            <a:ext cx="400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cxnSp>
        <p:nvCxnSpPr>
          <p:cNvPr id="27" name="Přímá spojnice 26"/>
          <p:cNvCxnSpPr/>
          <p:nvPr/>
        </p:nvCxnSpPr>
        <p:spPr>
          <a:xfrm flipH="1">
            <a:off x="3131840" y="3501008"/>
            <a:ext cx="3240360" cy="23762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3892635" y="3429000"/>
            <a:ext cx="1975509" cy="23762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ovéPole 36"/>
          <p:cNvSpPr txBox="1"/>
          <p:nvPr/>
        </p:nvSpPr>
        <p:spPr>
          <a:xfrm>
            <a:off x="4052297" y="3429000"/>
            <a:ext cx="3738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</a:t>
            </a:r>
            <a:r>
              <a:rPr lang="cs-CZ" dirty="0" smtClean="0">
                <a:latin typeface="Candara"/>
              </a:rPr>
              <a:t>₁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868144" y="328498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</a:t>
            </a:r>
            <a:r>
              <a:rPr lang="cs-CZ" dirty="0" smtClean="0">
                <a:latin typeface="Candara"/>
              </a:rPr>
              <a:t>₂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06364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14" grpId="0"/>
      <p:bldP spid="15" grpId="0"/>
      <p:bldP spid="17" grpId="0"/>
      <p:bldP spid="3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988840"/>
            <a:ext cx="8712967" cy="413732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                                                  A         C       B          D</a:t>
            </a: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Střed středové souměrnosti leží v průsečíku úhlopříček.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b="1" dirty="0" smtClean="0">
                <a:solidFill>
                  <a:schemeClr val="tx1"/>
                </a:solidFill>
              </a:rPr>
              <a:t>Kosočtverec a středová souměrnost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" name="Kosoúhelník 2"/>
          <p:cNvSpPr/>
          <p:nvPr/>
        </p:nvSpPr>
        <p:spPr>
          <a:xfrm>
            <a:off x="899592" y="2420888"/>
            <a:ext cx="2016224" cy="1490464"/>
          </a:xfrm>
          <a:prstGeom prst="parallelogram">
            <a:avLst/>
          </a:prstGeom>
          <a:noFill/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3911352"/>
            <a:ext cx="2567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68121" y="3911352"/>
            <a:ext cx="2723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915816" y="2060848"/>
            <a:ext cx="400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940308" y="213285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cxnSp>
        <p:nvCxnSpPr>
          <p:cNvPr id="10" name="Přímá spojnice 9"/>
          <p:cNvCxnSpPr>
            <a:stCxn id="5" idx="0"/>
            <a:endCxn id="5" idx="0"/>
          </p:cNvCxnSpPr>
          <p:nvPr/>
        </p:nvCxnSpPr>
        <p:spPr>
          <a:xfrm>
            <a:off x="811938" y="3911352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 flipV="1">
            <a:off x="899592" y="2430180"/>
            <a:ext cx="2016224" cy="14811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nice 70"/>
          <p:cNvCxnSpPr/>
          <p:nvPr/>
        </p:nvCxnSpPr>
        <p:spPr>
          <a:xfrm>
            <a:off x="1300348" y="2430180"/>
            <a:ext cx="1255428" cy="14811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ovéPole 85"/>
          <p:cNvSpPr txBox="1"/>
          <p:nvPr/>
        </p:nvSpPr>
        <p:spPr>
          <a:xfrm>
            <a:off x="1691680" y="3170766"/>
            <a:ext cx="421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</a:t>
            </a:r>
            <a:endParaRPr lang="cs-CZ" dirty="0"/>
          </a:p>
        </p:txBody>
      </p:sp>
      <p:sp>
        <p:nvSpPr>
          <p:cNvPr id="87" name="TextovéPole 86"/>
          <p:cNvSpPr txBox="1"/>
          <p:nvPr/>
        </p:nvSpPr>
        <p:spPr>
          <a:xfrm>
            <a:off x="1403648" y="2430180"/>
            <a:ext cx="7091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u</a:t>
            </a:r>
            <a:r>
              <a:rPr lang="cs-CZ" dirty="0" smtClean="0">
                <a:latin typeface="Candara"/>
              </a:rPr>
              <a:t>₁</a:t>
            </a:r>
            <a:endParaRPr lang="cs-CZ" dirty="0"/>
          </a:p>
        </p:txBody>
      </p:sp>
      <p:sp>
        <p:nvSpPr>
          <p:cNvPr id="88" name="TextovéPole 87"/>
          <p:cNvSpPr txBox="1"/>
          <p:nvPr/>
        </p:nvSpPr>
        <p:spPr>
          <a:xfrm>
            <a:off x="1120328" y="3170766"/>
            <a:ext cx="4680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u</a:t>
            </a:r>
            <a:r>
              <a:rPr lang="cs-CZ" dirty="0" smtClean="0">
                <a:latin typeface="Candara"/>
              </a:rPr>
              <a:t>₂</a:t>
            </a:r>
            <a:endParaRPr lang="cs-CZ" dirty="0"/>
          </a:p>
        </p:txBody>
      </p:sp>
      <p:cxnSp>
        <p:nvCxnSpPr>
          <p:cNvPr id="90" name="Přímá spojnice se šipkou 89"/>
          <p:cNvCxnSpPr/>
          <p:nvPr/>
        </p:nvCxnSpPr>
        <p:spPr>
          <a:xfrm>
            <a:off x="3923928" y="2245514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Přímá spojnice se šipkou 91"/>
          <p:cNvCxnSpPr/>
          <p:nvPr/>
        </p:nvCxnSpPr>
        <p:spPr>
          <a:xfrm>
            <a:off x="5364088" y="2245514"/>
            <a:ext cx="50405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210754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/>
      <p:bldP spid="7" grpId="0"/>
      <p:bldP spid="8" grpId="0"/>
      <p:bldP spid="86" grpId="0"/>
      <p:bldP spid="87" grpId="0"/>
      <p:bldP spid="8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504354"/>
            <a:ext cx="8640959" cy="4641379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∢ DAB = ∢ BCD       ∢</a:t>
            </a:r>
            <a:r>
              <a:rPr lang="el-GR" b="1" dirty="0" smtClean="0">
                <a:latin typeface="Times New Roman"/>
                <a:cs typeface="Times New Roman"/>
              </a:rPr>
              <a:t>α</a:t>
            </a:r>
            <a:r>
              <a:rPr lang="cs-CZ" b="1" dirty="0" smtClean="0">
                <a:latin typeface="Times New Roman"/>
                <a:cs typeface="Times New Roman"/>
              </a:rPr>
              <a:t> = </a:t>
            </a:r>
            <a:r>
              <a:rPr lang="cs-CZ" b="1" dirty="0" smtClean="0"/>
              <a:t>∢</a:t>
            </a:r>
            <a:r>
              <a:rPr lang="el-GR" b="1" dirty="0">
                <a:latin typeface="Candara"/>
              </a:rPr>
              <a:t>γ</a:t>
            </a: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∢ ABC = ∢ ADC       ∢</a:t>
            </a:r>
            <a:r>
              <a:rPr lang="el-GR" b="1" dirty="0" smtClean="0">
                <a:latin typeface="Candara"/>
              </a:rPr>
              <a:t>β</a:t>
            </a:r>
            <a:r>
              <a:rPr lang="cs-CZ" b="1" dirty="0" smtClean="0">
                <a:latin typeface="Candara"/>
              </a:rPr>
              <a:t> =  </a:t>
            </a:r>
            <a:r>
              <a:rPr lang="cs-CZ" b="1" dirty="0" smtClean="0"/>
              <a:t>∢</a:t>
            </a:r>
            <a:r>
              <a:rPr lang="el-GR" b="1" dirty="0" smtClean="0">
                <a:latin typeface="Candara"/>
              </a:rPr>
              <a:t>δ</a:t>
            </a:r>
            <a:endParaRPr lang="cs-CZ" b="1" dirty="0" smtClean="0"/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Protilehlé úhly mají v kosočtverci</a:t>
            </a:r>
          </a:p>
          <a:p>
            <a:pPr marL="0" indent="0">
              <a:buNone/>
            </a:pPr>
            <a:r>
              <a:rPr lang="cs-CZ" b="1" dirty="0">
                <a:solidFill>
                  <a:srgbClr val="FF0000"/>
                </a:solidFill>
              </a:rPr>
              <a:t>s</a:t>
            </a:r>
            <a:r>
              <a:rPr lang="cs-CZ" b="1" dirty="0" smtClean="0">
                <a:solidFill>
                  <a:srgbClr val="FF0000"/>
                </a:solidFill>
              </a:rPr>
              <a:t>tejnou velikost.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lang="el-GR" b="1" dirty="0" smtClean="0">
                <a:solidFill>
                  <a:schemeClr val="tx1"/>
                </a:solidFill>
                <a:latin typeface="Times New Roman"/>
                <a:cs typeface="Times New Roman"/>
              </a:rPr>
              <a:t>α</a:t>
            </a:r>
            <a:r>
              <a:rPr lang="cs-CZ" b="1" dirty="0" smtClean="0">
                <a:solidFill>
                  <a:schemeClr val="tx1"/>
                </a:solidFill>
                <a:latin typeface="Times New Roman"/>
                <a:cs typeface="Times New Roman"/>
              </a:rPr>
              <a:t> + </a:t>
            </a:r>
            <a:r>
              <a:rPr lang="el-GR" b="1" dirty="0" smtClean="0">
                <a:solidFill>
                  <a:schemeClr val="tx1"/>
                </a:solidFill>
                <a:latin typeface="Candara"/>
                <a:cs typeface="Times New Roman"/>
              </a:rPr>
              <a:t>β</a:t>
            </a:r>
            <a:r>
              <a:rPr lang="cs-CZ" b="1" dirty="0" smtClean="0">
                <a:solidFill>
                  <a:schemeClr val="tx1"/>
                </a:solidFill>
                <a:latin typeface="Candara"/>
                <a:cs typeface="Times New Roman"/>
              </a:rPr>
              <a:t> + </a:t>
            </a:r>
            <a:r>
              <a:rPr lang="el-GR" b="1" dirty="0" smtClean="0">
                <a:solidFill>
                  <a:schemeClr val="tx1"/>
                </a:solidFill>
                <a:latin typeface="Candara"/>
                <a:cs typeface="Times New Roman"/>
              </a:rPr>
              <a:t>γ</a:t>
            </a:r>
            <a:r>
              <a:rPr lang="cs-CZ" b="1" dirty="0" smtClean="0">
                <a:solidFill>
                  <a:schemeClr val="tx1"/>
                </a:solidFill>
                <a:latin typeface="Candara"/>
                <a:cs typeface="Times New Roman"/>
              </a:rPr>
              <a:t> + </a:t>
            </a:r>
            <a:r>
              <a:rPr lang="el-GR" b="1" dirty="0" smtClean="0">
                <a:solidFill>
                  <a:schemeClr val="tx1"/>
                </a:solidFill>
                <a:latin typeface="Candara"/>
                <a:cs typeface="Times New Roman"/>
              </a:rPr>
              <a:t>δ</a:t>
            </a:r>
            <a:r>
              <a:rPr lang="cs-CZ" b="1" dirty="0" smtClean="0">
                <a:solidFill>
                  <a:schemeClr val="tx1"/>
                </a:solidFill>
                <a:latin typeface="Candara"/>
                <a:cs typeface="Times New Roman"/>
              </a:rPr>
              <a:t> = 360⁰</a:t>
            </a:r>
            <a:endParaRPr lang="cs-CZ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Součet vnitřních úhlů v kosočtverci</a:t>
            </a:r>
          </a:p>
          <a:p>
            <a:pPr marL="0" indent="0">
              <a:buNone/>
            </a:pPr>
            <a:r>
              <a:rPr lang="cs-CZ" b="1" dirty="0">
                <a:solidFill>
                  <a:srgbClr val="FF0000"/>
                </a:solidFill>
              </a:rPr>
              <a:t>j</a:t>
            </a:r>
            <a:r>
              <a:rPr lang="cs-CZ" b="1" dirty="0" smtClean="0">
                <a:solidFill>
                  <a:srgbClr val="FF0000"/>
                </a:solidFill>
              </a:rPr>
              <a:t>e vždy 360</a:t>
            </a:r>
            <a:r>
              <a:rPr lang="cs-CZ" b="1" dirty="0" smtClean="0">
                <a:solidFill>
                  <a:srgbClr val="FF0000"/>
                </a:solidFill>
                <a:latin typeface="Candara"/>
              </a:rPr>
              <a:t>⁰.</a:t>
            </a:r>
          </a:p>
          <a:p>
            <a:pPr marL="0" indent="0">
              <a:buNone/>
            </a:pPr>
            <a:r>
              <a:rPr lang="el-GR" b="1" dirty="0" smtClean="0">
                <a:solidFill>
                  <a:schemeClr val="tx1"/>
                </a:solidFill>
                <a:latin typeface="Times New Roman"/>
                <a:cs typeface="Times New Roman"/>
              </a:rPr>
              <a:t>α</a:t>
            </a:r>
            <a:r>
              <a:rPr lang="cs-CZ" b="1" dirty="0" smtClean="0">
                <a:solidFill>
                  <a:schemeClr val="tx1"/>
                </a:solidFill>
                <a:latin typeface="Times New Roman"/>
                <a:cs typeface="Times New Roman"/>
              </a:rPr>
              <a:t>+</a:t>
            </a:r>
            <a:r>
              <a:rPr lang="el-GR" b="1" dirty="0">
                <a:solidFill>
                  <a:schemeClr val="tx1"/>
                </a:solidFill>
                <a:cs typeface="Times New Roman"/>
              </a:rPr>
              <a:t> </a:t>
            </a:r>
            <a:r>
              <a:rPr lang="el-GR" b="1" dirty="0" smtClean="0">
                <a:solidFill>
                  <a:schemeClr val="tx1"/>
                </a:solidFill>
                <a:cs typeface="Times New Roman"/>
              </a:rPr>
              <a:t>β</a:t>
            </a:r>
            <a:r>
              <a:rPr lang="cs-CZ" b="1" dirty="0" smtClean="0">
                <a:solidFill>
                  <a:schemeClr val="tx1"/>
                </a:solidFill>
                <a:cs typeface="Times New Roman"/>
              </a:rPr>
              <a:t>= </a:t>
            </a:r>
            <a:r>
              <a:rPr lang="el-GR" b="1" dirty="0" smtClean="0">
                <a:solidFill>
                  <a:schemeClr val="tx1"/>
                </a:solidFill>
                <a:cs typeface="Times New Roman"/>
              </a:rPr>
              <a:t>β</a:t>
            </a:r>
            <a:r>
              <a:rPr lang="cs-CZ" b="1" dirty="0" smtClean="0">
                <a:solidFill>
                  <a:schemeClr val="tx1"/>
                </a:solidFill>
                <a:cs typeface="Times New Roman"/>
              </a:rPr>
              <a:t>+</a:t>
            </a:r>
            <a:r>
              <a:rPr lang="el-GR" b="1" dirty="0">
                <a:solidFill>
                  <a:schemeClr val="tx1"/>
                </a:solidFill>
                <a:cs typeface="Times New Roman"/>
              </a:rPr>
              <a:t> </a:t>
            </a:r>
            <a:r>
              <a:rPr lang="el-GR" b="1" dirty="0" smtClean="0">
                <a:solidFill>
                  <a:schemeClr val="tx1"/>
                </a:solidFill>
                <a:cs typeface="Times New Roman"/>
              </a:rPr>
              <a:t>γ</a:t>
            </a:r>
            <a:r>
              <a:rPr lang="cs-CZ" b="1" dirty="0" smtClean="0">
                <a:solidFill>
                  <a:schemeClr val="tx1"/>
                </a:solidFill>
                <a:cs typeface="Times New Roman"/>
              </a:rPr>
              <a:t>= </a:t>
            </a:r>
            <a:r>
              <a:rPr lang="el-GR" b="1" dirty="0" smtClean="0">
                <a:solidFill>
                  <a:schemeClr val="tx1"/>
                </a:solidFill>
                <a:cs typeface="Times New Roman"/>
              </a:rPr>
              <a:t>γ</a:t>
            </a:r>
            <a:r>
              <a:rPr lang="cs-CZ" b="1" dirty="0" smtClean="0">
                <a:solidFill>
                  <a:schemeClr val="tx1"/>
                </a:solidFill>
                <a:cs typeface="Times New Roman"/>
              </a:rPr>
              <a:t>+</a:t>
            </a:r>
            <a:r>
              <a:rPr lang="el-GR" b="1" dirty="0">
                <a:solidFill>
                  <a:schemeClr val="tx1"/>
                </a:solidFill>
                <a:cs typeface="Times New Roman"/>
              </a:rPr>
              <a:t> </a:t>
            </a:r>
            <a:r>
              <a:rPr lang="el-GR" b="1" dirty="0" smtClean="0">
                <a:solidFill>
                  <a:schemeClr val="tx1"/>
                </a:solidFill>
                <a:cs typeface="Times New Roman"/>
              </a:rPr>
              <a:t>δ</a:t>
            </a:r>
            <a:r>
              <a:rPr lang="cs-CZ" b="1" dirty="0" smtClean="0">
                <a:solidFill>
                  <a:schemeClr val="tx1"/>
                </a:solidFill>
                <a:cs typeface="Times New Roman"/>
              </a:rPr>
              <a:t>= </a:t>
            </a:r>
            <a:r>
              <a:rPr lang="el-GR" b="1" dirty="0" smtClean="0">
                <a:solidFill>
                  <a:schemeClr val="tx1"/>
                </a:solidFill>
                <a:cs typeface="Times New Roman"/>
              </a:rPr>
              <a:t>δ</a:t>
            </a:r>
            <a:r>
              <a:rPr lang="cs-CZ" b="1" dirty="0" smtClean="0">
                <a:solidFill>
                  <a:schemeClr val="tx1"/>
                </a:solidFill>
                <a:cs typeface="Times New Roman"/>
              </a:rPr>
              <a:t>+</a:t>
            </a:r>
            <a:r>
              <a:rPr lang="el-GR" b="1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el-GR" b="1" dirty="0" smtClean="0">
                <a:solidFill>
                  <a:schemeClr val="tx1"/>
                </a:solidFill>
                <a:latin typeface="Times New Roman"/>
                <a:cs typeface="Times New Roman"/>
              </a:rPr>
              <a:t>α</a:t>
            </a:r>
            <a:r>
              <a:rPr lang="cs-CZ" b="1" dirty="0" smtClean="0">
                <a:solidFill>
                  <a:schemeClr val="tx1"/>
                </a:solidFill>
                <a:latin typeface="Times New Roman"/>
                <a:cs typeface="Times New Roman"/>
              </a:rPr>
              <a:t>= 180</a:t>
            </a:r>
            <a:r>
              <a:rPr lang="cs-CZ" b="1" dirty="0" smtClean="0">
                <a:solidFill>
                  <a:schemeClr val="tx1"/>
                </a:solidFill>
                <a:latin typeface="Candara"/>
                <a:cs typeface="Times New Roman"/>
              </a:rPr>
              <a:t>⁰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  <a:latin typeface="Candara"/>
                <a:cs typeface="Times New Roman"/>
              </a:rPr>
              <a:t>Součet úhlů ležících při jednom rameni je 180⁰.</a:t>
            </a:r>
            <a:endParaRPr lang="cs-CZ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002440"/>
          </a:xfrm>
        </p:spPr>
        <p:txBody>
          <a:bodyPr>
            <a:normAutofit/>
          </a:bodyPr>
          <a:lstStyle/>
          <a:p>
            <a:pPr algn="just"/>
            <a:r>
              <a:rPr lang="cs-CZ" sz="3200" b="1" dirty="0" smtClean="0">
                <a:solidFill>
                  <a:schemeClr val="tx1"/>
                </a:solidFill>
              </a:rPr>
              <a:t>Vnitřní úhly v kosočtverci</a:t>
            </a:r>
            <a:endParaRPr lang="cs-CZ" sz="3200" b="1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Kosoúhelník 2"/>
              <p:cNvSpPr/>
              <p:nvPr/>
            </p:nvSpPr>
            <p:spPr>
              <a:xfrm>
                <a:off x="5652121" y="2924944"/>
                <a:ext cx="2448272" cy="1800200"/>
              </a:xfrm>
              <a:prstGeom prst="parallelogram">
                <a:avLst/>
              </a:prstGeom>
              <a:solidFill>
                <a:schemeClr val="bg2">
                  <a:lumMod val="40000"/>
                  <a:lumOff val="60000"/>
                </a:schemeClr>
              </a:solidFill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i="1" smtClean="0">
                          <a:latin typeface="Cambria Math"/>
                        </a:rPr>
                        <m:t>δ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" name="Kosoúhelník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2121" y="2924944"/>
                <a:ext cx="2448272" cy="1800200"/>
              </a:xfrm>
              <a:prstGeom prst="parallelogram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/>
          <p:cNvSpPr txBox="1"/>
          <p:nvPr/>
        </p:nvSpPr>
        <p:spPr>
          <a:xfrm>
            <a:off x="5436096" y="4725144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24328" y="4725144"/>
            <a:ext cx="400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8100393" y="2636912"/>
            <a:ext cx="437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868144" y="2636912"/>
            <a:ext cx="2567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3" name="TextovéPole 12"/>
              <p:cNvSpPr txBox="1"/>
              <p:nvPr/>
            </p:nvSpPr>
            <p:spPr>
              <a:xfrm>
                <a:off x="5724128" y="4221088"/>
                <a:ext cx="40075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i="1" smtClean="0">
                          <a:latin typeface="Cambria Math"/>
                        </a:rPr>
                        <m:t>α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4128" y="4221088"/>
                <a:ext cx="400755" cy="36933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4" name="TextovéPole 13"/>
              <p:cNvSpPr txBox="1"/>
              <p:nvPr/>
            </p:nvSpPr>
            <p:spPr>
              <a:xfrm>
                <a:off x="7308304" y="4293096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i="1" smtClean="0">
                          <a:latin typeface="Cambria Math"/>
                        </a:rPr>
                        <m:t>β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08304" y="4293096"/>
                <a:ext cx="360040" cy="369332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5" name="TextovéPole 14"/>
              <p:cNvSpPr txBox="1"/>
              <p:nvPr/>
            </p:nvSpPr>
            <p:spPr>
              <a:xfrm>
                <a:off x="7724705" y="2821578"/>
                <a:ext cx="20037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i="1" smtClean="0">
                          <a:latin typeface="Cambria Math"/>
                        </a:rPr>
                        <m:t>γ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24705" y="2821578"/>
                <a:ext cx="200378" cy="369332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r="-45455" b="-5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7" name="TextovéPole 16"/>
              <p:cNvSpPr txBox="1"/>
              <p:nvPr/>
            </p:nvSpPr>
            <p:spPr>
              <a:xfrm>
                <a:off x="5996513" y="2924944"/>
                <a:ext cx="44769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i="1" smtClean="0">
                          <a:latin typeface="Cambria Math"/>
                        </a:rPr>
                        <m:t>δ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96513" y="2924944"/>
                <a:ext cx="447695" cy="369332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2611056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9" y="1844824"/>
            <a:ext cx="7956872" cy="4281339"/>
          </a:xfrm>
        </p:spPr>
        <p:txBody>
          <a:bodyPr/>
          <a:lstStyle/>
          <a:p>
            <a:pPr marL="0" indent="0">
              <a:buNone/>
            </a:pPr>
            <a:r>
              <a:rPr lang="cs-CZ" sz="1600" dirty="0">
                <a:latin typeface="Arial" pitchFamily="34" charset="0"/>
                <a:cs typeface="Arial" pitchFamily="34" charset="0"/>
              </a:rPr>
              <a:t>Autorem materiálu a všech jeho částí, není-li uvedeno jinak, je Mgr. Alena Čechová</a:t>
            </a:r>
            <a:r>
              <a:rPr lang="cs-CZ" sz="1600">
                <a:latin typeface="Arial" pitchFamily="34" charset="0"/>
                <a:cs typeface="Arial" pitchFamily="34" charset="0"/>
              </a:rPr>
              <a:t>. 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b="1" dirty="0" smtClean="0">
                <a:solidFill>
                  <a:schemeClr val="tx1"/>
                </a:solidFill>
              </a:rPr>
              <a:t>Použité zdroje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2351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1476</TotalTime>
  <Words>409</Words>
  <Application>Microsoft Office PowerPoint</Application>
  <PresentationFormat>Předvádění na obrazovce (4:3)</PresentationFormat>
  <Paragraphs>134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Vlnění</vt:lpstr>
      <vt:lpstr>Snímek 1</vt:lpstr>
      <vt:lpstr>Kosočtverec – základní vlastnosti</vt:lpstr>
      <vt:lpstr>Kosočtverec</vt:lpstr>
      <vt:lpstr>Výšky v kosočtverci</vt:lpstr>
      <vt:lpstr>Výpočet obvodu a obsahu</vt:lpstr>
      <vt:lpstr>Úhlopříčky v kosočtverci</vt:lpstr>
      <vt:lpstr>Kosočtverec a osová souměrnost</vt:lpstr>
      <vt:lpstr>Kosočtverec a středová souměrnost</vt:lpstr>
      <vt:lpstr>Vnitřní úhly v kosočtverci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Délka</dc:title>
  <dc:creator>ON</dc:creator>
  <cp:lastModifiedBy>Dum</cp:lastModifiedBy>
  <cp:revision>226</cp:revision>
  <dcterms:created xsi:type="dcterms:W3CDTF">2013-01-16T20:09:48Z</dcterms:created>
  <dcterms:modified xsi:type="dcterms:W3CDTF">2015-07-15T20:07:14Z</dcterms:modified>
</cp:coreProperties>
</file>