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3"/>
  </p:notesMasterIdLst>
  <p:sldIdLst>
    <p:sldId id="256" r:id="rId2"/>
    <p:sldId id="270" r:id="rId3"/>
    <p:sldId id="263" r:id="rId4"/>
    <p:sldId id="259" r:id="rId5"/>
    <p:sldId id="268" r:id="rId6"/>
    <p:sldId id="264" r:id="rId7"/>
    <p:sldId id="265" r:id="rId8"/>
    <p:sldId id="266" r:id="rId9"/>
    <p:sldId id="267" r:id="rId10"/>
    <p:sldId id="269" r:id="rId11"/>
    <p:sldId id="26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>
        <p:scale>
          <a:sx n="90" d="100"/>
          <a:sy n="90" d="100"/>
        </p:scale>
        <p:origin x="-504" y="-2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15.7.2015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ED918-CD15-4242-B967-2E143060AF6E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AD510-F0BF-4689-86AE-2DEFE4D2E03D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DBCC3-37EF-47A2-9DCD-C1F3070F554B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22ED4-E49B-4197-A5C8-C6034BF9843B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8C40-0442-48CD-BCBC-A6FFD49CAE23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130F-7189-476E-ABB4-FE55702C1C74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A588-3E70-4CE6-B5F0-5F460B0D6639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FDB3-ABC3-4E62-BC8E-BE63CF8068EF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F7F7-F546-4415-9639-FF06DF15991A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4B181-1A66-4F58-AAB9-31A01D8A1054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ADEC5-9769-4798-8ABD-F3282E47ECBC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3596C06-1432-46DD-9AFC-183DBA1DDFB0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8" t="4000" r="2090" b="45888"/>
          <a:stretch/>
        </p:blipFill>
        <p:spPr>
          <a:xfrm>
            <a:off x="2051720" y="1340768"/>
            <a:ext cx="5276338" cy="1080000"/>
          </a:xfrm>
          <a:prstGeom prst="rect">
            <a:avLst/>
          </a:prstGeo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87624" y="602128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Alena Čechová.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57809090"/>
              </p:ext>
            </p:extLst>
          </p:nvPr>
        </p:nvGraphicFramePr>
        <p:xfrm>
          <a:off x="1331640" y="2420767"/>
          <a:ext cx="6480720" cy="33124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7214"/>
                <a:gridCol w="4393506"/>
              </a:tblGrid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Číslo projektu: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CZ.1.07/1.4.00/21.3811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Název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cap="all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Čtyřúhelník – </a:t>
                      </a:r>
                      <a:r>
                        <a:rPr lang="cs-CZ" sz="1000" kern="50" cap="all" smtClean="0">
                          <a:effectLst/>
                          <a:latin typeface="+mn-lt"/>
                          <a:ea typeface="+mn-ea"/>
                          <a:cs typeface="+mn-cs"/>
                        </a:rPr>
                        <a:t>obvod obdélníku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Číslo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smtClean="0">
                          <a:effectLst/>
                        </a:rPr>
                        <a:t>III/2/MAT/2/1/1-27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Vzdělávací předmět: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Matematika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Tematická oblast: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Matematika a její aplikace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7506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Autor: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Alena</a:t>
                      </a:r>
                      <a:r>
                        <a:rPr lang="cs-CZ" sz="1000" kern="5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Čechová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37309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Anotace: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</a:t>
                      </a:r>
                      <a:r>
                        <a:rPr lang="cs-CZ" sz="1000" kern="50" dirty="0" smtClean="0">
                          <a:effectLst/>
                        </a:rPr>
                        <a:t>si</a:t>
                      </a:r>
                      <a:r>
                        <a:rPr lang="cs-CZ" sz="1000" kern="50" baseline="0" dirty="0" smtClean="0">
                          <a:effectLst/>
                        </a:rPr>
                        <a:t> procvičí obvod obdélníku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baseline="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Procvičovací hodina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42576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Klíčová slova: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Obdélník, obvod  obdélníku</a:t>
                      </a:r>
                      <a:endParaRPr lang="cs-CZ" sz="10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Metodické pokyny: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PC, DTP, metodické pokyny jsou součástí materiálu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učebního materiálu: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Prezentace doplněná fotografiemi a testy.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interaktivity: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Kombinovaná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Cílová skupina: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6., </a:t>
                      </a:r>
                      <a:r>
                        <a:rPr lang="cs-CZ" sz="1000" kern="50" dirty="0" smtClean="0">
                          <a:effectLst/>
                        </a:rPr>
                        <a:t>7.,8</a:t>
                      </a:r>
                      <a:r>
                        <a:rPr lang="cs-CZ" sz="1000" kern="50" baseline="0" dirty="0" smtClean="0">
                          <a:effectLst/>
                        </a:rPr>
                        <a:t>. a 9. </a:t>
                      </a:r>
                      <a:r>
                        <a:rPr lang="cs-CZ" sz="1000" kern="50" dirty="0" smtClean="0">
                          <a:effectLst/>
                        </a:rPr>
                        <a:t>ročníku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Datum vzniku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smtClean="0">
                          <a:effectLst/>
                        </a:rPr>
                        <a:t>25.2.2013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6669360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tx1"/>
                </a:solidFill>
              </a:rPr>
              <a:t>Obvod obdélníku</a:t>
            </a:r>
            <a:endParaRPr lang="cs-CZ" sz="4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0378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628800"/>
            <a:ext cx="8640959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/>
                </a:solidFill>
              </a:rPr>
              <a:t>Obdélník patří mezi rovinné čtyřúhelníky. Jde o rovnoběžník, jehož sousední strany mají různé délky a jsou na sebe kolmé. Obdélník řadíme mezi pravoúhlé rovnoběžníky.</a:t>
            </a:r>
            <a:endParaRPr lang="cs-CZ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/>
                </a:solidFill>
              </a:rPr>
              <a:t>                             </a:t>
            </a:r>
            <a:r>
              <a:rPr lang="cs-CZ" sz="2800" b="1" dirty="0" smtClean="0">
                <a:solidFill>
                  <a:schemeClr val="tx1"/>
                </a:solidFill>
                <a:latin typeface="Candara"/>
              </a:rPr>
              <a:t>D                                                   C            </a:t>
            </a:r>
          </a:p>
          <a:p>
            <a:pPr marL="0" indent="0">
              <a:buNone/>
            </a:pPr>
            <a:endParaRPr lang="cs-CZ" sz="2800" b="1" dirty="0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endParaRPr lang="cs-CZ" sz="2800" b="1" dirty="0" smtClean="0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/>
                </a:solidFill>
                <a:latin typeface="Candara"/>
              </a:rPr>
              <a:t>                             A                                                   B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Candara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Candara"/>
              </a:rPr>
              <a:t>                                                       </a:t>
            </a:r>
            <a:endParaRPr lang="cs-CZ" sz="2800" b="1" dirty="0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Obdélník – obvod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915491" y="4149080"/>
            <a:ext cx="3816424" cy="158417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427984" y="5733256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31916" y="4797152"/>
            <a:ext cx="401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07309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844824"/>
            <a:ext cx="8640959" cy="428133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Pomocí délek  stran obdélníku  můžeme vypočítat jeho obvod.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            </a:t>
            </a:r>
          </a:p>
          <a:p>
            <a:pPr marL="0" indent="0">
              <a:buNone/>
            </a:pPr>
            <a:r>
              <a:rPr lang="cs-CZ" b="1" dirty="0" smtClean="0"/>
              <a:t>                                                                            </a:t>
            </a:r>
            <a:endParaRPr lang="cs-CZ" b="1" dirty="0"/>
          </a:p>
          <a:p>
            <a:pPr marL="0" indent="0">
              <a:buNone/>
            </a:pPr>
            <a:r>
              <a:rPr lang="cs-CZ" b="1" dirty="0" smtClean="0">
                <a:latin typeface="Candara"/>
              </a:rPr>
              <a:t>                                                                                </a:t>
            </a:r>
          </a:p>
          <a:p>
            <a:pPr marL="0" indent="0">
              <a:buNone/>
            </a:pPr>
            <a:r>
              <a:rPr lang="cs-CZ" b="1" dirty="0">
                <a:latin typeface="Candara"/>
              </a:rPr>
              <a:t> </a:t>
            </a:r>
            <a:endParaRPr lang="cs-CZ" b="1" dirty="0" smtClean="0">
              <a:latin typeface="Candara"/>
            </a:endParaRPr>
          </a:p>
          <a:p>
            <a:pPr marL="0" indent="0">
              <a:buNone/>
            </a:pPr>
            <a:r>
              <a:rPr lang="cs-CZ" b="1" dirty="0">
                <a:latin typeface="Candara"/>
              </a:rPr>
              <a:t> </a:t>
            </a:r>
            <a:r>
              <a:rPr lang="cs-CZ" b="1" dirty="0" smtClean="0">
                <a:latin typeface="Candara"/>
              </a:rPr>
              <a:t>                                                                                              </a:t>
            </a:r>
            <a:endParaRPr lang="cs-CZ" b="1" dirty="0">
              <a:latin typeface="Candara"/>
            </a:endParaRPr>
          </a:p>
          <a:p>
            <a:pPr marL="0" indent="0">
              <a:buNone/>
            </a:pPr>
            <a:r>
              <a:rPr lang="cs-CZ" b="1" dirty="0" smtClean="0">
                <a:latin typeface="Candara"/>
              </a:rPr>
              <a:t>                                    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latin typeface="Candara"/>
              </a:rPr>
              <a:t>                         </a:t>
            </a:r>
          </a:p>
          <a:p>
            <a:pPr marL="0" indent="0">
              <a:buNone/>
            </a:pPr>
            <a:r>
              <a:rPr lang="cs-CZ" sz="3500" b="1" dirty="0" smtClean="0">
                <a:solidFill>
                  <a:srgbClr val="FF0000"/>
                </a:solidFill>
                <a:latin typeface="Candara"/>
              </a:rPr>
              <a:t>                  o = 2. ( a +  b )        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  <a:latin typeface="Candara"/>
              </a:rPr>
              <a:t> </a:t>
            </a:r>
            <a:r>
              <a:rPr lang="cs-CZ" b="1" dirty="0" smtClean="0">
                <a:solidFill>
                  <a:srgbClr val="FF0000"/>
                </a:solidFill>
                <a:latin typeface="Candara"/>
              </a:rPr>
              <a:t>                        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smtClean="0">
                <a:solidFill>
                  <a:schemeClr val="tx1"/>
                </a:solidFill>
              </a:rPr>
              <a:t>Vzorec pro výpočet </a:t>
            </a:r>
            <a:r>
              <a:rPr lang="cs-CZ" sz="3200" b="1" dirty="0" smtClean="0">
                <a:solidFill>
                  <a:schemeClr val="tx1"/>
                </a:solidFill>
              </a:rPr>
              <a:t>obvodu 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3568" y="2852936"/>
            <a:ext cx="4896544" cy="165618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95536" y="4509120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80112" y="4437112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80113" y="2564904"/>
            <a:ext cx="385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5536" y="2564904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843808" y="443711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580113" y="3356992"/>
            <a:ext cx="385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23121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2060848"/>
            <a:ext cx="8568951" cy="406531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Kolik </a:t>
            </a:r>
            <a:r>
              <a:rPr lang="cs-CZ" dirty="0"/>
              <a:t>metrů podlahové krytiny široké 1,5 m je potřeba na pokrytí obdélníkové podlahy dlouhé 4,5 m a široké 3 m?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                                       </a:t>
            </a:r>
            <a:r>
              <a:rPr lang="cs-CZ" b="1" dirty="0" smtClean="0">
                <a:solidFill>
                  <a:srgbClr val="FF0000"/>
                </a:solidFill>
              </a:rPr>
              <a:t>Postup řešení: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                                        1) Náčrtek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                                        2) Výpočet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                                        3) Odpověď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rgbClr val="FF0000"/>
                </a:solidFill>
              </a:rPr>
              <a:t>Příklad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5896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844824"/>
            <a:ext cx="8568951" cy="4353347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Z náčrtku je patrné, že budeme potřebovat dva pruhy dané podlahové krytiny, která je </a:t>
            </a:r>
            <a:r>
              <a:rPr lang="cs-CZ" dirty="0" smtClean="0"/>
              <a:t>široká 1,5 </a:t>
            </a:r>
            <a:r>
              <a:rPr lang="cs-CZ" dirty="0"/>
              <a:t>m. </a:t>
            </a:r>
            <a:r>
              <a:rPr lang="cs-CZ" dirty="0" smtClean="0"/>
              <a:t>Každý pruh je dlouhý 4,5 metru.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4,5 . 2 = 9 m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Budeme potřebovat 9 metrů podlahové krytiny široké 1,5 metru.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chemeClr val="tx1"/>
                </a:solidFill>
              </a:rPr>
              <a:t>Řešení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115616" y="3212976"/>
            <a:ext cx="2520280" cy="13464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se šipkou 5"/>
          <p:cNvCxnSpPr>
            <a:stCxn id="3" idx="1"/>
            <a:endCxn id="3" idx="3"/>
          </p:cNvCxnSpPr>
          <p:nvPr/>
        </p:nvCxnSpPr>
        <p:spPr>
          <a:xfrm>
            <a:off x="1115616" y="3886200"/>
            <a:ext cx="252028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2051720" y="455942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4,5 m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635896" y="3429000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 m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259632" y="342900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1,5 m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259632" y="414908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1,5 m</a:t>
            </a:r>
            <a:endParaRPr lang="cs-CZ" dirty="0"/>
          </a:p>
        </p:txBody>
      </p:sp>
      <p:sp>
        <p:nvSpPr>
          <p:cNvPr id="11" name="Pravá složená závorka 10"/>
          <p:cNvSpPr/>
          <p:nvPr/>
        </p:nvSpPr>
        <p:spPr>
          <a:xfrm>
            <a:off x="1115616" y="3212976"/>
            <a:ext cx="288032" cy="67322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Pravá složená závorka 11"/>
          <p:cNvSpPr/>
          <p:nvPr/>
        </p:nvSpPr>
        <p:spPr>
          <a:xfrm>
            <a:off x="1115616" y="3886200"/>
            <a:ext cx="288032" cy="63221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827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/>
      <p:bldP spid="8" grpId="0"/>
      <p:bldP spid="9" grpId="0"/>
      <p:bldP spid="10" grpId="0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1" y="1772816"/>
            <a:ext cx="8028880" cy="435334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Kolikrát se zvětší obvod obdélníku, jestliže zvětšíme délku i šířku  daného obdélníku dvakrát?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Zkuste nejprve odhadnout:</a:t>
            </a:r>
          </a:p>
          <a:p>
            <a:pPr marL="457200" indent="-457200">
              <a:buAutoNum type="alphaLcParenR"/>
            </a:pPr>
            <a:r>
              <a:rPr lang="cs-CZ" dirty="0" smtClean="0">
                <a:solidFill>
                  <a:srgbClr val="FF0000"/>
                </a:solidFill>
              </a:rPr>
              <a:t>Obvod se nezmění</a:t>
            </a:r>
          </a:p>
          <a:p>
            <a:pPr marL="457200" indent="-457200">
              <a:buAutoNum type="alphaLcParenR"/>
            </a:pPr>
            <a:r>
              <a:rPr lang="cs-CZ" dirty="0" smtClean="0">
                <a:solidFill>
                  <a:srgbClr val="FF0000"/>
                </a:solidFill>
              </a:rPr>
              <a:t>Obvod se zvětší 2x</a:t>
            </a:r>
          </a:p>
          <a:p>
            <a:pPr marL="457200" indent="-457200">
              <a:buAutoNum type="alphaLcParenR"/>
            </a:pPr>
            <a:r>
              <a:rPr lang="cs-CZ" dirty="0" smtClean="0">
                <a:solidFill>
                  <a:srgbClr val="FF0000"/>
                </a:solidFill>
              </a:rPr>
              <a:t>Obvod se zvětší 4x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Nejjednodušší bude ověřit si naše odhady výpočtem.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rgbClr val="FF0000"/>
                </a:solidFill>
              </a:rPr>
              <a:t>Příklad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6971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628800"/>
            <a:ext cx="8640959" cy="44973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Ukážeme si řešení pro konkrétní hodnoty:</a:t>
            </a:r>
          </a:p>
          <a:p>
            <a:pPr marL="0" indent="0">
              <a:buNone/>
            </a:pPr>
            <a:r>
              <a:rPr lang="cs-CZ" dirty="0" smtClean="0"/>
              <a:t>a</a:t>
            </a:r>
            <a:r>
              <a:rPr lang="cs-CZ" dirty="0" smtClean="0">
                <a:latin typeface="Candara"/>
              </a:rPr>
              <a:t>₁ = 4 cm                                               a₂ = 8 cm</a:t>
            </a:r>
          </a:p>
          <a:p>
            <a:pPr marL="0" indent="0">
              <a:buNone/>
            </a:pPr>
            <a:r>
              <a:rPr lang="cs-CZ" dirty="0" smtClean="0">
                <a:latin typeface="Candara"/>
              </a:rPr>
              <a:t>b₁ = 3 cm                                               b₂ = 6 cm</a:t>
            </a:r>
          </a:p>
          <a:p>
            <a:pPr marL="0" indent="0">
              <a:buNone/>
            </a:pPr>
            <a:r>
              <a:rPr lang="cs-CZ" u="sng" dirty="0" smtClean="0">
                <a:latin typeface="Candara"/>
              </a:rPr>
              <a:t>o₁ = x [cm</a:t>
            </a:r>
            <a:r>
              <a:rPr lang="cs-CZ" dirty="0" smtClean="0">
                <a:latin typeface="Candara"/>
              </a:rPr>
              <a:t>]                                            </a:t>
            </a:r>
            <a:r>
              <a:rPr lang="cs-CZ" u="sng" dirty="0" smtClean="0">
                <a:latin typeface="Candara"/>
              </a:rPr>
              <a:t>o₂ = y [cm]</a:t>
            </a:r>
          </a:p>
          <a:p>
            <a:pPr marL="0" indent="0">
              <a:buNone/>
            </a:pPr>
            <a:r>
              <a:rPr lang="cs-CZ" dirty="0" smtClean="0">
                <a:latin typeface="Candara"/>
              </a:rPr>
              <a:t>o₁ = 2.(a₁+b₁)                                        o₂ = 2.(a₂+b₂)</a:t>
            </a:r>
          </a:p>
          <a:p>
            <a:pPr marL="0" indent="0">
              <a:buNone/>
            </a:pPr>
            <a:r>
              <a:rPr lang="cs-CZ" dirty="0" smtClean="0">
                <a:latin typeface="Candara"/>
              </a:rPr>
              <a:t>o₁ = 2.(4+3)                                           o₂ = 2.(8+6)</a:t>
            </a:r>
          </a:p>
          <a:p>
            <a:pPr marL="0" indent="0">
              <a:buNone/>
            </a:pPr>
            <a:r>
              <a:rPr lang="cs-CZ" dirty="0" smtClean="0">
                <a:latin typeface="Candara"/>
              </a:rPr>
              <a:t>o₁ = 14 cm                                              o₂ = 28 cm</a:t>
            </a:r>
          </a:p>
          <a:p>
            <a:pPr marL="0" indent="0">
              <a:buNone/>
            </a:pPr>
            <a:r>
              <a:rPr lang="cs-CZ" dirty="0">
                <a:latin typeface="Candara"/>
              </a:rPr>
              <a:t> </a:t>
            </a:r>
            <a:r>
              <a:rPr lang="cs-CZ" dirty="0" smtClean="0">
                <a:latin typeface="Candara"/>
              </a:rPr>
              <a:t>                           </a:t>
            </a:r>
            <a:r>
              <a:rPr lang="cs-CZ" dirty="0" smtClean="0">
                <a:solidFill>
                  <a:srgbClr val="FF0000"/>
                </a:solidFill>
                <a:latin typeface="Candara"/>
              </a:rPr>
              <a:t>28 : 14 = 2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latin typeface="Candara"/>
              </a:rPr>
              <a:t>Obvod obdélníku se zvětší dvakrát.</a:t>
            </a:r>
            <a:endParaRPr lang="cs-CZ" b="1" dirty="0" smtClean="0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chemeClr val="tx1"/>
                </a:solidFill>
              </a:rPr>
              <a:t>Řešení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6715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412776"/>
            <a:ext cx="8640959" cy="449736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Vypočítej cenu pletiva na oplocení ovocného sadu ve tvaru obdélníku s rozměry 150 x 90 m, jestliže 1 metr pletiva stojí 60 Kč.</a:t>
            </a:r>
          </a:p>
          <a:p>
            <a:pPr marL="0" indent="0">
              <a:buNone/>
            </a:pPr>
            <a:endParaRPr lang="cs-CZ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Postup řešení:</a:t>
            </a:r>
          </a:p>
          <a:p>
            <a:pPr marL="0" indent="0">
              <a:buNone/>
            </a:pPr>
            <a:r>
              <a:rPr lang="cs-CZ" dirty="0" smtClean="0"/>
              <a:t>1/ Zápis úlohy</a:t>
            </a:r>
          </a:p>
          <a:p>
            <a:pPr marL="0" indent="0">
              <a:buNone/>
            </a:pPr>
            <a:r>
              <a:rPr lang="cs-CZ" dirty="0" smtClean="0"/>
              <a:t>2/ Výpočet obvodu sadu</a:t>
            </a:r>
          </a:p>
          <a:p>
            <a:pPr marL="0" indent="0">
              <a:buNone/>
            </a:pPr>
            <a:r>
              <a:rPr lang="cs-CZ" dirty="0" smtClean="0"/>
              <a:t>3/ Výpočet ceny pletiva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30432"/>
          </a:xfrm>
        </p:spPr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rgbClr val="FF0000"/>
                </a:solidFill>
              </a:rPr>
              <a:t>Příklad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6833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1" y="1484784"/>
            <a:ext cx="8712967" cy="4896544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 =150 m </a:t>
            </a:r>
          </a:p>
          <a:p>
            <a:pPr marL="0" indent="0">
              <a:buNone/>
            </a:pPr>
            <a:r>
              <a:rPr lang="cs-CZ" dirty="0"/>
              <a:t>b</a:t>
            </a:r>
            <a:r>
              <a:rPr lang="cs-CZ" dirty="0" smtClean="0"/>
              <a:t> = 90 m </a:t>
            </a:r>
          </a:p>
          <a:p>
            <a:pPr marL="0" indent="0">
              <a:buNone/>
            </a:pPr>
            <a:r>
              <a:rPr lang="cs-CZ" u="sng" dirty="0" smtClean="0"/>
              <a:t>o =  x </a:t>
            </a:r>
            <a:r>
              <a:rPr lang="cs-CZ" u="sng" dirty="0" smtClean="0">
                <a:latin typeface="Candara"/>
              </a:rPr>
              <a:t>[m]</a:t>
            </a:r>
            <a:r>
              <a:rPr lang="cs-CZ" u="sng" dirty="0" smtClean="0"/>
              <a:t>             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o = 2.</a:t>
            </a:r>
            <a:r>
              <a:rPr lang="cs-CZ" dirty="0" smtClean="0">
                <a:solidFill>
                  <a:srgbClr val="C00000"/>
                </a:solidFill>
                <a:latin typeface="Candara"/>
              </a:rPr>
              <a:t>( a + b )</a:t>
            </a:r>
          </a:p>
          <a:p>
            <a:pPr marL="0" indent="0">
              <a:buNone/>
            </a:pPr>
            <a:r>
              <a:rPr lang="cs-CZ" dirty="0">
                <a:latin typeface="Candara"/>
              </a:rPr>
              <a:t>o</a:t>
            </a:r>
            <a:r>
              <a:rPr lang="cs-CZ" dirty="0" smtClean="0">
                <a:latin typeface="Candara"/>
              </a:rPr>
              <a:t> =</a:t>
            </a:r>
            <a:r>
              <a:rPr lang="cs-CZ" dirty="0"/>
              <a:t> </a:t>
            </a:r>
            <a:r>
              <a:rPr lang="cs-CZ" dirty="0" smtClean="0"/>
              <a:t>2.</a:t>
            </a:r>
            <a:r>
              <a:rPr lang="cs-CZ" dirty="0" smtClean="0">
                <a:latin typeface="Candara"/>
              </a:rPr>
              <a:t>(150 + 90 )               </a:t>
            </a:r>
            <a:r>
              <a:rPr lang="cs-CZ" dirty="0">
                <a:solidFill>
                  <a:schemeClr val="tx1"/>
                </a:solidFill>
                <a:latin typeface="Candara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Candara"/>
              </a:rPr>
              <a:t>             </a:t>
            </a:r>
            <a:endParaRPr lang="cs-CZ" dirty="0" smtClean="0">
              <a:latin typeface="Candara"/>
            </a:endParaRPr>
          </a:p>
          <a:p>
            <a:pPr marL="0" indent="0">
              <a:buNone/>
            </a:pPr>
            <a:r>
              <a:rPr lang="cs-CZ" dirty="0" smtClean="0">
                <a:latin typeface="Candara"/>
              </a:rPr>
              <a:t>o = 2 . 240                                  </a:t>
            </a:r>
            <a:r>
              <a:rPr lang="cs-CZ" dirty="0" smtClean="0">
                <a:solidFill>
                  <a:schemeClr val="tx1"/>
                </a:solidFill>
                <a:latin typeface="Candara"/>
              </a:rPr>
              <a:t>1 m  ……… 60 Kč</a:t>
            </a:r>
          </a:p>
          <a:p>
            <a:pPr marL="0" indent="0">
              <a:buNone/>
            </a:pPr>
            <a:r>
              <a:rPr lang="cs-CZ" b="1" u="sng" dirty="0">
                <a:solidFill>
                  <a:srgbClr val="C00000"/>
                </a:solidFill>
                <a:latin typeface="Candara"/>
              </a:rPr>
              <a:t>o</a:t>
            </a:r>
            <a:r>
              <a:rPr lang="cs-CZ" b="1" u="sng" dirty="0" smtClean="0">
                <a:solidFill>
                  <a:srgbClr val="C00000"/>
                </a:solidFill>
                <a:latin typeface="Candara"/>
              </a:rPr>
              <a:t> = 480 m</a:t>
            </a:r>
            <a:r>
              <a:rPr lang="cs-CZ" b="1" dirty="0" smtClean="0">
                <a:solidFill>
                  <a:srgbClr val="C00000"/>
                </a:solidFill>
                <a:latin typeface="Candara"/>
              </a:rPr>
              <a:t>                                   </a:t>
            </a:r>
            <a:r>
              <a:rPr lang="cs-CZ" u="sng" dirty="0" smtClean="0">
                <a:solidFill>
                  <a:schemeClr val="tx1"/>
                </a:solidFill>
                <a:latin typeface="Candara"/>
              </a:rPr>
              <a:t>480 m …… x Kč     </a:t>
            </a: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  <a:latin typeface="Candara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Candara"/>
              </a:rPr>
              <a:t>                                                     x = 480 . 60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  <a:latin typeface="Candara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Candara"/>
              </a:rPr>
              <a:t>                                                     </a:t>
            </a:r>
            <a:r>
              <a:rPr lang="cs-CZ" b="1" u="sng" dirty="0" smtClean="0">
                <a:solidFill>
                  <a:schemeClr val="tx1"/>
                </a:solidFill>
                <a:latin typeface="Candara"/>
              </a:rPr>
              <a:t>x = 28 800 Kč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  <a:latin typeface="Candara"/>
              </a:rPr>
              <a:t>Cena pletiva je 28 800 Kč.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30432"/>
          </a:xfrm>
        </p:spPr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chemeClr val="tx1"/>
                </a:solidFill>
              </a:rPr>
              <a:t>Řešení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004048" y="1916832"/>
            <a:ext cx="3240360" cy="1418456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084168" y="333528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150 m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244408" y="262606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90 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21415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2060848"/>
            <a:ext cx="8352927" cy="4065315"/>
          </a:xfrm>
        </p:spPr>
        <p:txBody>
          <a:bodyPr>
            <a:normAutofit/>
          </a:bodyPr>
          <a:lstStyle/>
          <a:p>
            <a:r>
              <a:rPr lang="cs-CZ" sz="1600" dirty="0">
                <a:solidFill>
                  <a:srgbClr val="073E87"/>
                </a:solidFill>
                <a:latin typeface="Candara" pitchFamily="34" charset="0"/>
                <a:cs typeface="Times New Roman" pitchFamily="18" charset="0"/>
              </a:rPr>
              <a:t>Autorem materiálu a všech jeho částí, není-li uvedeno jinak, je Mgr. Alena Čechová</a:t>
            </a:r>
            <a:r>
              <a:rPr lang="cs-CZ" sz="1600">
                <a:solidFill>
                  <a:srgbClr val="073E87"/>
                </a:solidFill>
                <a:latin typeface="Candara" pitchFamily="34" charset="0"/>
                <a:cs typeface="Times New Roman" pitchFamily="18" charset="0"/>
              </a:rPr>
              <a:t>. </a:t>
            </a:r>
            <a:endParaRPr lang="cs-CZ" sz="1600" dirty="0">
              <a:solidFill>
                <a:srgbClr val="073E87"/>
              </a:solidFill>
              <a:latin typeface="Candara" pitchFamily="34" charset="0"/>
              <a:cs typeface="Times New Roman" pitchFamily="18" charset="0"/>
            </a:endParaRPr>
          </a:p>
          <a:p>
            <a:endParaRPr lang="cs-CZ" sz="1600" dirty="0">
              <a:latin typeface="Candara" pitchFamily="34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chemeClr val="tx1"/>
                </a:solidFill>
              </a:rPr>
              <a:t>Použité zdroje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2023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1562</TotalTime>
  <Words>553</Words>
  <Application>Microsoft Office PowerPoint</Application>
  <PresentationFormat>Předvádění na obrazovce (4:3)</PresentationFormat>
  <Paragraphs>118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Vlnění</vt:lpstr>
      <vt:lpstr>Snímek 1</vt:lpstr>
      <vt:lpstr>Obvod obdélníku</vt:lpstr>
      <vt:lpstr>Obdélník – obvod</vt:lpstr>
      <vt:lpstr>Vzorec pro výpočet obvodu </vt:lpstr>
      <vt:lpstr>Příklad</vt:lpstr>
      <vt:lpstr>Řešení</vt:lpstr>
      <vt:lpstr>Příklad</vt:lpstr>
      <vt:lpstr>Řešení</vt:lpstr>
      <vt:lpstr>Příklad</vt:lpstr>
      <vt:lpstr>Řešení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alena.cechova</dc:creator>
  <cp:lastModifiedBy>Dum</cp:lastModifiedBy>
  <cp:revision>235</cp:revision>
  <dcterms:created xsi:type="dcterms:W3CDTF">2013-01-16T20:09:48Z</dcterms:created>
  <dcterms:modified xsi:type="dcterms:W3CDTF">2015-07-15T20:05:41Z</dcterms:modified>
</cp:coreProperties>
</file>