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00" r:id="rId1"/>
  </p:sldMasterIdLst>
  <p:notesMasterIdLst>
    <p:notesMasterId r:id="rId13"/>
  </p:notesMasterIdLst>
  <p:sldIdLst>
    <p:sldId id="256" r:id="rId2"/>
    <p:sldId id="270" r:id="rId3"/>
    <p:sldId id="263" r:id="rId4"/>
    <p:sldId id="259" r:id="rId5"/>
    <p:sldId id="264" r:id="rId6"/>
    <p:sldId id="268" r:id="rId7"/>
    <p:sldId id="265" r:id="rId8"/>
    <p:sldId id="266" r:id="rId9"/>
    <p:sldId id="267" r:id="rId10"/>
    <p:sldId id="269" r:id="rId11"/>
    <p:sldId id="261" r:id="rId1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1" autoAdjust="0"/>
    <p:restoredTop sz="94676" autoAdjust="0"/>
  </p:normalViewPr>
  <p:slideViewPr>
    <p:cSldViewPr>
      <p:cViewPr varScale="1">
        <p:scale>
          <a:sx n="96" d="100"/>
          <a:sy n="96" d="100"/>
        </p:scale>
        <p:origin x="-324" y="-9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1104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 varScale="1">
        <p:scale>
          <a:sx n="70" d="100"/>
          <a:sy n="70" d="100"/>
        </p:scale>
        <p:origin x="-3246" y="-90"/>
      </p:cViewPr>
      <p:guideLst>
        <p:guide orient="horz" pos="2880"/>
        <p:guide pos="2160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EAC04FF-F2AD-4D03-B083-525C695CD0FE}" type="datetimeFigureOut">
              <a:rPr lang="cs-CZ" smtClean="0"/>
              <a:pPr/>
              <a:t>15.7.2015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59EDA8B-DF92-454E-951C-CBC509FC4BB3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90747547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59EDA8B-DF92-454E-951C-CBC509FC4BB3}" type="slidenum">
              <a:rPr lang="cs-CZ" smtClean="0"/>
              <a:pPr/>
              <a:t>1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7264311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ounded Rectangle 15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7" name="Group 9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1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5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600200"/>
            <a:ext cx="7772400" cy="1780108"/>
          </a:xfrm>
        </p:spPr>
        <p:txBody>
          <a:bodyPr anchor="b">
            <a:normAutofit/>
          </a:bodyPr>
          <a:lstStyle>
            <a:lvl1pPr>
              <a:defRPr sz="4400">
                <a:solidFill>
                  <a:srgbClr val="FFFFFF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556001"/>
            <a:ext cx="6400800" cy="14732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0ED918-CD15-4242-B967-2E143060AF6E}" type="datetime1">
              <a:rPr lang="cs-CZ" smtClean="0"/>
              <a:pPr/>
              <a:t>15.7.2015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Autorem materiálu a všech jeho částí, není-li uvedeno jinak, je Mgr. Alena Čechová. Dostupné z Metodického portálu www.rvp.cz, ISSN: 1802-4785, financovaného z ESF a státního rozpočtu ČR. Provozuje Národní ústav pro vzdělávání, školské poradenské zařízení pro další vzdělávání pedagogických pracovníků (NÚV).</a:t>
            </a: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5C1553-5D48-48E8-9337-CA2D7FBD6D0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1AD510-F0BF-4689-86AE-2DEFE4D2E03D}" type="datetime1">
              <a:rPr lang="cs-CZ" smtClean="0"/>
              <a:pPr/>
              <a:t>15.7.2015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Autorem materiálu a všech jeho částí, není-li uvedeno jinak, je Mgr. Alena Čechová. Dostupné z Metodického portálu www.rvp.cz, ISSN: 1802-4785, financovaného z ESF a státního rozpočtu ČR. Provozuje Národní ústav pro vzdělávání, školské poradenské zařízení pro další vzdělávání pedagogických pracovníků (NÚV).</a:t>
            </a: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5C1553-5D48-48E8-9337-CA2D7FBD6D0D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4736592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Freeform 14"/>
          <p:cNvSpPr>
            <a:spLocks/>
          </p:cNvSpPr>
          <p:nvPr/>
        </p:nvSpPr>
        <p:spPr bwMode="hidden">
          <a:xfrm>
            <a:off x="6047438" y="4203592"/>
            <a:ext cx="2876429" cy="714026"/>
          </a:xfrm>
          <a:custGeom>
            <a:avLst/>
            <a:gdLst/>
            <a:ahLst/>
            <a:cxnLst>
              <a:cxn ang="0">
                <a:pos x="2700" y="0"/>
              </a:cxn>
              <a:cxn ang="0">
                <a:pos x="2700" y="0"/>
              </a:cxn>
              <a:cxn ang="0">
                <a:pos x="2586" y="18"/>
              </a:cxn>
              <a:cxn ang="0">
                <a:pos x="2470" y="38"/>
              </a:cxn>
              <a:cxn ang="0">
                <a:pos x="2352" y="60"/>
              </a:cxn>
              <a:cxn ang="0">
                <a:pos x="2230" y="82"/>
              </a:cxn>
              <a:cxn ang="0">
                <a:pos x="2106" y="108"/>
              </a:cxn>
              <a:cxn ang="0">
                <a:pos x="1978" y="134"/>
              </a:cxn>
              <a:cxn ang="0">
                <a:pos x="1848" y="164"/>
              </a:cxn>
              <a:cxn ang="0">
                <a:pos x="1714" y="194"/>
              </a:cxn>
              <a:cxn ang="0">
                <a:pos x="1714" y="194"/>
              </a:cxn>
              <a:cxn ang="0">
                <a:pos x="1472" y="252"/>
              </a:cxn>
              <a:cxn ang="0">
                <a:pos x="1236" y="304"/>
              </a:cxn>
              <a:cxn ang="0">
                <a:pos x="1010" y="352"/>
              </a:cxn>
              <a:cxn ang="0">
                <a:pos x="792" y="398"/>
              </a:cxn>
              <a:cxn ang="0">
                <a:pos x="584" y="438"/>
              </a:cxn>
              <a:cxn ang="0">
                <a:pos x="382" y="474"/>
              </a:cxn>
              <a:cxn ang="0">
                <a:pos x="188" y="508"/>
              </a:cxn>
              <a:cxn ang="0">
                <a:pos x="0" y="538"/>
              </a:cxn>
              <a:cxn ang="0">
                <a:pos x="0" y="538"/>
              </a:cxn>
              <a:cxn ang="0">
                <a:pos x="130" y="556"/>
              </a:cxn>
              <a:cxn ang="0">
                <a:pos x="254" y="572"/>
              </a:cxn>
              <a:cxn ang="0">
                <a:pos x="374" y="586"/>
              </a:cxn>
              <a:cxn ang="0">
                <a:pos x="492" y="598"/>
              </a:cxn>
              <a:cxn ang="0">
                <a:pos x="606" y="610"/>
              </a:cxn>
              <a:cxn ang="0">
                <a:pos x="716" y="618"/>
              </a:cxn>
              <a:cxn ang="0">
                <a:pos x="822" y="626"/>
              </a:cxn>
              <a:cxn ang="0">
                <a:pos x="926" y="632"/>
              </a:cxn>
              <a:cxn ang="0">
                <a:pos x="1028" y="636"/>
              </a:cxn>
              <a:cxn ang="0">
                <a:pos x="1126" y="638"/>
              </a:cxn>
              <a:cxn ang="0">
                <a:pos x="1220" y="640"/>
              </a:cxn>
              <a:cxn ang="0">
                <a:pos x="1312" y="640"/>
              </a:cxn>
              <a:cxn ang="0">
                <a:pos x="1402" y="638"/>
              </a:cxn>
              <a:cxn ang="0">
                <a:pos x="1490" y="636"/>
              </a:cxn>
              <a:cxn ang="0">
                <a:pos x="1574" y="632"/>
              </a:cxn>
              <a:cxn ang="0">
                <a:pos x="1656" y="626"/>
              </a:cxn>
              <a:cxn ang="0">
                <a:pos x="1734" y="620"/>
              </a:cxn>
              <a:cxn ang="0">
                <a:pos x="1812" y="612"/>
              </a:cxn>
              <a:cxn ang="0">
                <a:pos x="1886" y="602"/>
              </a:cxn>
              <a:cxn ang="0">
                <a:pos x="1960" y="592"/>
              </a:cxn>
              <a:cxn ang="0">
                <a:pos x="2030" y="580"/>
              </a:cxn>
              <a:cxn ang="0">
                <a:pos x="2100" y="568"/>
              </a:cxn>
              <a:cxn ang="0">
                <a:pos x="2166" y="554"/>
              </a:cxn>
              <a:cxn ang="0">
                <a:pos x="2232" y="540"/>
              </a:cxn>
              <a:cxn ang="0">
                <a:pos x="2296" y="524"/>
              </a:cxn>
              <a:cxn ang="0">
                <a:pos x="2358" y="508"/>
              </a:cxn>
              <a:cxn ang="0">
                <a:pos x="2418" y="490"/>
              </a:cxn>
              <a:cxn ang="0">
                <a:pos x="2478" y="472"/>
              </a:cxn>
              <a:cxn ang="0">
                <a:pos x="2592" y="432"/>
              </a:cxn>
              <a:cxn ang="0">
                <a:pos x="2702" y="390"/>
              </a:cxn>
              <a:cxn ang="0">
                <a:pos x="2702" y="390"/>
              </a:cxn>
              <a:cxn ang="0">
                <a:pos x="2706" y="388"/>
              </a:cxn>
              <a:cxn ang="0">
                <a:pos x="2706" y="388"/>
              </a:cxn>
              <a:cxn ang="0">
                <a:pos x="2706" y="0"/>
              </a:cxn>
              <a:cxn ang="0">
                <a:pos x="2706" y="0"/>
              </a:cxn>
              <a:cxn ang="0">
                <a:pos x="2700" y="0"/>
              </a:cxn>
              <a:cxn ang="0">
                <a:pos x="2700" y="0"/>
              </a:cxn>
            </a:cxnLst>
            <a:rect l="0" t="0" r="r" b="b"/>
            <a:pathLst>
              <a:path w="2706" h="640">
                <a:moveTo>
                  <a:pt x="2700" y="0"/>
                </a:moveTo>
                <a:lnTo>
                  <a:pt x="2700" y="0"/>
                </a:lnTo>
                <a:lnTo>
                  <a:pt x="2586" y="18"/>
                </a:lnTo>
                <a:lnTo>
                  <a:pt x="2470" y="38"/>
                </a:lnTo>
                <a:lnTo>
                  <a:pt x="2352" y="60"/>
                </a:lnTo>
                <a:lnTo>
                  <a:pt x="2230" y="82"/>
                </a:lnTo>
                <a:lnTo>
                  <a:pt x="2106" y="108"/>
                </a:lnTo>
                <a:lnTo>
                  <a:pt x="1978" y="134"/>
                </a:lnTo>
                <a:lnTo>
                  <a:pt x="1848" y="164"/>
                </a:lnTo>
                <a:lnTo>
                  <a:pt x="1714" y="194"/>
                </a:lnTo>
                <a:lnTo>
                  <a:pt x="1714" y="194"/>
                </a:lnTo>
                <a:lnTo>
                  <a:pt x="1472" y="252"/>
                </a:lnTo>
                <a:lnTo>
                  <a:pt x="1236" y="304"/>
                </a:lnTo>
                <a:lnTo>
                  <a:pt x="1010" y="352"/>
                </a:lnTo>
                <a:lnTo>
                  <a:pt x="792" y="398"/>
                </a:lnTo>
                <a:lnTo>
                  <a:pt x="584" y="438"/>
                </a:lnTo>
                <a:lnTo>
                  <a:pt x="382" y="474"/>
                </a:lnTo>
                <a:lnTo>
                  <a:pt x="188" y="508"/>
                </a:lnTo>
                <a:lnTo>
                  <a:pt x="0" y="538"/>
                </a:lnTo>
                <a:lnTo>
                  <a:pt x="0" y="538"/>
                </a:lnTo>
                <a:lnTo>
                  <a:pt x="130" y="556"/>
                </a:lnTo>
                <a:lnTo>
                  <a:pt x="254" y="572"/>
                </a:lnTo>
                <a:lnTo>
                  <a:pt x="374" y="586"/>
                </a:lnTo>
                <a:lnTo>
                  <a:pt x="492" y="598"/>
                </a:lnTo>
                <a:lnTo>
                  <a:pt x="606" y="610"/>
                </a:lnTo>
                <a:lnTo>
                  <a:pt x="716" y="618"/>
                </a:lnTo>
                <a:lnTo>
                  <a:pt x="822" y="626"/>
                </a:lnTo>
                <a:lnTo>
                  <a:pt x="926" y="632"/>
                </a:lnTo>
                <a:lnTo>
                  <a:pt x="1028" y="636"/>
                </a:lnTo>
                <a:lnTo>
                  <a:pt x="1126" y="638"/>
                </a:lnTo>
                <a:lnTo>
                  <a:pt x="1220" y="640"/>
                </a:lnTo>
                <a:lnTo>
                  <a:pt x="1312" y="640"/>
                </a:lnTo>
                <a:lnTo>
                  <a:pt x="1402" y="638"/>
                </a:lnTo>
                <a:lnTo>
                  <a:pt x="1490" y="636"/>
                </a:lnTo>
                <a:lnTo>
                  <a:pt x="1574" y="632"/>
                </a:lnTo>
                <a:lnTo>
                  <a:pt x="1656" y="626"/>
                </a:lnTo>
                <a:lnTo>
                  <a:pt x="1734" y="620"/>
                </a:lnTo>
                <a:lnTo>
                  <a:pt x="1812" y="612"/>
                </a:lnTo>
                <a:lnTo>
                  <a:pt x="1886" y="602"/>
                </a:lnTo>
                <a:lnTo>
                  <a:pt x="1960" y="592"/>
                </a:lnTo>
                <a:lnTo>
                  <a:pt x="2030" y="580"/>
                </a:lnTo>
                <a:lnTo>
                  <a:pt x="2100" y="568"/>
                </a:lnTo>
                <a:lnTo>
                  <a:pt x="2166" y="554"/>
                </a:lnTo>
                <a:lnTo>
                  <a:pt x="2232" y="540"/>
                </a:lnTo>
                <a:lnTo>
                  <a:pt x="2296" y="524"/>
                </a:lnTo>
                <a:lnTo>
                  <a:pt x="2358" y="508"/>
                </a:lnTo>
                <a:lnTo>
                  <a:pt x="2418" y="490"/>
                </a:lnTo>
                <a:lnTo>
                  <a:pt x="2478" y="472"/>
                </a:lnTo>
                <a:lnTo>
                  <a:pt x="2592" y="432"/>
                </a:lnTo>
                <a:lnTo>
                  <a:pt x="2702" y="390"/>
                </a:lnTo>
                <a:lnTo>
                  <a:pt x="2702" y="390"/>
                </a:lnTo>
                <a:lnTo>
                  <a:pt x="2706" y="388"/>
                </a:lnTo>
                <a:lnTo>
                  <a:pt x="2706" y="388"/>
                </a:lnTo>
                <a:lnTo>
                  <a:pt x="2706" y="0"/>
                </a:lnTo>
                <a:lnTo>
                  <a:pt x="2706" y="0"/>
                </a:lnTo>
                <a:lnTo>
                  <a:pt x="2700" y="0"/>
                </a:lnTo>
                <a:lnTo>
                  <a:pt x="2700" y="0"/>
                </a:lnTo>
                <a:close/>
              </a:path>
            </a:pathLst>
          </a:custGeom>
          <a:solidFill>
            <a:schemeClr val="bg2">
              <a:alpha val="29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0" name="Freeform 18"/>
          <p:cNvSpPr>
            <a:spLocks/>
          </p:cNvSpPr>
          <p:nvPr/>
        </p:nvSpPr>
        <p:spPr bwMode="hidden">
          <a:xfrm>
            <a:off x="2619320" y="4075290"/>
            <a:ext cx="5544515" cy="850138"/>
          </a:xfrm>
          <a:custGeom>
            <a:avLst/>
            <a:gdLst/>
            <a:ahLst/>
            <a:cxnLst>
              <a:cxn ang="0">
                <a:pos x="5216" y="714"/>
              </a:cxn>
              <a:cxn ang="0">
                <a:pos x="4984" y="686"/>
              </a:cxn>
              <a:cxn ang="0">
                <a:pos x="4478" y="610"/>
              </a:cxn>
              <a:cxn ang="0">
                <a:pos x="3914" y="508"/>
              </a:cxn>
              <a:cxn ang="0">
                <a:pos x="3286" y="374"/>
              </a:cxn>
              <a:cxn ang="0">
                <a:pos x="2946" y="296"/>
              </a:cxn>
              <a:cxn ang="0">
                <a:pos x="2682" y="236"/>
              </a:cxn>
              <a:cxn ang="0">
                <a:pos x="2430" y="184"/>
              </a:cxn>
              <a:cxn ang="0">
                <a:pos x="2190" y="140"/>
              </a:cxn>
              <a:cxn ang="0">
                <a:pos x="1960" y="102"/>
              </a:cxn>
              <a:cxn ang="0">
                <a:pos x="1740" y="72"/>
              </a:cxn>
              <a:cxn ang="0">
                <a:pos x="1334" y="28"/>
              </a:cxn>
              <a:cxn ang="0">
                <a:pos x="970" y="4"/>
              </a:cxn>
              <a:cxn ang="0">
                <a:pos x="644" y="0"/>
              </a:cxn>
              <a:cxn ang="0">
                <a:pos x="358" y="10"/>
              </a:cxn>
              <a:cxn ang="0">
                <a:pos x="110" y="32"/>
              </a:cxn>
              <a:cxn ang="0">
                <a:pos x="0" y="48"/>
              </a:cxn>
              <a:cxn ang="0">
                <a:pos x="314" y="86"/>
              </a:cxn>
              <a:cxn ang="0">
                <a:pos x="652" y="140"/>
              </a:cxn>
              <a:cxn ang="0">
                <a:pos x="1014" y="210"/>
              </a:cxn>
              <a:cxn ang="0">
                <a:pos x="1402" y="296"/>
              </a:cxn>
              <a:cxn ang="0">
                <a:pos x="1756" y="378"/>
              </a:cxn>
              <a:cxn ang="0">
                <a:pos x="2408" y="516"/>
              </a:cxn>
              <a:cxn ang="0">
                <a:pos x="2708" y="572"/>
              </a:cxn>
              <a:cxn ang="0">
                <a:pos x="2992" y="620"/>
              </a:cxn>
              <a:cxn ang="0">
                <a:pos x="3260" y="662"/>
              </a:cxn>
              <a:cxn ang="0">
                <a:pos x="3512" y="694"/>
              </a:cxn>
              <a:cxn ang="0">
                <a:pos x="3750" y="722"/>
              </a:cxn>
              <a:cxn ang="0">
                <a:pos x="3974" y="740"/>
              </a:cxn>
              <a:cxn ang="0">
                <a:pos x="4184" y="754"/>
              </a:cxn>
              <a:cxn ang="0">
                <a:pos x="4384" y="762"/>
              </a:cxn>
              <a:cxn ang="0">
                <a:pos x="4570" y="762"/>
              </a:cxn>
              <a:cxn ang="0">
                <a:pos x="4746" y="758"/>
              </a:cxn>
              <a:cxn ang="0">
                <a:pos x="4912" y="748"/>
              </a:cxn>
              <a:cxn ang="0">
                <a:pos x="5068" y="732"/>
              </a:cxn>
              <a:cxn ang="0">
                <a:pos x="5216" y="714"/>
              </a:cxn>
            </a:cxnLst>
            <a:rect l="0" t="0" r="r" b="b"/>
            <a:pathLst>
              <a:path w="5216" h="762">
                <a:moveTo>
                  <a:pt x="5216" y="714"/>
                </a:moveTo>
                <a:lnTo>
                  <a:pt x="5216" y="714"/>
                </a:lnTo>
                <a:lnTo>
                  <a:pt x="5102" y="700"/>
                </a:lnTo>
                <a:lnTo>
                  <a:pt x="4984" y="686"/>
                </a:lnTo>
                <a:lnTo>
                  <a:pt x="4738" y="652"/>
                </a:lnTo>
                <a:lnTo>
                  <a:pt x="4478" y="610"/>
                </a:lnTo>
                <a:lnTo>
                  <a:pt x="4204" y="564"/>
                </a:lnTo>
                <a:lnTo>
                  <a:pt x="3914" y="508"/>
                </a:lnTo>
                <a:lnTo>
                  <a:pt x="3608" y="446"/>
                </a:lnTo>
                <a:lnTo>
                  <a:pt x="3286" y="374"/>
                </a:lnTo>
                <a:lnTo>
                  <a:pt x="2946" y="296"/>
                </a:lnTo>
                <a:lnTo>
                  <a:pt x="2946" y="296"/>
                </a:lnTo>
                <a:lnTo>
                  <a:pt x="2812" y="266"/>
                </a:lnTo>
                <a:lnTo>
                  <a:pt x="2682" y="236"/>
                </a:lnTo>
                <a:lnTo>
                  <a:pt x="2556" y="210"/>
                </a:lnTo>
                <a:lnTo>
                  <a:pt x="2430" y="184"/>
                </a:lnTo>
                <a:lnTo>
                  <a:pt x="2308" y="162"/>
                </a:lnTo>
                <a:lnTo>
                  <a:pt x="2190" y="140"/>
                </a:lnTo>
                <a:lnTo>
                  <a:pt x="2074" y="120"/>
                </a:lnTo>
                <a:lnTo>
                  <a:pt x="1960" y="102"/>
                </a:lnTo>
                <a:lnTo>
                  <a:pt x="1850" y="86"/>
                </a:lnTo>
                <a:lnTo>
                  <a:pt x="1740" y="72"/>
                </a:lnTo>
                <a:lnTo>
                  <a:pt x="1532" y="46"/>
                </a:lnTo>
                <a:lnTo>
                  <a:pt x="1334" y="28"/>
                </a:lnTo>
                <a:lnTo>
                  <a:pt x="1148" y="14"/>
                </a:lnTo>
                <a:lnTo>
                  <a:pt x="970" y="4"/>
                </a:lnTo>
                <a:lnTo>
                  <a:pt x="802" y="0"/>
                </a:lnTo>
                <a:lnTo>
                  <a:pt x="644" y="0"/>
                </a:lnTo>
                <a:lnTo>
                  <a:pt x="496" y="4"/>
                </a:lnTo>
                <a:lnTo>
                  <a:pt x="358" y="10"/>
                </a:lnTo>
                <a:lnTo>
                  <a:pt x="230" y="20"/>
                </a:lnTo>
                <a:lnTo>
                  <a:pt x="110" y="32"/>
                </a:lnTo>
                <a:lnTo>
                  <a:pt x="0" y="48"/>
                </a:lnTo>
                <a:lnTo>
                  <a:pt x="0" y="48"/>
                </a:lnTo>
                <a:lnTo>
                  <a:pt x="154" y="66"/>
                </a:lnTo>
                <a:lnTo>
                  <a:pt x="314" y="86"/>
                </a:lnTo>
                <a:lnTo>
                  <a:pt x="480" y="112"/>
                </a:lnTo>
                <a:lnTo>
                  <a:pt x="652" y="140"/>
                </a:lnTo>
                <a:lnTo>
                  <a:pt x="830" y="174"/>
                </a:lnTo>
                <a:lnTo>
                  <a:pt x="1014" y="210"/>
                </a:lnTo>
                <a:lnTo>
                  <a:pt x="1206" y="250"/>
                </a:lnTo>
                <a:lnTo>
                  <a:pt x="1402" y="296"/>
                </a:lnTo>
                <a:lnTo>
                  <a:pt x="1402" y="296"/>
                </a:lnTo>
                <a:lnTo>
                  <a:pt x="1756" y="378"/>
                </a:lnTo>
                <a:lnTo>
                  <a:pt x="2092" y="450"/>
                </a:lnTo>
                <a:lnTo>
                  <a:pt x="2408" y="516"/>
                </a:lnTo>
                <a:lnTo>
                  <a:pt x="2562" y="544"/>
                </a:lnTo>
                <a:lnTo>
                  <a:pt x="2708" y="572"/>
                </a:lnTo>
                <a:lnTo>
                  <a:pt x="2852" y="598"/>
                </a:lnTo>
                <a:lnTo>
                  <a:pt x="2992" y="620"/>
                </a:lnTo>
                <a:lnTo>
                  <a:pt x="3128" y="642"/>
                </a:lnTo>
                <a:lnTo>
                  <a:pt x="3260" y="662"/>
                </a:lnTo>
                <a:lnTo>
                  <a:pt x="3388" y="678"/>
                </a:lnTo>
                <a:lnTo>
                  <a:pt x="3512" y="694"/>
                </a:lnTo>
                <a:lnTo>
                  <a:pt x="3632" y="708"/>
                </a:lnTo>
                <a:lnTo>
                  <a:pt x="3750" y="722"/>
                </a:lnTo>
                <a:lnTo>
                  <a:pt x="3864" y="732"/>
                </a:lnTo>
                <a:lnTo>
                  <a:pt x="3974" y="740"/>
                </a:lnTo>
                <a:lnTo>
                  <a:pt x="4080" y="748"/>
                </a:lnTo>
                <a:lnTo>
                  <a:pt x="4184" y="754"/>
                </a:lnTo>
                <a:lnTo>
                  <a:pt x="4286" y="758"/>
                </a:lnTo>
                <a:lnTo>
                  <a:pt x="4384" y="762"/>
                </a:lnTo>
                <a:lnTo>
                  <a:pt x="4478" y="762"/>
                </a:lnTo>
                <a:lnTo>
                  <a:pt x="4570" y="762"/>
                </a:lnTo>
                <a:lnTo>
                  <a:pt x="4660" y="760"/>
                </a:lnTo>
                <a:lnTo>
                  <a:pt x="4746" y="758"/>
                </a:lnTo>
                <a:lnTo>
                  <a:pt x="4830" y="754"/>
                </a:lnTo>
                <a:lnTo>
                  <a:pt x="4912" y="748"/>
                </a:lnTo>
                <a:lnTo>
                  <a:pt x="4992" y="740"/>
                </a:lnTo>
                <a:lnTo>
                  <a:pt x="5068" y="732"/>
                </a:lnTo>
                <a:lnTo>
                  <a:pt x="5144" y="724"/>
                </a:lnTo>
                <a:lnTo>
                  <a:pt x="5216" y="714"/>
                </a:lnTo>
                <a:lnTo>
                  <a:pt x="5216" y="714"/>
                </a:lnTo>
                <a:close/>
              </a:path>
            </a:pathLst>
          </a:custGeom>
          <a:solidFill>
            <a:schemeClr val="bg2">
              <a:alpha val="40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1" name="Freeform 22"/>
          <p:cNvSpPr>
            <a:spLocks/>
          </p:cNvSpPr>
          <p:nvPr/>
        </p:nvSpPr>
        <p:spPr bwMode="hidden">
          <a:xfrm>
            <a:off x="2828728" y="4087562"/>
            <a:ext cx="5467980" cy="774272"/>
          </a:xfrm>
          <a:custGeom>
            <a:avLst/>
            <a:gdLst/>
            <a:ahLst/>
            <a:cxnLst>
              <a:cxn ang="0">
                <a:pos x="0" y="70"/>
              </a:cxn>
              <a:cxn ang="0">
                <a:pos x="0" y="70"/>
              </a:cxn>
              <a:cxn ang="0">
                <a:pos x="18" y="66"/>
              </a:cxn>
              <a:cxn ang="0">
                <a:pos x="72" y="56"/>
              </a:cxn>
              <a:cxn ang="0">
                <a:pos x="164" y="42"/>
              </a:cxn>
              <a:cxn ang="0">
                <a:pos x="224" y="34"/>
              </a:cxn>
              <a:cxn ang="0">
                <a:pos x="294" y="26"/>
              </a:cxn>
              <a:cxn ang="0">
                <a:pos x="372" y="20"/>
              </a:cxn>
              <a:cxn ang="0">
                <a:pos x="462" y="14"/>
              </a:cxn>
              <a:cxn ang="0">
                <a:pos x="560" y="8"/>
              </a:cxn>
              <a:cxn ang="0">
                <a:pos x="670" y="4"/>
              </a:cxn>
              <a:cxn ang="0">
                <a:pos x="790" y="2"/>
              </a:cxn>
              <a:cxn ang="0">
                <a:pos x="920" y="0"/>
              </a:cxn>
              <a:cxn ang="0">
                <a:pos x="1060" y="2"/>
              </a:cxn>
              <a:cxn ang="0">
                <a:pos x="1210" y="6"/>
              </a:cxn>
              <a:cxn ang="0">
                <a:pos x="1372" y="14"/>
              </a:cxn>
              <a:cxn ang="0">
                <a:pos x="1544" y="24"/>
              </a:cxn>
              <a:cxn ang="0">
                <a:pos x="1726" y="40"/>
              </a:cxn>
              <a:cxn ang="0">
                <a:pos x="1920" y="58"/>
              </a:cxn>
              <a:cxn ang="0">
                <a:pos x="2126" y="80"/>
              </a:cxn>
              <a:cxn ang="0">
                <a:pos x="2342" y="106"/>
              </a:cxn>
              <a:cxn ang="0">
                <a:pos x="2570" y="138"/>
              </a:cxn>
              <a:cxn ang="0">
                <a:pos x="2808" y="174"/>
              </a:cxn>
              <a:cxn ang="0">
                <a:pos x="3058" y="216"/>
              </a:cxn>
              <a:cxn ang="0">
                <a:pos x="3320" y="266"/>
              </a:cxn>
              <a:cxn ang="0">
                <a:pos x="3594" y="320"/>
              </a:cxn>
              <a:cxn ang="0">
                <a:pos x="3880" y="380"/>
              </a:cxn>
              <a:cxn ang="0">
                <a:pos x="4178" y="448"/>
              </a:cxn>
              <a:cxn ang="0">
                <a:pos x="4488" y="522"/>
              </a:cxn>
              <a:cxn ang="0">
                <a:pos x="4810" y="604"/>
              </a:cxn>
              <a:cxn ang="0">
                <a:pos x="5144" y="694"/>
              </a:cxn>
            </a:cxnLst>
            <a:rect l="0" t="0" r="r" b="b"/>
            <a:pathLst>
              <a:path w="5144" h="694">
                <a:moveTo>
                  <a:pt x="0" y="70"/>
                </a:moveTo>
                <a:lnTo>
                  <a:pt x="0" y="70"/>
                </a:lnTo>
                <a:lnTo>
                  <a:pt x="18" y="66"/>
                </a:lnTo>
                <a:lnTo>
                  <a:pt x="72" y="56"/>
                </a:lnTo>
                <a:lnTo>
                  <a:pt x="164" y="42"/>
                </a:lnTo>
                <a:lnTo>
                  <a:pt x="224" y="34"/>
                </a:lnTo>
                <a:lnTo>
                  <a:pt x="294" y="26"/>
                </a:lnTo>
                <a:lnTo>
                  <a:pt x="372" y="20"/>
                </a:lnTo>
                <a:lnTo>
                  <a:pt x="462" y="14"/>
                </a:lnTo>
                <a:lnTo>
                  <a:pt x="560" y="8"/>
                </a:lnTo>
                <a:lnTo>
                  <a:pt x="670" y="4"/>
                </a:lnTo>
                <a:lnTo>
                  <a:pt x="790" y="2"/>
                </a:lnTo>
                <a:lnTo>
                  <a:pt x="920" y="0"/>
                </a:lnTo>
                <a:lnTo>
                  <a:pt x="1060" y="2"/>
                </a:lnTo>
                <a:lnTo>
                  <a:pt x="1210" y="6"/>
                </a:lnTo>
                <a:lnTo>
                  <a:pt x="1372" y="14"/>
                </a:lnTo>
                <a:lnTo>
                  <a:pt x="1544" y="24"/>
                </a:lnTo>
                <a:lnTo>
                  <a:pt x="1726" y="40"/>
                </a:lnTo>
                <a:lnTo>
                  <a:pt x="1920" y="58"/>
                </a:lnTo>
                <a:lnTo>
                  <a:pt x="2126" y="80"/>
                </a:lnTo>
                <a:lnTo>
                  <a:pt x="2342" y="106"/>
                </a:lnTo>
                <a:lnTo>
                  <a:pt x="2570" y="138"/>
                </a:lnTo>
                <a:lnTo>
                  <a:pt x="2808" y="174"/>
                </a:lnTo>
                <a:lnTo>
                  <a:pt x="3058" y="216"/>
                </a:lnTo>
                <a:lnTo>
                  <a:pt x="3320" y="266"/>
                </a:lnTo>
                <a:lnTo>
                  <a:pt x="3594" y="320"/>
                </a:lnTo>
                <a:lnTo>
                  <a:pt x="3880" y="380"/>
                </a:lnTo>
                <a:lnTo>
                  <a:pt x="4178" y="448"/>
                </a:lnTo>
                <a:lnTo>
                  <a:pt x="4488" y="522"/>
                </a:lnTo>
                <a:lnTo>
                  <a:pt x="4810" y="604"/>
                </a:lnTo>
                <a:lnTo>
                  <a:pt x="5144" y="694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2" name="Freeform 26"/>
          <p:cNvSpPr>
            <a:spLocks/>
          </p:cNvSpPr>
          <p:nvPr/>
        </p:nvSpPr>
        <p:spPr bwMode="hidden">
          <a:xfrm>
            <a:off x="5609489" y="4074174"/>
            <a:ext cx="3308000" cy="651549"/>
          </a:xfrm>
          <a:custGeom>
            <a:avLst/>
            <a:gdLst/>
            <a:ahLst/>
            <a:cxnLst>
              <a:cxn ang="0">
                <a:pos x="0" y="584"/>
              </a:cxn>
              <a:cxn ang="0">
                <a:pos x="0" y="584"/>
              </a:cxn>
              <a:cxn ang="0">
                <a:pos x="90" y="560"/>
              </a:cxn>
              <a:cxn ang="0">
                <a:pos x="336" y="498"/>
              </a:cxn>
              <a:cxn ang="0">
                <a:pos x="506" y="456"/>
              </a:cxn>
              <a:cxn ang="0">
                <a:pos x="702" y="410"/>
              </a:cxn>
              <a:cxn ang="0">
                <a:pos x="920" y="360"/>
              </a:cxn>
              <a:cxn ang="0">
                <a:pos x="1154" y="306"/>
              </a:cxn>
              <a:cxn ang="0">
                <a:pos x="1402" y="254"/>
              </a:cxn>
              <a:cxn ang="0">
                <a:pos x="1656" y="202"/>
              </a:cxn>
              <a:cxn ang="0">
                <a:pos x="1916" y="154"/>
              </a:cxn>
              <a:cxn ang="0">
                <a:pos x="2174" y="108"/>
              </a:cxn>
              <a:cxn ang="0">
                <a:pos x="2302" y="88"/>
              </a:cxn>
              <a:cxn ang="0">
                <a:pos x="2426" y="68"/>
              </a:cxn>
              <a:cxn ang="0">
                <a:pos x="2550" y="52"/>
              </a:cxn>
              <a:cxn ang="0">
                <a:pos x="2670" y="36"/>
              </a:cxn>
              <a:cxn ang="0">
                <a:pos x="2788" y="24"/>
              </a:cxn>
              <a:cxn ang="0">
                <a:pos x="2900" y="14"/>
              </a:cxn>
              <a:cxn ang="0">
                <a:pos x="3008" y="6"/>
              </a:cxn>
              <a:cxn ang="0">
                <a:pos x="3112" y="0"/>
              </a:cxn>
            </a:cxnLst>
            <a:rect l="0" t="0" r="r" b="b"/>
            <a:pathLst>
              <a:path w="3112" h="584">
                <a:moveTo>
                  <a:pt x="0" y="584"/>
                </a:moveTo>
                <a:lnTo>
                  <a:pt x="0" y="584"/>
                </a:lnTo>
                <a:lnTo>
                  <a:pt x="90" y="560"/>
                </a:lnTo>
                <a:lnTo>
                  <a:pt x="336" y="498"/>
                </a:lnTo>
                <a:lnTo>
                  <a:pt x="506" y="456"/>
                </a:lnTo>
                <a:lnTo>
                  <a:pt x="702" y="410"/>
                </a:lnTo>
                <a:lnTo>
                  <a:pt x="920" y="360"/>
                </a:lnTo>
                <a:lnTo>
                  <a:pt x="1154" y="306"/>
                </a:lnTo>
                <a:lnTo>
                  <a:pt x="1402" y="254"/>
                </a:lnTo>
                <a:lnTo>
                  <a:pt x="1656" y="202"/>
                </a:lnTo>
                <a:lnTo>
                  <a:pt x="1916" y="154"/>
                </a:lnTo>
                <a:lnTo>
                  <a:pt x="2174" y="108"/>
                </a:lnTo>
                <a:lnTo>
                  <a:pt x="2302" y="88"/>
                </a:lnTo>
                <a:lnTo>
                  <a:pt x="2426" y="68"/>
                </a:lnTo>
                <a:lnTo>
                  <a:pt x="2550" y="52"/>
                </a:lnTo>
                <a:lnTo>
                  <a:pt x="2670" y="36"/>
                </a:lnTo>
                <a:lnTo>
                  <a:pt x="2788" y="24"/>
                </a:lnTo>
                <a:lnTo>
                  <a:pt x="2900" y="14"/>
                </a:lnTo>
                <a:lnTo>
                  <a:pt x="3008" y="6"/>
                </a:lnTo>
                <a:lnTo>
                  <a:pt x="3112" y="0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 useBgFill="1">
        <p:nvSpPr>
          <p:cNvPr id="13" name="Freeform 10"/>
          <p:cNvSpPr>
            <a:spLocks/>
          </p:cNvSpPr>
          <p:nvPr/>
        </p:nvSpPr>
        <p:spPr bwMode="hidden">
          <a:xfrm>
            <a:off x="211665" y="4058555"/>
            <a:ext cx="8723376" cy="1329874"/>
          </a:xfrm>
          <a:custGeom>
            <a:avLst/>
            <a:gdLst/>
            <a:ahLst/>
            <a:cxnLst>
              <a:cxn ang="0">
                <a:pos x="8192" y="512"/>
              </a:cxn>
              <a:cxn ang="0">
                <a:pos x="8040" y="570"/>
              </a:cxn>
              <a:cxn ang="0">
                <a:pos x="7878" y="620"/>
              </a:cxn>
              <a:cxn ang="0">
                <a:pos x="7706" y="666"/>
              </a:cxn>
              <a:cxn ang="0">
                <a:pos x="7522" y="702"/>
              </a:cxn>
              <a:cxn ang="0">
                <a:pos x="7322" y="730"/>
              </a:cxn>
              <a:cxn ang="0">
                <a:pos x="7106" y="750"/>
              </a:cxn>
              <a:cxn ang="0">
                <a:pos x="6872" y="762"/>
              </a:cxn>
              <a:cxn ang="0">
                <a:pos x="6618" y="760"/>
              </a:cxn>
              <a:cxn ang="0">
                <a:pos x="6342" y="750"/>
              </a:cxn>
              <a:cxn ang="0">
                <a:pos x="6042" y="726"/>
              </a:cxn>
              <a:cxn ang="0">
                <a:pos x="5716" y="690"/>
              </a:cxn>
              <a:cxn ang="0">
                <a:pos x="5364" y="642"/>
              </a:cxn>
              <a:cxn ang="0">
                <a:pos x="4982" y="578"/>
              </a:cxn>
              <a:cxn ang="0">
                <a:pos x="4568" y="500"/>
              </a:cxn>
              <a:cxn ang="0">
                <a:pos x="4122" y="406"/>
              </a:cxn>
              <a:cxn ang="0">
                <a:pos x="3640" y="296"/>
              </a:cxn>
              <a:cxn ang="0">
                <a:pos x="3396" y="240"/>
              </a:cxn>
              <a:cxn ang="0">
                <a:pos x="2934" y="148"/>
              </a:cxn>
              <a:cxn ang="0">
                <a:pos x="2512" y="82"/>
              </a:cxn>
              <a:cxn ang="0">
                <a:pos x="2126" y="36"/>
              </a:cxn>
              <a:cxn ang="0">
                <a:pos x="1776" y="10"/>
              </a:cxn>
              <a:cxn ang="0">
                <a:pos x="1462" y="0"/>
              </a:cxn>
              <a:cxn ang="0">
                <a:pos x="1182" y="4"/>
              </a:cxn>
              <a:cxn ang="0">
                <a:pos x="934" y="20"/>
              </a:cxn>
              <a:cxn ang="0">
                <a:pos x="716" y="44"/>
              </a:cxn>
              <a:cxn ang="0">
                <a:pos x="530" y="74"/>
              </a:cxn>
              <a:cxn ang="0">
                <a:pos x="374" y="108"/>
              </a:cxn>
              <a:cxn ang="0">
                <a:pos x="248" y="144"/>
              </a:cxn>
              <a:cxn ang="0">
                <a:pos x="148" y="176"/>
              </a:cxn>
              <a:cxn ang="0">
                <a:pos x="48" y="216"/>
              </a:cxn>
              <a:cxn ang="0">
                <a:pos x="0" y="240"/>
              </a:cxn>
              <a:cxn ang="0">
                <a:pos x="8192" y="1192"/>
              </a:cxn>
              <a:cxn ang="0">
                <a:pos x="8196" y="1186"/>
              </a:cxn>
              <a:cxn ang="0">
                <a:pos x="8196" y="510"/>
              </a:cxn>
              <a:cxn ang="0">
                <a:pos x="8192" y="512"/>
              </a:cxn>
            </a:cxnLst>
            <a:rect l="0" t="0" r="r" b="b"/>
            <a:pathLst>
              <a:path w="8196" h="1192">
                <a:moveTo>
                  <a:pt x="8192" y="512"/>
                </a:moveTo>
                <a:lnTo>
                  <a:pt x="8192" y="512"/>
                </a:lnTo>
                <a:lnTo>
                  <a:pt x="8116" y="542"/>
                </a:lnTo>
                <a:lnTo>
                  <a:pt x="8040" y="570"/>
                </a:lnTo>
                <a:lnTo>
                  <a:pt x="7960" y="596"/>
                </a:lnTo>
                <a:lnTo>
                  <a:pt x="7878" y="620"/>
                </a:lnTo>
                <a:lnTo>
                  <a:pt x="7794" y="644"/>
                </a:lnTo>
                <a:lnTo>
                  <a:pt x="7706" y="666"/>
                </a:lnTo>
                <a:lnTo>
                  <a:pt x="7616" y="684"/>
                </a:lnTo>
                <a:lnTo>
                  <a:pt x="7522" y="702"/>
                </a:lnTo>
                <a:lnTo>
                  <a:pt x="7424" y="718"/>
                </a:lnTo>
                <a:lnTo>
                  <a:pt x="7322" y="730"/>
                </a:lnTo>
                <a:lnTo>
                  <a:pt x="7216" y="742"/>
                </a:lnTo>
                <a:lnTo>
                  <a:pt x="7106" y="750"/>
                </a:lnTo>
                <a:lnTo>
                  <a:pt x="6992" y="758"/>
                </a:lnTo>
                <a:lnTo>
                  <a:pt x="6872" y="762"/>
                </a:lnTo>
                <a:lnTo>
                  <a:pt x="6748" y="762"/>
                </a:lnTo>
                <a:lnTo>
                  <a:pt x="6618" y="760"/>
                </a:lnTo>
                <a:lnTo>
                  <a:pt x="6482" y="756"/>
                </a:lnTo>
                <a:lnTo>
                  <a:pt x="6342" y="750"/>
                </a:lnTo>
                <a:lnTo>
                  <a:pt x="6196" y="740"/>
                </a:lnTo>
                <a:lnTo>
                  <a:pt x="6042" y="726"/>
                </a:lnTo>
                <a:lnTo>
                  <a:pt x="5882" y="710"/>
                </a:lnTo>
                <a:lnTo>
                  <a:pt x="5716" y="690"/>
                </a:lnTo>
                <a:lnTo>
                  <a:pt x="5544" y="668"/>
                </a:lnTo>
                <a:lnTo>
                  <a:pt x="5364" y="642"/>
                </a:lnTo>
                <a:lnTo>
                  <a:pt x="5176" y="612"/>
                </a:lnTo>
                <a:lnTo>
                  <a:pt x="4982" y="578"/>
                </a:lnTo>
                <a:lnTo>
                  <a:pt x="4778" y="540"/>
                </a:lnTo>
                <a:lnTo>
                  <a:pt x="4568" y="500"/>
                </a:lnTo>
                <a:lnTo>
                  <a:pt x="4348" y="454"/>
                </a:lnTo>
                <a:lnTo>
                  <a:pt x="4122" y="406"/>
                </a:lnTo>
                <a:lnTo>
                  <a:pt x="3886" y="354"/>
                </a:lnTo>
                <a:lnTo>
                  <a:pt x="3640" y="296"/>
                </a:lnTo>
                <a:lnTo>
                  <a:pt x="3640" y="296"/>
                </a:lnTo>
                <a:lnTo>
                  <a:pt x="3396" y="240"/>
                </a:lnTo>
                <a:lnTo>
                  <a:pt x="3160" y="192"/>
                </a:lnTo>
                <a:lnTo>
                  <a:pt x="2934" y="148"/>
                </a:lnTo>
                <a:lnTo>
                  <a:pt x="2718" y="112"/>
                </a:lnTo>
                <a:lnTo>
                  <a:pt x="2512" y="82"/>
                </a:lnTo>
                <a:lnTo>
                  <a:pt x="2314" y="56"/>
                </a:lnTo>
                <a:lnTo>
                  <a:pt x="2126" y="36"/>
                </a:lnTo>
                <a:lnTo>
                  <a:pt x="1948" y="20"/>
                </a:lnTo>
                <a:lnTo>
                  <a:pt x="1776" y="10"/>
                </a:lnTo>
                <a:lnTo>
                  <a:pt x="1616" y="2"/>
                </a:lnTo>
                <a:lnTo>
                  <a:pt x="1462" y="0"/>
                </a:lnTo>
                <a:lnTo>
                  <a:pt x="1318" y="0"/>
                </a:lnTo>
                <a:lnTo>
                  <a:pt x="1182" y="4"/>
                </a:lnTo>
                <a:lnTo>
                  <a:pt x="1054" y="10"/>
                </a:lnTo>
                <a:lnTo>
                  <a:pt x="934" y="20"/>
                </a:lnTo>
                <a:lnTo>
                  <a:pt x="822" y="30"/>
                </a:lnTo>
                <a:lnTo>
                  <a:pt x="716" y="44"/>
                </a:lnTo>
                <a:lnTo>
                  <a:pt x="620" y="58"/>
                </a:lnTo>
                <a:lnTo>
                  <a:pt x="530" y="74"/>
                </a:lnTo>
                <a:lnTo>
                  <a:pt x="450" y="92"/>
                </a:lnTo>
                <a:lnTo>
                  <a:pt x="374" y="108"/>
                </a:lnTo>
                <a:lnTo>
                  <a:pt x="308" y="126"/>
                </a:lnTo>
                <a:lnTo>
                  <a:pt x="248" y="144"/>
                </a:lnTo>
                <a:lnTo>
                  <a:pt x="194" y="160"/>
                </a:lnTo>
                <a:lnTo>
                  <a:pt x="148" y="176"/>
                </a:lnTo>
                <a:lnTo>
                  <a:pt x="108" y="192"/>
                </a:lnTo>
                <a:lnTo>
                  <a:pt x="48" y="216"/>
                </a:lnTo>
                <a:lnTo>
                  <a:pt x="12" y="234"/>
                </a:lnTo>
                <a:lnTo>
                  <a:pt x="0" y="240"/>
                </a:lnTo>
                <a:lnTo>
                  <a:pt x="0" y="1192"/>
                </a:lnTo>
                <a:lnTo>
                  <a:pt x="8192" y="1192"/>
                </a:lnTo>
                <a:lnTo>
                  <a:pt x="8192" y="1192"/>
                </a:lnTo>
                <a:lnTo>
                  <a:pt x="8196" y="1186"/>
                </a:lnTo>
                <a:lnTo>
                  <a:pt x="8196" y="1186"/>
                </a:lnTo>
                <a:lnTo>
                  <a:pt x="8196" y="510"/>
                </a:lnTo>
                <a:lnTo>
                  <a:pt x="8196" y="510"/>
                </a:lnTo>
                <a:lnTo>
                  <a:pt x="8192" y="512"/>
                </a:lnTo>
                <a:lnTo>
                  <a:pt x="8192" y="512"/>
                </a:lnTo>
                <a:close/>
              </a:path>
            </a:pathLst>
          </a:custGeom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0032" y="2463560"/>
            <a:ext cx="7772400" cy="1524000"/>
          </a:xfrm>
        </p:spPr>
        <p:txBody>
          <a:bodyPr anchor="t">
            <a:normAutofit/>
          </a:bodyPr>
          <a:lstStyle>
            <a:lvl1pPr algn="ctr">
              <a:defRPr sz="4400" b="0" cap="none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7365" y="1437448"/>
            <a:ext cx="6417734" cy="939801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7DBCC3-37EF-47A2-9DCD-C1F3070F554B}" type="datetime1">
              <a:rPr lang="cs-CZ" smtClean="0"/>
              <a:pPr/>
              <a:t>15.7.2015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Autorem materiálu a všech jeho částí, není-li uvedeno jinak, je Mgr. Alena Čechová. Dostupné z Metodického portálu www.rvp.cz, ISSN: 1802-4785, financovaného z ESF a státního rozpočtu ČR. Provozuje Národní ústav pro vzdělávání, školské poradenské zařízení pro další vzdělávání pedagogických pracovníků (NÚV).</a:t>
            </a: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5C1553-5D48-48E8-9337-CA2D7FBD6D0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122ED4-E49B-4197-A5C8-C6034BF9843B}" type="datetime1">
              <a:rPr lang="cs-CZ" smtClean="0"/>
              <a:pPr/>
              <a:t>15.7.2015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Autorem materiálu a všech jeho částí, není-li uvedeno jinak, je Mgr. Alena Čechová. Dostupné z Metodického portálu www.rvp.cz, ISSN: 1802-4785, financovaného z ESF a státního rozpočtu ČR. Provozuje Národní ústav pro vzdělávání, školské poradenské zařízení pro další vzdělávání pedagogických pracovníků (NÚV).</a:t>
            </a:r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5C1553-5D48-48E8-9337-CA2D7FBD6D0D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676655" y="2679192"/>
            <a:ext cx="3822192" cy="344728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679192"/>
            <a:ext cx="3822192" cy="344728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678114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7332" y="3429000"/>
            <a:ext cx="3820055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2678113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 i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3429000"/>
            <a:ext cx="3822192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3B8C40-0442-48CD-BCBC-A6FFD49CAE23}" type="datetime1">
              <a:rPr lang="cs-CZ" smtClean="0"/>
              <a:pPr/>
              <a:t>15.7.2015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Autorem materiálu a všech jeho částí, není-li uvedeno jinak, je Mgr. Alena Čechová. Dostupné z Metodického portálu www.rvp.cz, ISSN: 1802-4785, financovaného z ESF a státního rozpočtu ČR. Provozuje Národní ústav pro vzdělávání, školské poradenské zařízení pro další vzdělávání pedagogických pracovníků (NÚV).</a:t>
            </a:r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5C1553-5D48-48E8-9337-CA2D7FBD6D0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AF130F-7189-476E-ABB4-FE55702C1C74}" type="datetime1">
              <a:rPr lang="cs-CZ" smtClean="0"/>
              <a:pPr/>
              <a:t>15.7.2015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Autorem materiálu a všech jeho částí, není-li uvedeno jinak, je Mgr. Alena Čechová. Dostupné z Metodického portálu www.rvp.cz, ISSN: 1802-4785, financovaného z ESF a státního rozpočtu ČR. Provozuje Národní ústav pro vzdělávání, školské poradenské zařízení pro další vzdělávání pedagogických pracovníků (NÚV).</a:t>
            </a:r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5C1553-5D48-48E8-9337-CA2D7FBD6D0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6" name="Group 5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29874"/>
            <a:chOff x="-3905251" y="4294188"/>
            <a:chExt cx="13027839" cy="1892300"/>
          </a:xfrm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6DA588-3E70-4CE6-B5F0-5F460B0D6639}" type="datetime1">
              <a:rPr lang="cs-CZ" smtClean="0"/>
              <a:pPr/>
              <a:t>15.7.2015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Autorem materiálu a všech jeho částí, není-li uvedeno jinak, je Mgr. Alena Čechová. Dostupné z Metodického portálu www.rvp.cz, ISSN: 1802-4785, financovaného z ESF a státního rozpočtu ČR. Provozuje Národní ústav pro vzdělávání, školské poradenské zařízení pro další vzdělávání pedagogických pracovníků (NÚV).</a:t>
            </a:r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5C1553-5D48-48E8-9337-CA2D7FBD6D0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B3FDB3-ABC3-4E62-BC8E-BE63CF8068EF}" type="datetime1">
              <a:rPr lang="cs-CZ" smtClean="0"/>
              <a:pPr/>
              <a:t>15.7.2015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Autorem materiálu a všech jeho částí, není-li uvedeno jinak, je Mgr. Alena Čechová. Dostupné z Metodického portálu www.rvp.cz, ISSN: 1802-4785, financovaného z ESF a státního rozpočtu ČR. Provozuje Národní ústav pro vzdělávání, školské poradenské zařízení pro další vzdělávání pedagogických pracovníků (NÚV).</a:t>
            </a:r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5C1553-5D48-48E8-9337-CA2D7FBD6D0D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3581400"/>
            <a:ext cx="3352800" cy="1905001"/>
          </a:xfrm>
        </p:spPr>
        <p:txBody>
          <a:bodyPr anchor="t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grpSp>
        <p:nvGrpSpPr>
          <p:cNvPr id="2" name="Group 23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25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8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9" name="Freeform 28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2" name="Title 21"/>
          <p:cNvSpPr>
            <a:spLocks noGrp="1"/>
          </p:cNvSpPr>
          <p:nvPr>
            <p:ph type="title"/>
          </p:nvPr>
        </p:nvSpPr>
        <p:spPr>
          <a:xfrm>
            <a:off x="914400" y="2286000"/>
            <a:ext cx="3352800" cy="1252728"/>
          </a:xfrm>
        </p:spPr>
        <p:txBody>
          <a:bodyPr anchor="b">
            <a:noAutofit/>
          </a:bodyPr>
          <a:lstStyle>
            <a:lvl1pPr algn="l">
              <a:defRPr sz="3200">
                <a:solidFill>
                  <a:schemeClr val="tx2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51962" y="1828800"/>
            <a:ext cx="3904076" cy="3810000"/>
          </a:xfrm>
        </p:spPr>
        <p:txBody>
          <a:bodyPr anchor="ctr"/>
          <a:lstStyle>
            <a:lvl1pPr>
              <a:buClr>
                <a:schemeClr val="bg1"/>
              </a:buClr>
              <a:defRPr sz="2200">
                <a:solidFill>
                  <a:schemeClr val="tx2"/>
                </a:solidFill>
              </a:defRPr>
            </a:lvl1pPr>
            <a:lvl2pPr>
              <a:buClr>
                <a:schemeClr val="bg1"/>
              </a:buClr>
              <a:defRPr sz="2000">
                <a:solidFill>
                  <a:schemeClr val="tx2"/>
                </a:solidFill>
              </a:defRPr>
            </a:lvl2pPr>
            <a:lvl3pPr>
              <a:buClr>
                <a:schemeClr val="bg1"/>
              </a:buClr>
              <a:defRPr sz="1800">
                <a:solidFill>
                  <a:schemeClr val="tx2"/>
                </a:solidFill>
              </a:defRPr>
            </a:lvl3pPr>
            <a:lvl4pPr>
              <a:buClr>
                <a:schemeClr val="bg1"/>
              </a:buClr>
              <a:defRPr sz="1600">
                <a:solidFill>
                  <a:schemeClr val="tx2"/>
                </a:solidFill>
              </a:defRPr>
            </a:lvl4pPr>
            <a:lvl5pPr>
              <a:buClr>
                <a:schemeClr val="bg1"/>
              </a:buClr>
              <a:defRPr sz="1600">
                <a:solidFill>
                  <a:schemeClr val="tx2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9" name="Group 8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0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4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74155" y="338667"/>
            <a:ext cx="3812645" cy="2429934"/>
          </a:xfrm>
        </p:spPr>
        <p:txBody>
          <a:bodyPr anchor="b">
            <a:normAutofit/>
          </a:bodyPr>
          <a:lstStyle>
            <a:lvl1pPr algn="l"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868333" y="2785533"/>
            <a:ext cx="3818467" cy="2421467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84F7F7-F546-4415-9639-FF06DF15991A}" type="datetime1">
              <a:rPr lang="cs-CZ" smtClean="0"/>
              <a:pPr/>
              <a:t>15.7.2015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Autorem materiálu a všech jeho částí, není-li uvedeno jinak, je Mgr. Alena Čechová. Dostupné z Metodického portálu www.rvp.cz, ISSN: 1802-4785, financovaného z ESF a státního rozpočtu ČR. Provozuje Národní ústav pro vzdělávání, školské poradenské zařízení pro další vzdělávání pedagogických pracovníků (NÚV).</a:t>
            </a:r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5C1553-5D48-48E8-9337-CA2D7FBD6D0D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371600"/>
            <a:ext cx="3566160" cy="2926080"/>
          </a:xfrm>
          <a:prstGeom prst="roundRect">
            <a:avLst>
              <a:gd name="adj" fmla="val 3924"/>
            </a:avLst>
          </a:prstGeom>
          <a:solidFill>
            <a:schemeClr val="accent1"/>
          </a:solidFill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 fov="600000">
              <a:rot lat="240000" lon="19799999" rev="0"/>
            </a:camera>
            <a:lightRig rig="threePt" dir="t">
              <a:rot lat="0" lon="0" rev="2700000"/>
            </a:lightRig>
          </a:scene3d>
          <a:sp3d>
            <a:bevelT w="44450" h="31750"/>
          </a:sp3d>
        </p:spPr>
        <p:txBody>
          <a:bodyPr/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04B181-1A66-4F58-AAB9-31A01D8A1054}" type="datetime1">
              <a:rPr lang="cs-CZ" smtClean="0"/>
              <a:pPr/>
              <a:t>15.7.2015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Autorem materiálu a všech jeho částí, není-li uvedeno jinak, je Mgr. Alena Čechová. Dostupné z Metodického portálu www.rvp.cz, ISSN: 1802-4785, financovaného z ESF a státního rozpočtu ČR. Provozuje Národní ústav pro vzdělávání, školské poradenské zařízení pro další vzdělávání pedagogických pracovníků (NÚV).</a:t>
            </a: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5C1553-5D48-48E8-9337-CA2D7FBD6D0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ounded Rectangle 20"/>
          <p:cNvSpPr/>
          <p:nvPr/>
        </p:nvSpPr>
        <p:spPr bwMode="hidden"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DADEC5-9769-4798-8ABD-F3282E47ECBC}" type="datetime1">
              <a:rPr lang="cs-CZ" smtClean="0"/>
              <a:pPr/>
              <a:t>15.7.2015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Autorem materiálu a všech jeho částí, není-li uvedeno jinak, je Mgr. Alena Čechová. Dostupné z Metodického portálu www.rvp.cz, ISSN: 1802-4785, financovaného z ESF a státního rozpočtu ČR. Provozuje Národní ústav pro vzdělávání, školské poradenské zařízení pro další vzdělávání pedagogických pracovníků (NÚV).</a:t>
            </a: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5C1553-5D48-48E8-9337-CA2D7FBD6D0D}" type="slidenum">
              <a:rPr lang="cs-CZ" smtClean="0"/>
              <a:pPr/>
              <a:t>‹#›</a:t>
            </a:fld>
            <a:endParaRPr lang="cs-CZ"/>
          </a:p>
        </p:txBody>
      </p:sp>
      <p:grpSp>
        <p:nvGrpSpPr>
          <p:cNvPr id="15" name="Group 14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16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0" name="Freeform 19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447800"/>
            <a:ext cx="2057400" cy="4487333"/>
          </a:xfrm>
        </p:spPr>
        <p:txBody>
          <a:bodyPr vert="eaVert" anchor="ctr"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47800"/>
            <a:ext cx="6019800" cy="4487334"/>
          </a:xfrm>
        </p:spPr>
        <p:txBody>
          <a:bodyPr vert="eaVert"/>
          <a:lstStyle>
            <a:lvl1pPr>
              <a:buClr>
                <a:schemeClr val="accent1"/>
              </a:buClr>
              <a:defRPr/>
            </a:lvl1pPr>
            <a:lvl2pPr>
              <a:buClr>
                <a:schemeClr val="accent1"/>
              </a:buClr>
              <a:defRPr/>
            </a:lvl2pPr>
            <a:lvl3pPr>
              <a:buClr>
                <a:schemeClr val="accent1"/>
              </a:buClr>
              <a:defRPr/>
            </a:lvl3pPr>
            <a:lvl4pPr>
              <a:buClr>
                <a:schemeClr val="accent1"/>
              </a:buClr>
              <a:defRPr/>
            </a:lvl4pPr>
            <a:lvl5pPr>
              <a:buClr>
                <a:schemeClr val="accent1"/>
              </a:buClr>
              <a:defRPr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2468880"/>
          </a:xfrm>
          <a:prstGeom prst="roundRect">
            <a:avLst>
              <a:gd name="adj" fmla="val 336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8" name="Group 15"/>
          <p:cNvGrpSpPr>
            <a:grpSpLocks noChangeAspect="1"/>
          </p:cNvGrpSpPr>
          <p:nvPr/>
        </p:nvGrpSpPr>
        <p:grpSpPr bwMode="hidden">
          <a:xfrm>
            <a:off x="211665" y="1679429"/>
            <a:ext cx="8723376" cy="1329874"/>
            <a:chOff x="-3905251" y="4294188"/>
            <a:chExt cx="13027839" cy="1892300"/>
          </a:xfrm>
        </p:grpSpPr>
        <p:sp>
          <p:nvSpPr>
            <p:cNvPr id="1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12527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163672" y="6250164"/>
            <a:ext cx="378669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2"/>
                </a:solidFill>
              </a:defRPr>
            </a:lvl1pPr>
          </a:lstStyle>
          <a:p>
            <a:fld id="{93596C06-1432-46DD-9AFC-183DBA1DDFB0}" type="datetime1">
              <a:rPr lang="cs-CZ" smtClean="0"/>
              <a:pPr/>
              <a:t>15.7.2015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3638" y="6250164"/>
            <a:ext cx="378669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2"/>
                </a:solidFill>
              </a:defRPr>
            </a:lvl1pPr>
          </a:lstStyle>
          <a:p>
            <a:r>
              <a:rPr lang="cs-CZ" smtClean="0"/>
              <a:t>Autorem materiálu a všech jeho částí, není-li uvedeno jinak, je Mgr. Alena Čechová. Dostupné z Metodického portálu www.rvp.cz, ISSN: 1802-4785, financovaného z ESF a státního rozpočtu ČR. Provozuje Národní ústav pro vzdělávání, školské poradenské zařízení pro další vzdělávání pedagogických pracovníků (NÚV).</a:t>
            </a: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991088" y="6250163"/>
            <a:ext cx="116182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2"/>
                </a:solidFill>
              </a:defRPr>
            </a:lvl1pPr>
          </a:lstStyle>
          <a:p>
            <a:fld id="{C95C1553-5D48-48E8-9337-CA2D7FBD6D0D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72067" y="2675467"/>
            <a:ext cx="7408333" cy="34506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01" r:id="rId1"/>
    <p:sldLayoutId id="2147483902" r:id="rId2"/>
    <p:sldLayoutId id="2147483903" r:id="rId3"/>
    <p:sldLayoutId id="2147483904" r:id="rId4"/>
    <p:sldLayoutId id="2147483905" r:id="rId5"/>
    <p:sldLayoutId id="2147483906" r:id="rId6"/>
    <p:sldLayoutId id="2147483907" r:id="rId7"/>
    <p:sldLayoutId id="2147483908" r:id="rId8"/>
    <p:sldLayoutId id="2147483909" r:id="rId9"/>
    <p:sldLayoutId id="2147483910" r:id="rId10"/>
    <p:sldLayoutId id="2147483911" r:id="rId11"/>
  </p:sldLayoutIdLst>
  <p:hf sldNum="0" hd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rgbClr val="FFFFFF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76263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55663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78308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10312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42316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74320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388" t="4000" r="2090" b="45888"/>
          <a:stretch/>
        </p:blipFill>
        <p:spPr>
          <a:xfrm>
            <a:off x="2018280" y="1334574"/>
            <a:ext cx="5276338" cy="1080000"/>
          </a:xfrm>
          <a:prstGeom prst="rect">
            <a:avLst/>
          </a:prstGeom>
        </p:spPr>
      </p:pic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>
          <a:xfrm>
            <a:off x="1187624" y="6021288"/>
            <a:ext cx="6408712" cy="720080"/>
          </a:xfrm>
        </p:spPr>
        <p:txBody>
          <a:bodyPr/>
          <a:lstStyle/>
          <a:p>
            <a:pPr algn="just"/>
            <a:r>
              <a:rPr lang="cs-CZ" dirty="0" smtClean="0">
                <a:latin typeface="Arial" pitchFamily="34" charset="0"/>
                <a:cs typeface="Arial" pitchFamily="34" charset="0"/>
              </a:rPr>
              <a:t>Autorem materiálu a všech jeho částí, není-li uvedeno jinak, je Mgr. Alena Čechová. </a:t>
            </a:r>
            <a:endParaRPr lang="cs-CZ" dirty="0"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5" name="Tabulk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562018639"/>
              </p:ext>
            </p:extLst>
          </p:nvPr>
        </p:nvGraphicFramePr>
        <p:xfrm>
          <a:off x="1331640" y="2420767"/>
          <a:ext cx="6480720" cy="3312485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087214"/>
                <a:gridCol w="4393506"/>
              </a:tblGrid>
              <a:tr h="223856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 kern="50" dirty="0">
                          <a:effectLst/>
                        </a:rPr>
                        <a:t>Číslo projektu:</a:t>
                      </a:r>
                      <a:endParaRPr lang="cs-CZ" sz="1200" kern="50" dirty="0">
                        <a:effectLst/>
                        <a:latin typeface="Times New Roman"/>
                        <a:ea typeface="Lucida Sans Unicode"/>
                        <a:cs typeface="Mangal"/>
                      </a:endParaRPr>
                    </a:p>
                  </a:txBody>
                  <a:tcPr marL="9525" marR="9525" marT="9525" marB="9525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 kern="50" dirty="0" smtClean="0">
                          <a:effectLst/>
                        </a:rPr>
                        <a:t>CZ.1.07/1.4.00/21.3811</a:t>
                      </a:r>
                      <a:endParaRPr lang="cs-CZ" sz="1200" kern="50" dirty="0">
                        <a:effectLst/>
                        <a:latin typeface="Times New Roman"/>
                        <a:ea typeface="Lucida Sans Unicode"/>
                        <a:cs typeface="Mangal"/>
                      </a:endParaRPr>
                    </a:p>
                  </a:txBody>
                  <a:tcPr marL="9525" marR="9525" marT="9525" marB="9525"/>
                </a:tc>
              </a:tr>
              <a:tr h="223856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 kern="50">
                          <a:effectLst/>
                        </a:rPr>
                        <a:t>Název DUM:</a:t>
                      </a:r>
                      <a:endParaRPr lang="cs-CZ" sz="1200" kern="50">
                        <a:effectLst/>
                        <a:latin typeface="Times New Roman"/>
                        <a:ea typeface="Lucida Sans Unicode"/>
                        <a:cs typeface="Mangal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 kern="50" cap="all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Čtyřúhelník –  obsah obdélníku</a:t>
                      </a:r>
                      <a:endParaRPr lang="cs-CZ" sz="1200" kern="50" dirty="0">
                        <a:effectLst/>
                        <a:latin typeface="Times New Roman"/>
                        <a:ea typeface="Lucida Sans Unicode"/>
                        <a:cs typeface="Mangal"/>
                      </a:endParaRPr>
                    </a:p>
                  </a:txBody>
                  <a:tcPr marL="9525" marR="9525" marT="9525" marB="9525" anchor="ctr"/>
                </a:tc>
              </a:tr>
              <a:tr h="223856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 kern="50">
                          <a:effectLst/>
                        </a:rPr>
                        <a:t>Číslo DUM:</a:t>
                      </a:r>
                      <a:endParaRPr lang="cs-CZ" sz="1200" kern="50">
                        <a:effectLst/>
                        <a:latin typeface="Times New Roman"/>
                        <a:ea typeface="Lucida Sans Unicode"/>
                        <a:cs typeface="Mangal"/>
                      </a:endParaRPr>
                    </a:p>
                  </a:txBody>
                  <a:tcPr marL="9525" marR="9525" marT="9525" marB="9525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 kern="50" dirty="0" smtClean="0">
                          <a:effectLst/>
                        </a:rPr>
                        <a:t>III/2/MAT/2/1/1-26</a:t>
                      </a:r>
                      <a:endParaRPr lang="cs-CZ" sz="1200" kern="50" dirty="0">
                        <a:effectLst/>
                        <a:latin typeface="Times New Roman"/>
                        <a:ea typeface="Lucida Sans Unicode"/>
                        <a:cs typeface="Mangal"/>
                      </a:endParaRPr>
                    </a:p>
                  </a:txBody>
                  <a:tcPr marL="9525" marR="9525" marT="9525" marB="9525"/>
                </a:tc>
              </a:tr>
              <a:tr h="223856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 kern="50">
                          <a:effectLst/>
                        </a:rPr>
                        <a:t>Vzdělávací předmět:</a:t>
                      </a:r>
                      <a:endParaRPr lang="cs-CZ" sz="1200" kern="50">
                        <a:effectLst/>
                        <a:latin typeface="Times New Roman"/>
                        <a:ea typeface="Lucida Sans Unicode"/>
                        <a:cs typeface="Mangal"/>
                      </a:endParaRPr>
                    </a:p>
                  </a:txBody>
                  <a:tcPr marL="9525" marR="9525" marT="9525" marB="9525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 kern="5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Matematika</a:t>
                      </a:r>
                      <a:endParaRPr lang="cs-CZ" sz="1200" kern="50" dirty="0">
                        <a:effectLst/>
                        <a:latin typeface="Times New Roman"/>
                        <a:ea typeface="Lucida Sans Unicode"/>
                        <a:cs typeface="Mangal"/>
                      </a:endParaRPr>
                    </a:p>
                  </a:txBody>
                  <a:tcPr marL="9525" marR="9525" marT="9525" marB="9525"/>
                </a:tc>
              </a:tr>
              <a:tr h="223856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 kern="50">
                          <a:effectLst/>
                        </a:rPr>
                        <a:t>Tematická oblast:</a:t>
                      </a:r>
                      <a:endParaRPr lang="cs-CZ" sz="1200" kern="50">
                        <a:effectLst/>
                        <a:latin typeface="Times New Roman"/>
                        <a:ea typeface="Lucida Sans Unicode"/>
                        <a:cs typeface="Mangal"/>
                      </a:endParaRPr>
                    </a:p>
                  </a:txBody>
                  <a:tcPr marL="9525" marR="9525" marT="9525" marB="9525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 kern="50" dirty="0" smtClean="0">
                          <a:effectLst/>
                        </a:rPr>
                        <a:t>Matematika a její aplikace</a:t>
                      </a:r>
                      <a:endParaRPr lang="cs-CZ" sz="1200" kern="50" dirty="0">
                        <a:effectLst/>
                        <a:latin typeface="Times New Roman"/>
                        <a:ea typeface="Lucida Sans Unicode"/>
                        <a:cs typeface="Mangal"/>
                      </a:endParaRPr>
                    </a:p>
                  </a:txBody>
                  <a:tcPr marL="9525" marR="9525" marT="9525" marB="9525"/>
                </a:tc>
              </a:tr>
              <a:tr h="275065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 kern="50">
                          <a:effectLst/>
                        </a:rPr>
                        <a:t>Autor:</a:t>
                      </a:r>
                      <a:endParaRPr lang="cs-CZ" sz="1200" kern="50">
                        <a:effectLst/>
                        <a:latin typeface="Times New Roman"/>
                        <a:ea typeface="Lucida Sans Unicode"/>
                        <a:cs typeface="Mangal"/>
                      </a:endParaRPr>
                    </a:p>
                  </a:txBody>
                  <a:tcPr marL="9525" marR="9525" marT="9525" marB="9525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 kern="5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Alena</a:t>
                      </a:r>
                      <a:r>
                        <a:rPr lang="cs-CZ" sz="1000" kern="50" baseline="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 Čechová</a:t>
                      </a:r>
                      <a:endParaRPr lang="cs-CZ" sz="1200" kern="50" dirty="0">
                        <a:effectLst/>
                        <a:latin typeface="Times New Roman"/>
                        <a:ea typeface="Lucida Sans Unicode"/>
                        <a:cs typeface="Mangal"/>
                      </a:endParaRPr>
                    </a:p>
                  </a:txBody>
                  <a:tcPr marL="9525" marR="9525" marT="9525" marB="9525"/>
                </a:tc>
              </a:tr>
              <a:tr h="373094"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cs-CZ" sz="1000" kern="50">
                          <a:effectLst/>
                        </a:rPr>
                        <a:t>Anotace:</a:t>
                      </a:r>
                      <a:endParaRPr lang="cs-CZ" sz="1200" kern="50">
                        <a:effectLst/>
                        <a:latin typeface="Times New Roman"/>
                        <a:ea typeface="Lucida Sans Unicode"/>
                        <a:cs typeface="Mangal"/>
                      </a:endParaRPr>
                    </a:p>
                  </a:txBody>
                  <a:tcPr marL="9525" marR="9525" marT="9525" marB="9525"/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000" kern="50" dirty="0">
                          <a:effectLst/>
                        </a:rPr>
                        <a:t>Žák </a:t>
                      </a:r>
                      <a:r>
                        <a:rPr lang="cs-CZ" sz="1000" kern="50" dirty="0" smtClean="0">
                          <a:effectLst/>
                        </a:rPr>
                        <a:t>si</a:t>
                      </a:r>
                      <a:r>
                        <a:rPr lang="cs-CZ" sz="1000" kern="50" baseline="0" dirty="0" smtClean="0">
                          <a:effectLst/>
                        </a:rPr>
                        <a:t> procvičí obsah obdélníku</a:t>
                      </a:r>
                    </a:p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000" kern="50" baseline="0" dirty="0" smtClean="0">
                          <a:effectLst/>
                          <a:latin typeface="Times New Roman"/>
                          <a:ea typeface="Lucida Sans Unicode"/>
                          <a:cs typeface="Mangal"/>
                        </a:rPr>
                        <a:t>Procvičovací hodina</a:t>
                      </a:r>
                      <a:endParaRPr lang="cs-CZ" sz="1200" kern="50" dirty="0">
                        <a:effectLst/>
                        <a:latin typeface="Times New Roman"/>
                        <a:ea typeface="Lucida Sans Unicode"/>
                        <a:cs typeface="Mangal"/>
                      </a:endParaRPr>
                    </a:p>
                  </a:txBody>
                  <a:tcPr marL="9525" marR="9525" marT="9525" marB="9525"/>
                </a:tc>
              </a:tr>
              <a:tr h="425766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 kern="50">
                          <a:effectLst/>
                        </a:rPr>
                        <a:t>Klíčová slova:</a:t>
                      </a:r>
                      <a:endParaRPr lang="cs-CZ" sz="1200" kern="50">
                        <a:effectLst/>
                        <a:latin typeface="Times New Roman"/>
                        <a:ea typeface="Lucida Sans Unicode"/>
                        <a:cs typeface="Mangal"/>
                      </a:endParaRPr>
                    </a:p>
                  </a:txBody>
                  <a:tcPr marL="9525" marR="9525" marT="9525" marB="9525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 kern="50" dirty="0" smtClean="0">
                          <a:effectLst/>
                          <a:latin typeface="Times New Roman"/>
                          <a:ea typeface="Lucida Sans Unicode"/>
                          <a:cs typeface="Mangal"/>
                        </a:rPr>
                        <a:t>Obdélník</a:t>
                      </a:r>
                      <a:r>
                        <a:rPr lang="cs-CZ" sz="1000" kern="50" smtClean="0">
                          <a:effectLst/>
                          <a:latin typeface="Times New Roman"/>
                          <a:ea typeface="Lucida Sans Unicode"/>
                          <a:cs typeface="Mangal"/>
                        </a:rPr>
                        <a:t>, obsah </a:t>
                      </a:r>
                      <a:r>
                        <a:rPr lang="cs-CZ" sz="1000" kern="50" dirty="0" smtClean="0">
                          <a:effectLst/>
                          <a:latin typeface="Times New Roman"/>
                          <a:ea typeface="Lucida Sans Unicode"/>
                          <a:cs typeface="Mangal"/>
                        </a:rPr>
                        <a:t>obdélníku</a:t>
                      </a:r>
                      <a:endParaRPr lang="cs-CZ" sz="1000" kern="50" dirty="0">
                        <a:effectLst/>
                        <a:latin typeface="Times New Roman"/>
                        <a:ea typeface="Lucida Sans Unicode"/>
                        <a:cs typeface="Mangal"/>
                      </a:endParaRPr>
                    </a:p>
                  </a:txBody>
                  <a:tcPr marL="9525" marR="9525" marT="9525" marB="9525"/>
                </a:tc>
              </a:tr>
              <a:tr h="223856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 kern="50">
                          <a:effectLst/>
                        </a:rPr>
                        <a:t>Metodické pokyny:</a:t>
                      </a:r>
                      <a:endParaRPr lang="cs-CZ" sz="1200" kern="50">
                        <a:effectLst/>
                        <a:latin typeface="Times New Roman"/>
                        <a:ea typeface="Lucida Sans Unicode"/>
                        <a:cs typeface="Mangal"/>
                      </a:endParaRPr>
                    </a:p>
                  </a:txBody>
                  <a:tcPr marL="9525" marR="9525" marT="9525" marB="9525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 kern="50" dirty="0">
                          <a:effectLst/>
                        </a:rPr>
                        <a:t>PC, DTP, metodické pokyny jsou součástí materiálu</a:t>
                      </a:r>
                      <a:endParaRPr lang="cs-CZ" sz="1200" kern="50" dirty="0">
                        <a:effectLst/>
                        <a:latin typeface="Times New Roman"/>
                        <a:ea typeface="Lucida Sans Unicode"/>
                        <a:cs typeface="Mangal"/>
                      </a:endParaRPr>
                    </a:p>
                  </a:txBody>
                  <a:tcPr marL="9525" marR="9525" marT="9525" marB="9525"/>
                </a:tc>
              </a:tr>
              <a:tr h="223856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 kern="50">
                          <a:effectLst/>
                        </a:rPr>
                        <a:t>Druh učebního materiálu:</a:t>
                      </a:r>
                      <a:endParaRPr lang="cs-CZ" sz="1200" kern="50">
                        <a:effectLst/>
                        <a:latin typeface="Times New Roman"/>
                        <a:ea typeface="Lucida Sans Unicode"/>
                        <a:cs typeface="Mangal"/>
                      </a:endParaRPr>
                    </a:p>
                  </a:txBody>
                  <a:tcPr marL="9525" marR="9525" marT="9525" marB="9525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 kern="50" dirty="0">
                          <a:effectLst/>
                        </a:rPr>
                        <a:t>Prezentace doplněná fotografiemi a testy.</a:t>
                      </a:r>
                      <a:endParaRPr lang="cs-CZ" sz="1200" kern="50" dirty="0">
                        <a:effectLst/>
                        <a:latin typeface="Times New Roman"/>
                        <a:ea typeface="Lucida Sans Unicode"/>
                        <a:cs typeface="Mangal"/>
                      </a:endParaRPr>
                    </a:p>
                  </a:txBody>
                  <a:tcPr marL="9525" marR="9525" marT="9525" marB="9525"/>
                </a:tc>
              </a:tr>
              <a:tr h="223856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 kern="50">
                          <a:effectLst/>
                        </a:rPr>
                        <a:t>Druh interaktivity:</a:t>
                      </a:r>
                      <a:endParaRPr lang="cs-CZ" sz="1200" kern="50">
                        <a:effectLst/>
                        <a:latin typeface="Times New Roman"/>
                        <a:ea typeface="Lucida Sans Unicode"/>
                        <a:cs typeface="Mangal"/>
                      </a:endParaRPr>
                    </a:p>
                  </a:txBody>
                  <a:tcPr marL="9525" marR="9525" marT="9525" marB="9525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 kern="50" dirty="0">
                          <a:effectLst/>
                        </a:rPr>
                        <a:t>Kombinovaná</a:t>
                      </a:r>
                      <a:endParaRPr lang="cs-CZ" sz="1200" kern="50" dirty="0">
                        <a:effectLst/>
                        <a:latin typeface="Times New Roman"/>
                        <a:ea typeface="Lucida Sans Unicode"/>
                        <a:cs typeface="Mangal"/>
                      </a:endParaRPr>
                    </a:p>
                  </a:txBody>
                  <a:tcPr marL="9525" marR="9525" marT="9525" marB="9525"/>
                </a:tc>
              </a:tr>
              <a:tr h="223856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 kern="50">
                          <a:effectLst/>
                        </a:rPr>
                        <a:t>Cílová skupina:</a:t>
                      </a:r>
                      <a:endParaRPr lang="cs-CZ" sz="1200" kern="50">
                        <a:effectLst/>
                        <a:latin typeface="Times New Roman"/>
                        <a:ea typeface="Lucida Sans Unicode"/>
                        <a:cs typeface="Mangal"/>
                      </a:endParaRPr>
                    </a:p>
                  </a:txBody>
                  <a:tcPr marL="9525" marR="9525" marT="9525" marB="9525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 kern="50" dirty="0">
                          <a:effectLst/>
                        </a:rPr>
                        <a:t>Žák 6., </a:t>
                      </a:r>
                      <a:r>
                        <a:rPr lang="cs-CZ" sz="1000" kern="50" dirty="0" smtClean="0">
                          <a:effectLst/>
                        </a:rPr>
                        <a:t>7.,8</a:t>
                      </a:r>
                      <a:r>
                        <a:rPr lang="cs-CZ" sz="1000" kern="50" baseline="0" dirty="0" smtClean="0">
                          <a:effectLst/>
                        </a:rPr>
                        <a:t>. a 9. </a:t>
                      </a:r>
                      <a:r>
                        <a:rPr lang="cs-CZ" sz="1000" kern="50" dirty="0" smtClean="0">
                          <a:effectLst/>
                        </a:rPr>
                        <a:t>ročníku</a:t>
                      </a:r>
                      <a:endParaRPr lang="cs-CZ" sz="1200" kern="50" dirty="0">
                        <a:effectLst/>
                        <a:latin typeface="Times New Roman"/>
                        <a:ea typeface="Lucida Sans Unicode"/>
                        <a:cs typeface="Mangal"/>
                      </a:endParaRPr>
                    </a:p>
                  </a:txBody>
                  <a:tcPr marL="9525" marR="9525" marT="9525" marB="9525"/>
                </a:tc>
              </a:tr>
              <a:tr h="223856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 kern="50">
                          <a:effectLst/>
                        </a:rPr>
                        <a:t>Datum vzniku DUM:</a:t>
                      </a:r>
                      <a:endParaRPr lang="cs-CZ" sz="1200" kern="50">
                        <a:effectLst/>
                        <a:latin typeface="Times New Roman"/>
                        <a:ea typeface="Lucida Sans Unicode"/>
                        <a:cs typeface="Mangal"/>
                      </a:endParaRPr>
                    </a:p>
                  </a:txBody>
                  <a:tcPr marL="9525" marR="9525" marT="9525" marB="9525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 kern="50" dirty="0" smtClean="0">
                          <a:effectLst/>
                        </a:rPr>
                        <a:t>25.11.2013</a:t>
                      </a:r>
                      <a:endParaRPr lang="cs-CZ" sz="1200" kern="50" dirty="0">
                        <a:effectLst/>
                        <a:latin typeface="Times New Roman"/>
                        <a:ea typeface="Lucida Sans Unicode"/>
                        <a:cs typeface="Mangal"/>
                      </a:endParaRPr>
                    </a:p>
                  </a:txBody>
                  <a:tcPr marL="9525" marR="9525" marT="9525" marB="9525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31285418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179512" y="188640"/>
            <a:ext cx="8784976" cy="6669360"/>
          </a:xfrm>
          <a:solidFill>
            <a:schemeClr val="bg2">
              <a:lumMod val="75000"/>
            </a:schemeClr>
          </a:solidFill>
        </p:spPr>
        <p:txBody>
          <a:bodyPr>
            <a:normAutofit/>
          </a:bodyPr>
          <a:lstStyle/>
          <a:p>
            <a:r>
              <a:rPr lang="cs-CZ" sz="4800" b="1" dirty="0" smtClean="0">
                <a:solidFill>
                  <a:schemeClr val="tx1"/>
                </a:solidFill>
              </a:rPr>
              <a:t>Obsah obdélníku</a:t>
            </a:r>
            <a:endParaRPr lang="cs-CZ" sz="48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6419162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400">
        <p14:doors dir="ver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251520" y="1628800"/>
            <a:ext cx="8640959" cy="4896544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cs-CZ" sz="2800" b="1" dirty="0" smtClean="0">
              <a:solidFill>
                <a:schemeClr val="tx1"/>
              </a:solidFill>
            </a:endParaRPr>
          </a:p>
          <a:p>
            <a:pPr marL="0" indent="0">
              <a:buNone/>
            </a:pPr>
            <a:r>
              <a:rPr lang="cs-CZ" sz="2800" b="1" dirty="0" smtClean="0">
                <a:solidFill>
                  <a:schemeClr val="tx1"/>
                </a:solidFill>
              </a:rPr>
              <a:t>Obdélník patří mezi rovinné čtyřúhelníky. Jde o rovnoběžník, jehož sousední strany mají různé délky a jsou na sebe kolmé. Obdélník řadíme mezi pravoúhlé rovnoběžníky.</a:t>
            </a:r>
            <a:endParaRPr lang="cs-CZ" b="1" dirty="0" smtClean="0">
              <a:solidFill>
                <a:schemeClr val="tx1"/>
              </a:solidFill>
            </a:endParaRPr>
          </a:p>
          <a:p>
            <a:pPr marL="0" indent="0">
              <a:buNone/>
            </a:pPr>
            <a:r>
              <a:rPr lang="cs-CZ" sz="2800" b="1" dirty="0" smtClean="0">
                <a:solidFill>
                  <a:schemeClr val="tx1"/>
                </a:solidFill>
              </a:rPr>
              <a:t>                             </a:t>
            </a:r>
            <a:r>
              <a:rPr lang="cs-CZ" sz="2800" b="1" dirty="0" smtClean="0">
                <a:solidFill>
                  <a:schemeClr val="tx1"/>
                </a:solidFill>
                <a:latin typeface="Candara"/>
              </a:rPr>
              <a:t>                                                               </a:t>
            </a:r>
          </a:p>
          <a:p>
            <a:pPr marL="0" indent="0">
              <a:buNone/>
            </a:pPr>
            <a:endParaRPr lang="cs-CZ" sz="2800" b="1" dirty="0">
              <a:solidFill>
                <a:schemeClr val="tx1"/>
              </a:solidFill>
              <a:latin typeface="Candara"/>
            </a:endParaRPr>
          </a:p>
          <a:p>
            <a:pPr marL="0" indent="0">
              <a:buNone/>
            </a:pPr>
            <a:endParaRPr lang="cs-CZ" sz="2800" b="1" dirty="0" smtClean="0">
              <a:solidFill>
                <a:schemeClr val="tx1"/>
              </a:solidFill>
              <a:latin typeface="Candara"/>
            </a:endParaRPr>
          </a:p>
          <a:p>
            <a:pPr marL="0" indent="0">
              <a:buNone/>
            </a:pPr>
            <a:r>
              <a:rPr lang="cs-CZ" sz="2800" b="1" dirty="0" smtClean="0">
                <a:solidFill>
                  <a:schemeClr val="tx1"/>
                </a:solidFill>
                <a:latin typeface="Candara"/>
              </a:rPr>
              <a:t>                                                                                </a:t>
            </a:r>
          </a:p>
          <a:p>
            <a:pPr marL="0" indent="0">
              <a:buNone/>
            </a:pPr>
            <a:r>
              <a:rPr lang="cs-CZ" sz="2800" b="1" dirty="0">
                <a:solidFill>
                  <a:schemeClr val="tx1"/>
                </a:solidFill>
                <a:latin typeface="Candara"/>
              </a:rPr>
              <a:t> </a:t>
            </a:r>
            <a:r>
              <a:rPr lang="cs-CZ" sz="2800" b="1" dirty="0" smtClean="0">
                <a:solidFill>
                  <a:schemeClr val="tx1"/>
                </a:solidFill>
                <a:latin typeface="Candara"/>
              </a:rPr>
              <a:t>                                                       </a:t>
            </a:r>
            <a:endParaRPr lang="cs-CZ" sz="2800" b="1" dirty="0">
              <a:solidFill>
                <a:schemeClr val="tx1"/>
              </a:solidFill>
              <a:latin typeface="Candara"/>
            </a:endParaRPr>
          </a:p>
          <a:p>
            <a:pPr marL="0" indent="0">
              <a:buNone/>
            </a:pPr>
            <a:endParaRPr lang="cs-CZ" sz="2800" b="1" dirty="0">
              <a:solidFill>
                <a:schemeClr val="tx1"/>
              </a:solidFill>
            </a:endParaRPr>
          </a:p>
        </p:txBody>
      </p:sp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cs-CZ" b="1" dirty="0" smtClean="0">
                <a:solidFill>
                  <a:schemeClr val="tx1"/>
                </a:solidFill>
              </a:rPr>
              <a:t>Obdélník – obsah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2915491" y="4149080"/>
            <a:ext cx="3816424" cy="1584176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2000" b="1" dirty="0"/>
          </a:p>
        </p:txBody>
      </p:sp>
      <p:sp>
        <p:nvSpPr>
          <p:cNvPr id="3" name="TextovéPole 2"/>
          <p:cNvSpPr txBox="1"/>
          <p:nvPr/>
        </p:nvSpPr>
        <p:spPr>
          <a:xfrm>
            <a:off x="2555775" y="5589240"/>
            <a:ext cx="3597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A</a:t>
            </a:r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6731916" y="5589240"/>
            <a:ext cx="4010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B</a:t>
            </a:r>
            <a:endParaRPr lang="cs-CZ" dirty="0"/>
          </a:p>
        </p:txBody>
      </p:sp>
      <p:sp>
        <p:nvSpPr>
          <p:cNvPr id="7" name="TextovéPole 6"/>
          <p:cNvSpPr txBox="1"/>
          <p:nvPr/>
        </p:nvSpPr>
        <p:spPr>
          <a:xfrm>
            <a:off x="6731916" y="3861048"/>
            <a:ext cx="3852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C</a:t>
            </a:r>
            <a:endParaRPr lang="cs-CZ" dirty="0"/>
          </a:p>
        </p:txBody>
      </p:sp>
      <p:sp>
        <p:nvSpPr>
          <p:cNvPr id="8" name="TextovéPole 7"/>
          <p:cNvSpPr txBox="1"/>
          <p:nvPr/>
        </p:nvSpPr>
        <p:spPr>
          <a:xfrm>
            <a:off x="2555775" y="3861048"/>
            <a:ext cx="36458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D</a:t>
            </a:r>
            <a:endParaRPr lang="cs-CZ" dirty="0"/>
          </a:p>
        </p:txBody>
      </p:sp>
      <p:sp>
        <p:nvSpPr>
          <p:cNvPr id="9" name="TextovéPole 8"/>
          <p:cNvSpPr txBox="1"/>
          <p:nvPr/>
        </p:nvSpPr>
        <p:spPr>
          <a:xfrm>
            <a:off x="4644009" y="5773906"/>
            <a:ext cx="3644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a</a:t>
            </a:r>
            <a:endParaRPr lang="cs-CZ" dirty="0"/>
          </a:p>
        </p:txBody>
      </p:sp>
      <p:sp>
        <p:nvSpPr>
          <p:cNvPr id="10" name="TextovéPole 9"/>
          <p:cNvSpPr txBox="1"/>
          <p:nvPr/>
        </p:nvSpPr>
        <p:spPr>
          <a:xfrm>
            <a:off x="6731916" y="4581128"/>
            <a:ext cx="3852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b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5073094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251520" y="1844824"/>
            <a:ext cx="8640959" cy="4281339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b="1" dirty="0" smtClean="0"/>
              <a:t>Pomocí délek  stran obdélníku  můžeme vypočítat jeho obvod a obsah. </a:t>
            </a:r>
          </a:p>
          <a:p>
            <a:pPr marL="0" indent="0">
              <a:buNone/>
            </a:pPr>
            <a:r>
              <a:rPr lang="cs-CZ" b="1" dirty="0"/>
              <a:t> </a:t>
            </a:r>
            <a:r>
              <a:rPr lang="cs-CZ" b="1" dirty="0" smtClean="0"/>
              <a:t>                                                                            </a:t>
            </a:r>
          </a:p>
          <a:p>
            <a:pPr marL="0" indent="0">
              <a:buNone/>
            </a:pPr>
            <a:r>
              <a:rPr lang="cs-CZ" b="1" dirty="0" smtClean="0"/>
              <a:t>                                                                            </a:t>
            </a:r>
            <a:endParaRPr lang="cs-CZ" b="1" dirty="0"/>
          </a:p>
          <a:p>
            <a:pPr marL="0" indent="0">
              <a:buNone/>
            </a:pPr>
            <a:r>
              <a:rPr lang="cs-CZ" b="1" dirty="0" smtClean="0">
                <a:latin typeface="Candara"/>
              </a:rPr>
              <a:t>                                                                                </a:t>
            </a:r>
          </a:p>
          <a:p>
            <a:pPr marL="0" indent="0">
              <a:buNone/>
            </a:pPr>
            <a:r>
              <a:rPr lang="cs-CZ" b="1" dirty="0">
                <a:latin typeface="Candara"/>
              </a:rPr>
              <a:t> </a:t>
            </a:r>
            <a:endParaRPr lang="cs-CZ" b="1" dirty="0" smtClean="0">
              <a:latin typeface="Candara"/>
            </a:endParaRPr>
          </a:p>
          <a:p>
            <a:pPr marL="0" indent="0">
              <a:buNone/>
            </a:pPr>
            <a:r>
              <a:rPr lang="cs-CZ" b="1" dirty="0" smtClean="0">
                <a:latin typeface="Candara"/>
              </a:rPr>
              <a:t>                                                                                          </a:t>
            </a:r>
            <a:endParaRPr lang="cs-CZ" b="1" dirty="0">
              <a:latin typeface="Candara"/>
            </a:endParaRPr>
          </a:p>
          <a:p>
            <a:pPr marL="0" indent="0">
              <a:buNone/>
            </a:pPr>
            <a:r>
              <a:rPr lang="cs-CZ" b="1" dirty="0" smtClean="0">
                <a:latin typeface="Candara"/>
              </a:rPr>
              <a:t>                                     </a:t>
            </a:r>
          </a:p>
          <a:p>
            <a:pPr marL="0" indent="0">
              <a:buNone/>
            </a:pPr>
            <a:r>
              <a:rPr lang="cs-CZ" b="1" dirty="0" smtClean="0">
                <a:solidFill>
                  <a:srgbClr val="FF0000"/>
                </a:solidFill>
                <a:latin typeface="Candara"/>
              </a:rPr>
              <a:t>                                S = a . b</a:t>
            </a:r>
            <a:endParaRPr lang="cs-CZ" b="1" dirty="0">
              <a:solidFill>
                <a:srgbClr val="FF0000"/>
              </a:solidFill>
            </a:endParaRPr>
          </a:p>
        </p:txBody>
      </p:sp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cs-CZ" sz="3200" b="1" dirty="0" smtClean="0">
                <a:solidFill>
                  <a:schemeClr val="tx1"/>
                </a:solidFill>
              </a:rPr>
              <a:t>Vzorec pro výpočet obsahu</a:t>
            </a:r>
            <a:endParaRPr lang="cs-CZ" sz="3200" b="1" dirty="0">
              <a:solidFill>
                <a:schemeClr val="tx1"/>
              </a:solidFill>
            </a:endParaRPr>
          </a:p>
        </p:txBody>
      </p:sp>
      <p:sp>
        <p:nvSpPr>
          <p:cNvPr id="3" name="Obdélník 2"/>
          <p:cNvSpPr/>
          <p:nvPr/>
        </p:nvSpPr>
        <p:spPr>
          <a:xfrm>
            <a:off x="683568" y="2852936"/>
            <a:ext cx="4896544" cy="1656184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TextovéPole 4"/>
          <p:cNvSpPr txBox="1"/>
          <p:nvPr/>
        </p:nvSpPr>
        <p:spPr>
          <a:xfrm>
            <a:off x="395536" y="4437112"/>
            <a:ext cx="40075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A</a:t>
            </a:r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5580112" y="4437112"/>
            <a:ext cx="40075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B</a:t>
            </a:r>
            <a:endParaRPr lang="cs-CZ" dirty="0"/>
          </a:p>
        </p:txBody>
      </p:sp>
      <p:sp>
        <p:nvSpPr>
          <p:cNvPr id="7" name="TextovéPole 6"/>
          <p:cNvSpPr txBox="1"/>
          <p:nvPr/>
        </p:nvSpPr>
        <p:spPr>
          <a:xfrm>
            <a:off x="5580113" y="2636912"/>
            <a:ext cx="3851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C</a:t>
            </a:r>
            <a:endParaRPr lang="cs-CZ" dirty="0"/>
          </a:p>
        </p:txBody>
      </p:sp>
      <p:sp>
        <p:nvSpPr>
          <p:cNvPr id="8" name="TextovéPole 7"/>
          <p:cNvSpPr txBox="1"/>
          <p:nvPr/>
        </p:nvSpPr>
        <p:spPr>
          <a:xfrm>
            <a:off x="395536" y="2708920"/>
            <a:ext cx="33374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D</a:t>
            </a:r>
            <a:endParaRPr lang="cs-CZ" dirty="0"/>
          </a:p>
        </p:txBody>
      </p:sp>
      <p:sp>
        <p:nvSpPr>
          <p:cNvPr id="9" name="TextovéPole 8"/>
          <p:cNvSpPr txBox="1"/>
          <p:nvPr/>
        </p:nvSpPr>
        <p:spPr>
          <a:xfrm>
            <a:off x="2771801" y="4509120"/>
            <a:ext cx="3600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a</a:t>
            </a:r>
            <a:endParaRPr lang="cs-CZ" dirty="0"/>
          </a:p>
        </p:txBody>
      </p:sp>
      <p:sp>
        <p:nvSpPr>
          <p:cNvPr id="10" name="TextovéPole 9"/>
          <p:cNvSpPr txBox="1"/>
          <p:nvPr/>
        </p:nvSpPr>
        <p:spPr>
          <a:xfrm>
            <a:off x="5580113" y="3429000"/>
            <a:ext cx="37728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b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1231210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287524" y="1628800"/>
            <a:ext cx="8568951" cy="4569371"/>
          </a:xfrm>
        </p:spPr>
        <p:txBody>
          <a:bodyPr/>
          <a:lstStyle/>
          <a:p>
            <a:pPr marL="0" indent="0">
              <a:buNone/>
            </a:pPr>
            <a:r>
              <a:rPr lang="cs-CZ" dirty="0" smtClean="0"/>
              <a:t>Obdélník je široký 9,7 cm. Jeho délka je třikrát větší než jeho šířka. Vypočítejte obsah tohoto obdélníku.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dirty="0" smtClean="0">
                <a:solidFill>
                  <a:srgbClr val="FF0000"/>
                </a:solidFill>
              </a:rPr>
              <a:t>Postup řešení:</a:t>
            </a:r>
          </a:p>
          <a:p>
            <a:pPr marL="457200" indent="-457200">
              <a:buAutoNum type="arabicParenR"/>
            </a:pPr>
            <a:r>
              <a:rPr lang="cs-CZ" dirty="0" smtClean="0">
                <a:solidFill>
                  <a:srgbClr val="FF0000"/>
                </a:solidFill>
              </a:rPr>
              <a:t>Určíme délku obdélníku</a:t>
            </a:r>
          </a:p>
          <a:p>
            <a:pPr marL="457200" indent="-457200">
              <a:buAutoNum type="arabicParenR"/>
            </a:pPr>
            <a:r>
              <a:rPr lang="cs-CZ" dirty="0" smtClean="0">
                <a:solidFill>
                  <a:srgbClr val="FF0000"/>
                </a:solidFill>
              </a:rPr>
              <a:t>Vypočítáme obsah obdélníku podle vzorce S = a . b  </a:t>
            </a:r>
          </a:p>
          <a:p>
            <a:pPr marL="0" indent="0">
              <a:buNone/>
            </a:pPr>
            <a:endParaRPr lang="cs-CZ" dirty="0">
              <a:solidFill>
                <a:srgbClr val="FF0000"/>
              </a:solidFill>
            </a:endParaRPr>
          </a:p>
          <a:p>
            <a:pPr marL="0" indent="0">
              <a:buNone/>
            </a:pPr>
            <a:endParaRPr lang="cs-CZ" dirty="0" smtClean="0">
              <a:solidFill>
                <a:srgbClr val="FF0000"/>
              </a:solidFill>
            </a:endParaRPr>
          </a:p>
          <a:p>
            <a:pPr marL="0" indent="0">
              <a:buNone/>
            </a:pPr>
            <a:endParaRPr lang="cs-CZ" dirty="0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cs-CZ" dirty="0" smtClean="0">
                <a:solidFill>
                  <a:srgbClr val="FF0000"/>
                </a:solidFill>
              </a:rPr>
              <a:t>                                  </a:t>
            </a:r>
            <a:r>
              <a:rPr lang="cs-CZ" sz="1800" b="1" dirty="0" smtClean="0">
                <a:solidFill>
                  <a:srgbClr val="FF0000"/>
                </a:solidFill>
              </a:rPr>
              <a:t>a = 3 . 9, 7 </a:t>
            </a:r>
            <a:endParaRPr lang="cs-CZ" sz="1800" b="1" dirty="0">
              <a:solidFill>
                <a:srgbClr val="FF0000"/>
              </a:solidFill>
            </a:endParaRPr>
          </a:p>
        </p:txBody>
      </p:sp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cs-CZ" sz="3200" b="1" dirty="0" smtClean="0">
                <a:solidFill>
                  <a:srgbClr val="FF0000"/>
                </a:solidFill>
              </a:rPr>
              <a:t>Příklad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3" name="Obdélník 2"/>
          <p:cNvSpPr/>
          <p:nvPr/>
        </p:nvSpPr>
        <p:spPr>
          <a:xfrm>
            <a:off x="1763688" y="4509120"/>
            <a:ext cx="2592288" cy="100811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TextovéPole 4"/>
          <p:cNvSpPr txBox="1"/>
          <p:nvPr/>
        </p:nvSpPr>
        <p:spPr>
          <a:xfrm>
            <a:off x="4572000" y="5013176"/>
            <a:ext cx="116570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9,7 cm = </a:t>
            </a:r>
            <a:r>
              <a:rPr lang="cs-CZ" b="1" dirty="0" smtClean="0">
                <a:solidFill>
                  <a:srgbClr val="FF0000"/>
                </a:solidFill>
              </a:rPr>
              <a:t>b</a:t>
            </a:r>
            <a:endParaRPr lang="cs-CZ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408272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323528" y="1628800"/>
            <a:ext cx="8568951" cy="449736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2000" dirty="0"/>
              <a:t>b</a:t>
            </a:r>
            <a:r>
              <a:rPr lang="cs-CZ" sz="2000" dirty="0" smtClean="0"/>
              <a:t> = 9,7 cm</a:t>
            </a:r>
          </a:p>
          <a:p>
            <a:pPr marL="0" indent="0">
              <a:buNone/>
            </a:pPr>
            <a:r>
              <a:rPr lang="cs-CZ" sz="2000" dirty="0"/>
              <a:t>a</a:t>
            </a:r>
            <a:r>
              <a:rPr lang="cs-CZ" sz="2000" dirty="0" smtClean="0"/>
              <a:t> = 9,7 . 3 = 29,1 cm</a:t>
            </a:r>
          </a:p>
          <a:p>
            <a:pPr marL="0" indent="0">
              <a:buNone/>
            </a:pPr>
            <a:r>
              <a:rPr lang="cs-CZ" sz="2000" u="sng" dirty="0" smtClean="0"/>
              <a:t>S = x </a:t>
            </a:r>
            <a:r>
              <a:rPr lang="cs-CZ" sz="2000" u="sng" dirty="0" smtClean="0">
                <a:latin typeface="Candara"/>
              </a:rPr>
              <a:t>[</a:t>
            </a:r>
            <a:r>
              <a:rPr lang="cs-CZ" sz="2000" u="sng" dirty="0" smtClean="0"/>
              <a:t>cm</a:t>
            </a:r>
            <a:r>
              <a:rPr lang="cs-CZ" sz="2000" u="sng" dirty="0" smtClean="0">
                <a:latin typeface="Candara"/>
              </a:rPr>
              <a:t>²]</a:t>
            </a:r>
          </a:p>
          <a:p>
            <a:pPr marL="0" indent="0">
              <a:buNone/>
            </a:pPr>
            <a:r>
              <a:rPr lang="cs-CZ" sz="2000" b="1" dirty="0" smtClean="0">
                <a:solidFill>
                  <a:srgbClr val="FFC000"/>
                </a:solidFill>
                <a:latin typeface="Candara"/>
              </a:rPr>
              <a:t>S = a . b                              </a:t>
            </a:r>
            <a:r>
              <a:rPr lang="cs-CZ" sz="2000" dirty="0" smtClean="0">
                <a:solidFill>
                  <a:srgbClr val="FFC000"/>
                </a:solidFill>
                <a:latin typeface="Candara"/>
              </a:rPr>
              <a:t>          </a:t>
            </a:r>
            <a:r>
              <a:rPr lang="cs-CZ" sz="2000" dirty="0" smtClean="0">
                <a:latin typeface="Candara"/>
              </a:rPr>
              <a:t>29,1</a:t>
            </a:r>
            <a:endParaRPr lang="cs-CZ" sz="2000" b="1" dirty="0" smtClean="0">
              <a:latin typeface="Candara"/>
            </a:endParaRPr>
          </a:p>
          <a:p>
            <a:pPr marL="0" indent="0">
              <a:buNone/>
            </a:pPr>
            <a:r>
              <a:rPr lang="cs-CZ" sz="2000" dirty="0" smtClean="0">
                <a:latin typeface="Candara"/>
              </a:rPr>
              <a:t>S = 9,7 . 29,1                               </a:t>
            </a:r>
            <a:r>
              <a:rPr lang="cs-CZ" sz="2000" u="sng" dirty="0" smtClean="0">
                <a:latin typeface="Candara"/>
              </a:rPr>
              <a:t>. 9,7</a:t>
            </a:r>
          </a:p>
          <a:p>
            <a:pPr marL="0" indent="0">
              <a:buNone/>
            </a:pPr>
            <a:r>
              <a:rPr lang="cs-CZ" sz="2000" b="1" dirty="0" smtClean="0">
                <a:solidFill>
                  <a:srgbClr val="FFC000"/>
                </a:solidFill>
              </a:rPr>
              <a:t>S = 282,27 cm</a:t>
            </a:r>
            <a:r>
              <a:rPr lang="cs-CZ" sz="2000" b="1" dirty="0" smtClean="0">
                <a:solidFill>
                  <a:srgbClr val="FFC000"/>
                </a:solidFill>
                <a:latin typeface="Candara"/>
              </a:rPr>
              <a:t>²</a:t>
            </a:r>
            <a:r>
              <a:rPr lang="cs-CZ" sz="2000" b="1" dirty="0" smtClean="0">
                <a:solidFill>
                  <a:srgbClr val="FFC000"/>
                </a:solidFill>
              </a:rPr>
              <a:t>                         </a:t>
            </a:r>
            <a:r>
              <a:rPr lang="cs-CZ" sz="2000" dirty="0" smtClean="0"/>
              <a:t>2037</a:t>
            </a:r>
          </a:p>
          <a:p>
            <a:pPr marL="0" indent="0">
              <a:buNone/>
            </a:pPr>
            <a:r>
              <a:rPr lang="cs-CZ" sz="2000" dirty="0">
                <a:latin typeface="Candara"/>
              </a:rPr>
              <a:t> </a:t>
            </a:r>
            <a:r>
              <a:rPr lang="cs-CZ" sz="2000" dirty="0" smtClean="0">
                <a:latin typeface="Candara"/>
              </a:rPr>
              <a:t>                                                 </a:t>
            </a:r>
            <a:r>
              <a:rPr lang="cs-CZ" sz="2000" u="sng" dirty="0" smtClean="0">
                <a:latin typeface="Candara"/>
              </a:rPr>
              <a:t>2619</a:t>
            </a:r>
          </a:p>
          <a:p>
            <a:pPr marL="0" indent="0">
              <a:buNone/>
            </a:pPr>
            <a:r>
              <a:rPr lang="cs-CZ" sz="2000" dirty="0">
                <a:latin typeface="Candara"/>
              </a:rPr>
              <a:t> </a:t>
            </a:r>
            <a:r>
              <a:rPr lang="cs-CZ" sz="2000" dirty="0" smtClean="0">
                <a:latin typeface="Candara"/>
              </a:rPr>
              <a:t>                                                282,27</a:t>
            </a:r>
          </a:p>
          <a:p>
            <a:pPr marL="0" indent="0">
              <a:buNone/>
            </a:pPr>
            <a:endParaRPr lang="cs-CZ" sz="2000" dirty="0">
              <a:latin typeface="Candara"/>
            </a:endParaRPr>
          </a:p>
          <a:p>
            <a:pPr marL="0" indent="0">
              <a:buNone/>
            </a:pPr>
            <a:r>
              <a:rPr lang="cs-CZ" sz="2000" b="1" dirty="0" smtClean="0">
                <a:latin typeface="Candara"/>
              </a:rPr>
              <a:t>Obsah obdélníku je 282,27 cm ².</a:t>
            </a:r>
          </a:p>
          <a:p>
            <a:pPr marL="0" indent="0">
              <a:buNone/>
            </a:pPr>
            <a:endParaRPr lang="cs-CZ" sz="2000" dirty="0" smtClean="0">
              <a:solidFill>
                <a:schemeClr val="tx1"/>
              </a:solidFill>
              <a:latin typeface="Candara"/>
            </a:endParaRPr>
          </a:p>
          <a:p>
            <a:pPr marL="0" indent="0">
              <a:buNone/>
            </a:pPr>
            <a:endParaRPr lang="cs-CZ" sz="2000" dirty="0" smtClean="0">
              <a:latin typeface="Candara"/>
            </a:endParaRPr>
          </a:p>
        </p:txBody>
      </p:sp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cs-CZ" sz="3200" b="1" dirty="0" smtClean="0">
                <a:solidFill>
                  <a:schemeClr val="tx1"/>
                </a:solidFill>
              </a:rPr>
              <a:t>Řešení</a:t>
            </a:r>
            <a:endParaRPr lang="cs-CZ" sz="32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7958965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251520" y="1628800"/>
            <a:ext cx="8640959" cy="4497363"/>
          </a:xfrm>
        </p:spPr>
        <p:txBody>
          <a:bodyPr/>
          <a:lstStyle/>
          <a:p>
            <a:pPr marL="0" indent="0">
              <a:buNone/>
            </a:pPr>
            <a:r>
              <a:rPr lang="cs-CZ" dirty="0" smtClean="0"/>
              <a:t>Obdélníková zahrada je dlouhá 80 m a má výměru 2000m</a:t>
            </a:r>
            <a:r>
              <a:rPr lang="cs-CZ" dirty="0" smtClean="0">
                <a:latin typeface="Candara"/>
              </a:rPr>
              <a:t>². Vypočítejte šířku této zahrady.</a:t>
            </a:r>
          </a:p>
          <a:p>
            <a:pPr marL="0" indent="0">
              <a:buNone/>
            </a:pPr>
            <a:r>
              <a:rPr lang="cs-CZ" dirty="0" smtClean="0">
                <a:solidFill>
                  <a:srgbClr val="FF0000"/>
                </a:solidFill>
                <a:latin typeface="Candara"/>
              </a:rPr>
              <a:t>Postup řešení:</a:t>
            </a:r>
          </a:p>
          <a:p>
            <a:pPr marL="457200" indent="-457200">
              <a:buAutoNum type="arabicParenR"/>
            </a:pPr>
            <a:r>
              <a:rPr lang="cs-CZ" dirty="0" smtClean="0">
                <a:solidFill>
                  <a:srgbClr val="FF0000"/>
                </a:solidFill>
                <a:latin typeface="Candara"/>
              </a:rPr>
              <a:t>Zápis – výměra = plocha = obsah = S</a:t>
            </a:r>
          </a:p>
          <a:p>
            <a:pPr marL="457200" indent="-457200">
              <a:buAutoNum type="arabicParenR"/>
            </a:pPr>
            <a:r>
              <a:rPr lang="cs-CZ" dirty="0" smtClean="0">
                <a:solidFill>
                  <a:srgbClr val="FF0000"/>
                </a:solidFill>
                <a:latin typeface="Candara"/>
              </a:rPr>
              <a:t>Výpočet pomocí vzorce S = a. b </a:t>
            </a:r>
          </a:p>
          <a:p>
            <a:pPr marL="457200" indent="-457200">
              <a:buAutoNum type="arabicParenR"/>
            </a:pPr>
            <a:r>
              <a:rPr lang="cs-CZ" dirty="0" smtClean="0">
                <a:solidFill>
                  <a:srgbClr val="FF0000"/>
                </a:solidFill>
                <a:latin typeface="Candara"/>
              </a:rPr>
              <a:t>Odpověď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just"/>
            <a:r>
              <a:rPr lang="cs-CZ" sz="3200" b="1" dirty="0" smtClean="0">
                <a:solidFill>
                  <a:srgbClr val="FF0000"/>
                </a:solidFill>
              </a:rPr>
              <a:t>Příklad</a:t>
            </a:r>
            <a:endParaRPr lang="cs-CZ" sz="32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5269715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251521" y="1700808"/>
            <a:ext cx="8640960" cy="4425355"/>
          </a:xfrm>
        </p:spPr>
        <p:txBody>
          <a:bodyPr/>
          <a:lstStyle/>
          <a:p>
            <a:pPr marL="0" indent="0">
              <a:buNone/>
            </a:pPr>
            <a:r>
              <a:rPr lang="cs-CZ" dirty="0" smtClean="0"/>
              <a:t>S = 1000 m</a:t>
            </a:r>
            <a:r>
              <a:rPr lang="cs-CZ" dirty="0" smtClean="0">
                <a:latin typeface="Candara"/>
              </a:rPr>
              <a:t>²</a:t>
            </a:r>
          </a:p>
          <a:p>
            <a:pPr marL="0" indent="0">
              <a:buNone/>
            </a:pPr>
            <a:r>
              <a:rPr lang="cs-CZ" dirty="0" smtClean="0">
                <a:latin typeface="Candara"/>
              </a:rPr>
              <a:t>a = 40 m</a:t>
            </a:r>
          </a:p>
          <a:p>
            <a:pPr marL="0" indent="0">
              <a:buNone/>
            </a:pPr>
            <a:r>
              <a:rPr lang="cs-CZ" u="sng" dirty="0" smtClean="0">
                <a:latin typeface="Candara"/>
              </a:rPr>
              <a:t>b = x [ m]</a:t>
            </a:r>
          </a:p>
          <a:p>
            <a:pPr marL="0" indent="0">
              <a:buNone/>
            </a:pPr>
            <a:r>
              <a:rPr lang="cs-CZ" b="1" dirty="0" smtClean="0">
                <a:latin typeface="Candara"/>
              </a:rPr>
              <a:t>S        = a . b          </a:t>
            </a:r>
            <a:r>
              <a:rPr lang="cs-CZ" b="1" dirty="0" smtClean="0">
                <a:solidFill>
                  <a:srgbClr val="FF0000"/>
                </a:solidFill>
                <a:latin typeface="Candara"/>
              </a:rPr>
              <a:t>Zahrada je široká 25 metrů.</a:t>
            </a:r>
          </a:p>
          <a:p>
            <a:pPr marL="0" indent="0">
              <a:buNone/>
            </a:pPr>
            <a:r>
              <a:rPr lang="cs-CZ" b="1" dirty="0" smtClean="0">
                <a:latin typeface="Candara"/>
              </a:rPr>
              <a:t>1000 = 40 . b </a:t>
            </a:r>
          </a:p>
          <a:p>
            <a:pPr marL="0" indent="0">
              <a:buNone/>
            </a:pPr>
            <a:r>
              <a:rPr lang="cs-CZ" b="1" dirty="0" smtClean="0">
                <a:latin typeface="Candara"/>
              </a:rPr>
              <a:t> </a:t>
            </a:r>
            <a:r>
              <a:rPr lang="cs-CZ" dirty="0" smtClean="0">
                <a:latin typeface="Candara"/>
              </a:rPr>
              <a:t>b      = 1000 : 40</a:t>
            </a:r>
          </a:p>
          <a:p>
            <a:pPr marL="0" indent="0">
              <a:buNone/>
            </a:pPr>
            <a:r>
              <a:rPr lang="cs-CZ" u="sng" dirty="0" smtClean="0">
                <a:latin typeface="Candara"/>
              </a:rPr>
              <a:t> b      = 25 m</a:t>
            </a:r>
            <a:endParaRPr lang="cs-CZ" u="sng" dirty="0"/>
          </a:p>
        </p:txBody>
      </p:sp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just"/>
            <a:r>
              <a:rPr lang="cs-CZ" sz="3200" b="1" dirty="0" smtClean="0">
                <a:solidFill>
                  <a:schemeClr val="tx1"/>
                </a:solidFill>
              </a:rPr>
              <a:t>Řešení</a:t>
            </a:r>
            <a:endParaRPr lang="cs-CZ" sz="32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3667156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251521" y="1412776"/>
            <a:ext cx="8640960" cy="4713387"/>
          </a:xfrm>
        </p:spPr>
        <p:txBody>
          <a:bodyPr/>
          <a:lstStyle/>
          <a:p>
            <a:pPr marL="0" indent="0">
              <a:buNone/>
            </a:pPr>
            <a:r>
              <a:rPr lang="cs-CZ" dirty="0" smtClean="0"/>
              <a:t>Na čtvercové parcele se stranou dlouhou 40 metrů byl postaven dům s obdélníkovým půdorysem s rozměry  14 x 11 metrů. Polovinu parcely zabírá okrasná zahrada. Kolik m</a:t>
            </a:r>
            <a:r>
              <a:rPr lang="cs-CZ" dirty="0" smtClean="0">
                <a:latin typeface="Candara"/>
              </a:rPr>
              <a:t>² parcely zbude na vybudování garáže a dvorku?</a:t>
            </a:r>
          </a:p>
          <a:p>
            <a:pPr marL="0" indent="0">
              <a:buNone/>
            </a:pPr>
            <a:r>
              <a:rPr lang="cs-CZ" dirty="0" smtClean="0">
                <a:solidFill>
                  <a:srgbClr val="FF0000"/>
                </a:solidFill>
              </a:rPr>
              <a:t>Postup řešení:</a:t>
            </a:r>
          </a:p>
          <a:p>
            <a:pPr marL="457200" indent="-457200">
              <a:buAutoNum type="arabicParenR"/>
            </a:pPr>
            <a:r>
              <a:rPr lang="cs-CZ" dirty="0" smtClean="0">
                <a:solidFill>
                  <a:srgbClr val="FF0000"/>
                </a:solidFill>
              </a:rPr>
              <a:t>Výpočet plochy celé parcely</a:t>
            </a:r>
          </a:p>
          <a:p>
            <a:pPr marL="457200" indent="-457200">
              <a:buAutoNum type="arabicParenR"/>
            </a:pPr>
            <a:r>
              <a:rPr lang="cs-CZ" dirty="0" smtClean="0">
                <a:solidFill>
                  <a:srgbClr val="FF0000"/>
                </a:solidFill>
              </a:rPr>
              <a:t>Výpočet plochy obdélníkového půdorysu</a:t>
            </a:r>
          </a:p>
          <a:p>
            <a:pPr marL="457200" indent="-457200">
              <a:buAutoNum type="arabicParenR"/>
            </a:pPr>
            <a:r>
              <a:rPr lang="cs-CZ" dirty="0" smtClean="0">
                <a:solidFill>
                  <a:srgbClr val="FF0000"/>
                </a:solidFill>
              </a:rPr>
              <a:t>Výpočet plochy okrasné zahrady</a:t>
            </a:r>
          </a:p>
          <a:p>
            <a:pPr marL="457200" indent="-457200">
              <a:buAutoNum type="arabicParenR"/>
            </a:pPr>
            <a:r>
              <a:rPr lang="cs-CZ" dirty="0" smtClean="0">
                <a:solidFill>
                  <a:srgbClr val="FF0000"/>
                </a:solidFill>
              </a:rPr>
              <a:t>Výpočet plochy, která  zbyla na vybudování garáže a dvorku – x m</a:t>
            </a:r>
            <a:r>
              <a:rPr lang="cs-CZ" dirty="0" smtClean="0">
                <a:solidFill>
                  <a:srgbClr val="FF0000"/>
                </a:solidFill>
                <a:latin typeface="Candara"/>
              </a:rPr>
              <a:t>²</a:t>
            </a:r>
            <a:endParaRPr lang="cs-CZ" dirty="0" smtClean="0">
              <a:solidFill>
                <a:srgbClr val="FF0000"/>
              </a:solidFill>
            </a:endParaRPr>
          </a:p>
          <a:p>
            <a:pPr marL="0" indent="0">
              <a:buNone/>
            </a:pP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just"/>
            <a:r>
              <a:rPr lang="cs-CZ" sz="3200" b="1" dirty="0" smtClean="0">
                <a:solidFill>
                  <a:srgbClr val="FF0000"/>
                </a:solidFill>
              </a:rPr>
              <a:t>Příklad </a:t>
            </a:r>
            <a:endParaRPr lang="cs-CZ" sz="32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2868337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:a14="http://schemas.microsoft.com/office/drawing/2010/main" xmlns="" Requires="a14">
          <p:sp>
            <p:nvSpPr>
              <p:cNvPr id="2" name="Zástupný symbol pro obsah 1"/>
              <p:cNvSpPr>
                <a:spLocks noGrp="1"/>
              </p:cNvSpPr>
              <p:nvPr>
                <p:ph idx="1"/>
              </p:nvPr>
            </p:nvSpPr>
            <p:spPr>
              <a:xfrm>
                <a:off x="251520" y="1196752"/>
                <a:ext cx="8712968" cy="4785395"/>
              </a:xfrm>
            </p:spPr>
            <p:txBody>
              <a:bodyPr/>
              <a:lstStyle/>
              <a:p>
                <a:pPr marL="0" indent="0">
                  <a:buNone/>
                </a:pPr>
                <a:r>
                  <a:rPr lang="cs-CZ" sz="1800" b="1" dirty="0" smtClean="0"/>
                  <a:t>          Plocha celé parcely                                Plocha parcely domu                                        </a:t>
                </a:r>
              </a:p>
              <a:p>
                <a:pPr marL="457200" indent="-457200">
                  <a:buAutoNum type="arabicParenR"/>
                </a:pPr>
                <a:r>
                  <a:rPr lang="cs-CZ" dirty="0" smtClean="0"/>
                  <a:t>S = a . a                                 2) S = a . b  </a:t>
                </a:r>
              </a:p>
              <a:p>
                <a:pPr marL="0" indent="0">
                  <a:buNone/>
                </a:pPr>
                <a:r>
                  <a:rPr lang="cs-CZ" dirty="0"/>
                  <a:t> </a:t>
                </a:r>
                <a:r>
                  <a:rPr lang="cs-CZ" dirty="0" smtClean="0"/>
                  <a:t>      S = 40 . 40                                S = 14 . 11</a:t>
                </a:r>
              </a:p>
              <a:p>
                <a:pPr marL="0" indent="0">
                  <a:buNone/>
                </a:pPr>
                <a:r>
                  <a:rPr lang="cs-CZ" dirty="0"/>
                  <a:t> </a:t>
                </a:r>
                <a:r>
                  <a:rPr lang="cs-CZ" dirty="0" smtClean="0"/>
                  <a:t>      </a:t>
                </a:r>
                <a:r>
                  <a:rPr lang="cs-CZ" u="sng" dirty="0" smtClean="0">
                    <a:solidFill>
                      <a:srgbClr val="FF0000"/>
                    </a:solidFill>
                  </a:rPr>
                  <a:t>S = 1600 m</a:t>
                </a:r>
                <a:r>
                  <a:rPr lang="cs-CZ" u="sng" dirty="0" smtClean="0">
                    <a:solidFill>
                      <a:srgbClr val="FF0000"/>
                    </a:solidFill>
                    <a:latin typeface="Candara"/>
                  </a:rPr>
                  <a:t>²  </a:t>
                </a:r>
                <a:r>
                  <a:rPr lang="cs-CZ" dirty="0" smtClean="0">
                    <a:solidFill>
                      <a:srgbClr val="FF0000"/>
                    </a:solidFill>
                    <a:latin typeface="Candara"/>
                  </a:rPr>
                  <a:t>                            </a:t>
                </a:r>
                <a:r>
                  <a:rPr lang="cs-CZ" u="sng" dirty="0" smtClean="0">
                    <a:solidFill>
                      <a:srgbClr val="FF0000"/>
                    </a:solidFill>
                    <a:latin typeface="Candara"/>
                  </a:rPr>
                  <a:t>S = 154 m²</a:t>
                </a:r>
              </a:p>
              <a:p>
                <a:pPr marL="0" indent="0">
                  <a:buNone/>
                </a:pPr>
                <a:r>
                  <a:rPr lang="cs-CZ" sz="1800" dirty="0" smtClean="0">
                    <a:solidFill>
                      <a:schemeClr val="tx1"/>
                    </a:solidFill>
                  </a:rPr>
                  <a:t>      </a:t>
                </a:r>
                <a:r>
                  <a:rPr lang="cs-CZ" sz="1800" b="1" dirty="0" smtClean="0">
                    <a:solidFill>
                      <a:schemeClr val="tx1"/>
                    </a:solidFill>
                  </a:rPr>
                  <a:t>Plocha okrasné zahrady                        Plocha pro garáž a dvorek    </a:t>
                </a:r>
                <a:endParaRPr lang="cs-CZ" u="sng" dirty="0" smtClean="0">
                  <a:solidFill>
                    <a:srgbClr val="FF0000"/>
                  </a:solidFill>
                </a:endParaRPr>
              </a:p>
              <a:p>
                <a:pPr marL="0" indent="0">
                  <a:buNone/>
                </a:pPr>
                <a:r>
                  <a:rPr lang="cs-CZ" dirty="0" smtClean="0"/>
                  <a:t> 3)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i="1" smtClean="0">
                            <a:latin typeface="Cambria Math"/>
                          </a:rPr>
                        </m:ctrlPr>
                      </m:fPr>
                      <m:num>
                        <m:r>
                          <a:rPr lang="cs-CZ" b="0" i="1" smtClean="0">
                            <a:latin typeface="Cambria Math"/>
                          </a:rPr>
                          <m:t>1</m:t>
                        </m:r>
                      </m:num>
                      <m:den>
                        <m:r>
                          <a:rPr lang="cs-CZ" b="0" i="1" smtClean="0">
                            <a:latin typeface="Cambria Math"/>
                          </a:rPr>
                          <m:t>2</m:t>
                        </m:r>
                      </m:den>
                    </m:f>
                  </m:oMath>
                </a14:m>
                <a:r>
                  <a:rPr lang="cs-CZ" dirty="0" smtClean="0"/>
                  <a:t> z 1600 m</a:t>
                </a:r>
                <a:r>
                  <a:rPr lang="cs-CZ" dirty="0" smtClean="0">
                    <a:latin typeface="Candara"/>
                  </a:rPr>
                  <a:t>²</a:t>
                </a:r>
                <a:r>
                  <a:rPr lang="cs-CZ" dirty="0" smtClean="0"/>
                  <a:t> = </a:t>
                </a:r>
                <a:r>
                  <a:rPr lang="cs-CZ" u="sng" dirty="0" smtClean="0">
                    <a:solidFill>
                      <a:srgbClr val="FF0000"/>
                    </a:solidFill>
                  </a:rPr>
                  <a:t>800m</a:t>
                </a:r>
                <a:r>
                  <a:rPr lang="cs-CZ" u="sng" dirty="0" smtClean="0">
                    <a:solidFill>
                      <a:srgbClr val="FF0000"/>
                    </a:solidFill>
                    <a:latin typeface="Candara"/>
                  </a:rPr>
                  <a:t>²</a:t>
                </a:r>
                <a:r>
                  <a:rPr lang="cs-CZ" u="sng" dirty="0" smtClean="0">
                    <a:latin typeface="Candara"/>
                  </a:rPr>
                  <a:t> </a:t>
                </a:r>
                <a:r>
                  <a:rPr lang="cs-CZ" dirty="0" smtClean="0">
                    <a:latin typeface="Candara"/>
                  </a:rPr>
                  <a:t>          4) x = 1600 – (154 + 800) </a:t>
                </a:r>
              </a:p>
              <a:p>
                <a:pPr marL="0" indent="0">
                  <a:buNone/>
                </a:pPr>
                <a:r>
                  <a:rPr lang="cs-CZ" dirty="0" smtClean="0">
                    <a:latin typeface="Candara"/>
                  </a:rPr>
                  <a:t>                                                             x = 1600 – 954</a:t>
                </a:r>
              </a:p>
              <a:p>
                <a:pPr marL="0" indent="0">
                  <a:buNone/>
                </a:pPr>
                <a:r>
                  <a:rPr lang="cs-CZ" dirty="0">
                    <a:latin typeface="Candara"/>
                  </a:rPr>
                  <a:t> </a:t>
                </a:r>
                <a:r>
                  <a:rPr lang="cs-CZ" dirty="0" smtClean="0">
                    <a:latin typeface="Candara"/>
                  </a:rPr>
                  <a:t>                                                            </a:t>
                </a:r>
                <a:r>
                  <a:rPr lang="cs-CZ" u="sng" dirty="0" smtClean="0">
                    <a:solidFill>
                      <a:srgbClr val="FF0000"/>
                    </a:solidFill>
                    <a:latin typeface="Candara"/>
                  </a:rPr>
                  <a:t>x = 646 m²</a:t>
                </a:r>
              </a:p>
              <a:p>
                <a:pPr marL="0" indent="0">
                  <a:buNone/>
                </a:pPr>
                <a:r>
                  <a:rPr lang="cs-CZ" dirty="0" smtClean="0">
                    <a:solidFill>
                      <a:srgbClr val="FF0000"/>
                    </a:solidFill>
                    <a:latin typeface="Candara"/>
                  </a:rPr>
                  <a:t>Na vybudování garáže a dvorku zbylo z původní parcely 646 m².</a:t>
                </a:r>
                <a:r>
                  <a:rPr lang="cs-CZ" u="sng" dirty="0" smtClean="0">
                    <a:latin typeface="Candara"/>
                  </a:rPr>
                  <a:t> </a:t>
                </a:r>
              </a:p>
              <a:p>
                <a:pPr marL="0" indent="0">
                  <a:buNone/>
                </a:pPr>
                <a:endParaRPr lang="cs-CZ" u="sng" dirty="0">
                  <a:solidFill>
                    <a:srgbClr val="FF0000"/>
                  </a:solidFill>
                </a:endParaRPr>
              </a:p>
            </p:txBody>
          </p:sp>
        </mc:Choice>
        <mc:Fallback>
          <p:sp>
            <p:nvSpPr>
              <p:cNvPr id="2" name="Zástupný symbol pro obsah 1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251520" y="1196752"/>
                <a:ext cx="8712968" cy="4785395"/>
              </a:xfrm>
              <a:blipFill rotWithShape="1">
                <a:blip r:embed="rId2" cstate="print"/>
                <a:stretch>
                  <a:fillRect l="-1049" t="-637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1074448"/>
          </a:xfrm>
        </p:spPr>
        <p:txBody>
          <a:bodyPr>
            <a:normAutofit/>
          </a:bodyPr>
          <a:lstStyle/>
          <a:p>
            <a:pPr algn="just"/>
            <a:r>
              <a:rPr lang="cs-CZ" sz="3200" b="1" dirty="0" smtClean="0">
                <a:solidFill>
                  <a:schemeClr val="tx1"/>
                </a:solidFill>
              </a:rPr>
              <a:t>Řešení</a:t>
            </a:r>
            <a:endParaRPr lang="cs-CZ" sz="32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1214154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6" dur="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1" dur="5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4" dur="5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0" dur="500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5" dur="500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539552" y="2060848"/>
            <a:ext cx="8352927" cy="4065315"/>
          </a:xfrm>
        </p:spPr>
        <p:txBody>
          <a:bodyPr>
            <a:normAutofit/>
          </a:bodyPr>
          <a:lstStyle/>
          <a:p>
            <a:r>
              <a:rPr lang="cs-CZ" sz="1600" dirty="0">
                <a:solidFill>
                  <a:srgbClr val="073E87"/>
                </a:solidFill>
                <a:latin typeface="Candara" pitchFamily="34" charset="0"/>
                <a:cs typeface="Times New Roman" pitchFamily="18" charset="0"/>
              </a:rPr>
              <a:t>Autorem materiálu a všech jeho částí, není-li uvedeno jinak, je Mgr. Alena Čechová</a:t>
            </a:r>
            <a:r>
              <a:rPr lang="cs-CZ" sz="1600">
                <a:solidFill>
                  <a:srgbClr val="073E87"/>
                </a:solidFill>
                <a:latin typeface="Candara" pitchFamily="34" charset="0"/>
                <a:cs typeface="Times New Roman" pitchFamily="18" charset="0"/>
              </a:rPr>
              <a:t>. </a:t>
            </a:r>
            <a:endParaRPr lang="cs-CZ" sz="1600" dirty="0">
              <a:solidFill>
                <a:srgbClr val="073E87"/>
              </a:solidFill>
              <a:latin typeface="Candara" pitchFamily="34" charset="0"/>
              <a:cs typeface="Times New Roman" pitchFamily="18" charset="0"/>
            </a:endParaRPr>
          </a:p>
          <a:p>
            <a:endParaRPr lang="cs-CZ" sz="1600" dirty="0">
              <a:latin typeface="Candara" pitchFamily="34" charset="0"/>
            </a:endParaRPr>
          </a:p>
        </p:txBody>
      </p:sp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cs-CZ" sz="3200" b="1" dirty="0" smtClean="0">
                <a:solidFill>
                  <a:schemeClr val="tx1"/>
                </a:solidFill>
              </a:rPr>
              <a:t>Použité zdroje</a:t>
            </a:r>
            <a:endParaRPr lang="cs-CZ" sz="32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0620231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Vlnění">
  <a:themeElements>
    <a:clrScheme name="Austin">
      <a:dk1>
        <a:sysClr val="windowText" lastClr="000000"/>
      </a:dk1>
      <a:lt1>
        <a:sysClr val="window" lastClr="FFFFFF"/>
      </a:lt1>
      <a:dk2>
        <a:srgbClr val="3E3D2D"/>
      </a:dk2>
      <a:lt2>
        <a:srgbClr val="CAF278"/>
      </a:lt2>
      <a:accent1>
        <a:srgbClr val="94C600"/>
      </a:accent1>
      <a:accent2>
        <a:srgbClr val="71685A"/>
      </a:accent2>
      <a:accent3>
        <a:srgbClr val="FF6700"/>
      </a:accent3>
      <a:accent4>
        <a:srgbClr val="909465"/>
      </a:accent4>
      <a:accent5>
        <a:srgbClr val="956B43"/>
      </a:accent5>
      <a:accent6>
        <a:srgbClr val="FEA022"/>
      </a:accent6>
      <a:hlink>
        <a:srgbClr val="E68200"/>
      </a:hlink>
      <a:folHlink>
        <a:srgbClr val="FFA94A"/>
      </a:folHlink>
    </a:clrScheme>
    <a:fontScheme name="Vlnění">
      <a:majorFont>
        <a:latin typeface="Candara"/>
        <a:ea typeface=""/>
        <a:cs typeface=""/>
        <a:font script="Jpan" typeface="HGP明朝E"/>
        <a:font script="Hang" typeface="HY그래픽M"/>
        <a:font script="Hans" typeface="华文新魏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HGP明朝E"/>
        <a:font script="Hang" typeface="HY그래픽M"/>
        <a:font script="Hans" typeface="华文楷体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Modul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7500"/>
                <a:satMod val="137000"/>
              </a:schemeClr>
            </a:gs>
            <a:gs pos="55000">
              <a:schemeClr val="phClr">
                <a:shade val="69000"/>
                <a:satMod val="137000"/>
              </a:schemeClr>
            </a:gs>
            <a:gs pos="100000">
              <a:schemeClr val="phClr">
                <a:shade val="98000"/>
                <a:satMod val="137000"/>
              </a:schemeClr>
            </a:gs>
          </a:gsLst>
          <a:lin ang="16200000" scaled="0"/>
        </a:gradFill>
      </a:fillStyleLst>
      <a:lnStyleLst>
        <a:ln w="6350" cap="rnd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48000" cap="flat" cmpd="thickThin" algn="ctr">
          <a:solidFill>
            <a:schemeClr val="phClr"/>
          </a:solidFill>
          <a:prstDash val="solid"/>
        </a:ln>
        <a:ln w="48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5000" dist="25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39000" dist="254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39000" dist="25400" dir="5400000" rotWithShape="0">
              <a:srgbClr val="000000">
                <a:alpha val="38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1800000"/>
            </a:lightRig>
          </a:scene3d>
          <a:sp3d prstMaterial="matte">
            <a:bevelT h="20000"/>
          </a:sp3d>
        </a:effectStyle>
      </a:effectStyleLst>
      <a:bgFillStyleLst>
        <a:solidFill>
          <a:schemeClr val="phClr"/>
        </a:solidFill>
        <a:gradFill rotWithShape="1">
          <a:gsLst>
            <a:gs pos="40000">
              <a:schemeClr val="phClr">
                <a:tint val="94000"/>
                <a:shade val="94000"/>
                <a:alpha val="100000"/>
                <a:satMod val="114000"/>
                <a:lumMod val="114000"/>
              </a:schemeClr>
            </a:gs>
            <a:gs pos="74000">
              <a:schemeClr val="phClr">
                <a:tint val="94000"/>
                <a:shade val="94000"/>
                <a:satMod val="128000"/>
                <a:lumMod val="100000"/>
              </a:schemeClr>
            </a:gs>
            <a:gs pos="100000">
              <a:schemeClr val="phClr">
                <a:tint val="98000"/>
                <a:shade val="100000"/>
                <a:hueMod val="98000"/>
                <a:satMod val="100000"/>
                <a:lumMod val="74000"/>
              </a:schemeClr>
            </a:gs>
          </a:gsLst>
          <a:path path="circle">
            <a:fillToRect l="20000" t="-40000" r="20000" b="14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6000"/>
                <a:satMod val="130000"/>
                <a:lumMod val="50000"/>
              </a:schemeClr>
              <a:schemeClr val="phClr">
                <a:tint val="96000"/>
                <a:satMod val="114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Waveform</Template>
  <TotalTime>1566</TotalTime>
  <Words>447</Words>
  <Application>Microsoft Office PowerPoint</Application>
  <PresentationFormat>Předvádění na obrazovce (4:3)</PresentationFormat>
  <Paragraphs>106</Paragraphs>
  <Slides>11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2" baseType="lpstr">
      <vt:lpstr>Vlnění</vt:lpstr>
      <vt:lpstr>Snímek 1</vt:lpstr>
      <vt:lpstr>Obsah obdélníku</vt:lpstr>
      <vt:lpstr>Obdélník – obsah</vt:lpstr>
      <vt:lpstr>Vzorec pro výpočet obsahu</vt:lpstr>
      <vt:lpstr>Příklad</vt:lpstr>
      <vt:lpstr>Řešení</vt:lpstr>
      <vt:lpstr>Příklad</vt:lpstr>
      <vt:lpstr>Řešení</vt:lpstr>
      <vt:lpstr>Příklad </vt:lpstr>
      <vt:lpstr>Řešení</vt:lpstr>
      <vt:lpstr>Použité zdroje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Délka</dc:title>
  <dc:creator>alena.cechova</dc:creator>
  <cp:lastModifiedBy>Dum</cp:lastModifiedBy>
  <cp:revision>236</cp:revision>
  <dcterms:created xsi:type="dcterms:W3CDTF">2013-01-16T20:09:48Z</dcterms:created>
  <dcterms:modified xsi:type="dcterms:W3CDTF">2015-07-15T20:04:02Z</dcterms:modified>
</cp:coreProperties>
</file>