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4"/>
  </p:notesMasterIdLst>
  <p:sldIdLst>
    <p:sldId id="256" r:id="rId2"/>
    <p:sldId id="269" r:id="rId3"/>
    <p:sldId id="263" r:id="rId4"/>
    <p:sldId id="262" r:id="rId5"/>
    <p:sldId id="268" r:id="rId6"/>
    <p:sldId id="259" r:id="rId7"/>
    <p:sldId id="260" r:id="rId8"/>
    <p:sldId id="264" r:id="rId9"/>
    <p:sldId id="265" r:id="rId10"/>
    <p:sldId id="266" r:id="rId11"/>
    <p:sldId id="258" r:id="rId12"/>
    <p:sldId id="261" r:id="rId13"/>
  </p:sldIdLst>
  <p:sldSz cx="9144000" cy="6858000" type="screen4x3"/>
  <p:notesSz cx="6751638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100" d="100"/>
          <a:sy n="100" d="100"/>
        </p:scale>
        <p:origin x="-20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3110"/>
        <p:guide pos="2127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5710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24366" y="0"/>
            <a:ext cx="2925710" cy="49363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8050" y="739775"/>
            <a:ext cx="4935538" cy="37036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5164" y="4689515"/>
            <a:ext cx="5401310" cy="444269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7316"/>
            <a:ext cx="2925710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24366" y="9377316"/>
            <a:ext cx="2925710" cy="49363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.).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17127260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 - obdélník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III/2/MAT/2/1/1-25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e základními vlastnostmi obdélníku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Obdélník, obvod a obsah obdélníku, úhlopříčky </a:t>
                      </a:r>
                      <a:r>
                        <a:rPr lang="cs-CZ" sz="1000" kern="5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 obdélníku</a:t>
                      </a:r>
                      <a:endParaRPr lang="cs-CZ" sz="10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25.11.2013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552728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Obdélník – základní vlastnosti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4634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628800"/>
            <a:ext cx="8640959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Obdélník patří mezi rovinné čtyřúhelníky. Jde o rovnoběžník, jehož sousední strany mají různé délky a jsou na sebe kolmé. Obdélník řadíme mezi pravoúhlé rovnoběžníky.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                         </a:t>
            </a:r>
            <a:r>
              <a:rPr lang="cs-CZ" sz="2800" b="1" dirty="0" smtClean="0">
                <a:solidFill>
                  <a:schemeClr val="tx1"/>
                </a:solidFill>
                <a:latin typeface="Candara"/>
              </a:rPr>
              <a:t>D                                                   C            </a:t>
            </a: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  <a:latin typeface="Candara"/>
              </a:rPr>
              <a:t>                             A                                                  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bdélník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15491" y="4149080"/>
            <a:ext cx="3816424" cy="194421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7309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>
              <a:xfrm>
                <a:off x="251519" y="1628800"/>
                <a:ext cx="8640961" cy="4824536"/>
              </a:xfrm>
            </p:spPr>
            <p:txBody>
              <a:bodyPr>
                <a:normAutofit fontScale="40000" lnSpcReduction="2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    </a:t>
                </a:r>
                <a:r>
                  <a:rPr lang="cs-CZ" b="1" dirty="0" smtClean="0">
                    <a:latin typeface="Candara"/>
                  </a:rPr>
                  <a:t>                                                          </a:t>
                </a:r>
                <a:r>
                  <a:rPr lang="cs-CZ" b="1" dirty="0" smtClean="0"/>
                  <a:t>                                             </a:t>
                </a:r>
                <a:r>
                  <a:rPr lang="cs-CZ" dirty="0" smtClean="0"/>
                  <a:t>                             </a:t>
                </a:r>
                <a:r>
                  <a:rPr lang="cs-CZ" b="1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sz="4400" b="1" dirty="0" smtClean="0"/>
                  <a:t>                </a:t>
                </a:r>
                <a:r>
                  <a:rPr lang="cs-CZ" sz="4400" b="1" dirty="0" smtClean="0">
                    <a:latin typeface="Candara"/>
                  </a:rPr>
                  <a:t>D</a:t>
                </a:r>
                <a:r>
                  <a:rPr lang="cs-CZ" sz="4400" b="1" dirty="0" smtClean="0"/>
                  <a:t>                                                                                  </a:t>
                </a:r>
                <a:r>
                  <a:rPr lang="cs-CZ" sz="4400" b="1" dirty="0" smtClean="0">
                    <a:latin typeface="Candara"/>
                  </a:rPr>
                  <a:t>C</a:t>
                </a:r>
                <a:r>
                  <a:rPr lang="cs-CZ" sz="3100" b="1" dirty="0" smtClean="0"/>
                  <a:t>                                     </a:t>
                </a:r>
                <a:endParaRPr lang="cs-CZ" sz="4400" b="1" dirty="0" smtClean="0"/>
              </a:p>
              <a:p>
                <a:pPr marL="0" indent="0">
                  <a:buNone/>
                </a:pPr>
                <a:r>
                  <a:rPr lang="cs-CZ" sz="3100" b="1" dirty="0" smtClean="0"/>
                  <a:t>                                                                                                                                        </a:t>
                </a:r>
                <a:endParaRPr lang="cs-CZ" sz="3100" b="1" dirty="0"/>
              </a:p>
              <a:p>
                <a:pPr marL="0" indent="0">
                  <a:buNone/>
                </a:pPr>
                <a:r>
                  <a:rPr lang="cs-CZ" sz="3100" b="1" dirty="0" smtClean="0"/>
                  <a:t>         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3100" b="1" dirty="0" smtClean="0"/>
                  <a:t>   </a:t>
                </a:r>
                <a:r>
                  <a:rPr lang="cs-CZ" sz="3100" b="1" dirty="0" smtClean="0">
                    <a:latin typeface="Candara"/>
                  </a:rPr>
                  <a:t>                                                                                                                                     </a:t>
                </a:r>
                <a:endParaRPr lang="cs-CZ" sz="3100" b="1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                                                                                                                                                                                       </a:t>
                </a:r>
                <a:r>
                  <a:rPr lang="cs-CZ" sz="4500" b="1" dirty="0" smtClean="0">
                    <a:solidFill>
                      <a:schemeClr val="tx1"/>
                    </a:solidFill>
                  </a:rPr>
                  <a:t>b</a:t>
                </a:r>
              </a:p>
              <a:p>
                <a:pPr marL="0" indent="0">
                  <a:buNone/>
                </a:pPr>
                <a:endParaRPr lang="cs-CZ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      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      </a:t>
                </a:r>
              </a:p>
              <a:p>
                <a:pPr marL="0" indent="0">
                  <a:buNone/>
                </a:pPr>
                <a:r>
                  <a:rPr lang="cs-CZ" sz="4400" b="1" dirty="0" smtClean="0">
                    <a:solidFill>
                      <a:schemeClr val="tx1"/>
                    </a:solidFill>
                  </a:rPr>
                  <a:t>                </a:t>
                </a:r>
                <a:r>
                  <a:rPr lang="cs-CZ" sz="4400" b="1" dirty="0" smtClean="0">
                    <a:solidFill>
                      <a:schemeClr val="tx1"/>
                    </a:solidFill>
                    <a:latin typeface="Candara"/>
                  </a:rPr>
                  <a:t>A                                     </a:t>
                </a:r>
                <a:r>
                  <a:rPr lang="cs-CZ" sz="4400" b="1" dirty="0" err="1" smtClean="0">
                    <a:solidFill>
                      <a:schemeClr val="tx1"/>
                    </a:solidFill>
                    <a:latin typeface="Candara"/>
                  </a:rPr>
                  <a:t>a</a:t>
                </a:r>
                <a:r>
                  <a:rPr lang="cs-CZ" sz="4400" b="1" dirty="0" smtClean="0">
                    <a:solidFill>
                      <a:schemeClr val="tx1"/>
                    </a:solidFill>
                    <a:latin typeface="Candara"/>
                  </a:rPr>
                  <a:t>                                           B</a:t>
                </a:r>
                <a:endParaRPr lang="cs-CZ" sz="44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4400" b="1" dirty="0" smtClean="0">
                    <a:solidFill>
                      <a:schemeClr val="tx1"/>
                    </a:solidFill>
                  </a:rPr>
                  <a:t>Vzájemně </a:t>
                </a:r>
                <a:r>
                  <a:rPr lang="cs-CZ" sz="4400" b="1" dirty="0">
                    <a:solidFill>
                      <a:schemeClr val="tx1"/>
                    </a:solidFill>
                  </a:rPr>
                  <a:t>protilehlé strany jsou rovnoběžné a mají shodnou délku</a:t>
                </a:r>
                <a:r>
                  <a:rPr lang="cs-CZ" sz="4400" b="1" dirty="0" smtClean="0">
                    <a:solidFill>
                      <a:schemeClr val="tx1"/>
                    </a:solidFill>
                  </a:rPr>
                  <a:t>. </a:t>
                </a:r>
              </a:p>
              <a:p>
                <a:pPr marL="0" indent="0">
                  <a:buNone/>
                </a:pPr>
                <a:r>
                  <a:rPr lang="cs-CZ" sz="4400" b="1" dirty="0" smtClean="0">
                    <a:solidFill>
                      <a:schemeClr val="tx1"/>
                    </a:solidFill>
                  </a:rPr>
                  <a:t>      </a:t>
                </a:r>
                <a:r>
                  <a:rPr lang="cs-CZ" sz="4400" b="1" dirty="0">
                    <a:solidFill>
                      <a:srgbClr val="C00000"/>
                    </a:solidFill>
                  </a:rPr>
                  <a:t>|AB| = |CD| </a:t>
                </a:r>
                <a:r>
                  <a:rPr lang="cs-CZ" sz="4400" b="1" dirty="0" smtClean="0">
                    <a:solidFill>
                      <a:srgbClr val="C00000"/>
                    </a:solidFill>
                  </a:rPr>
                  <a:t>a </a:t>
                </a:r>
                <a:r>
                  <a:rPr lang="cs-CZ" sz="4400" b="1" dirty="0">
                    <a:solidFill>
                      <a:srgbClr val="C00000"/>
                    </a:solidFill>
                  </a:rPr>
                  <a:t>|BC| = |AD|</a:t>
                </a:r>
              </a:p>
              <a:p>
                <a:pPr marL="0" indent="0">
                  <a:buNone/>
                </a:pPr>
                <a:endParaRPr lang="cs-CZ" sz="4400" b="1" dirty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:endParaRPr lang="cs-CZ" sz="4400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4400" b="1" dirty="0">
                    <a:solidFill>
                      <a:schemeClr val="tx1"/>
                    </a:solidFill>
                  </a:rPr>
                  <a:t>Sousední strany jsou na sebe kolmé. </a:t>
                </a:r>
              </a:p>
              <a:p>
                <a:endParaRPr lang="cs-CZ" dirty="0"/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C00000"/>
                    </a:solidFill>
                  </a:rPr>
                  <a:t>                               </a:t>
                </a:r>
                <a:r>
                  <a:rPr lang="cs-CZ" sz="5100" b="1" dirty="0">
                    <a:solidFill>
                      <a:srgbClr val="C00000"/>
                    </a:solidFill>
                  </a:rPr>
                  <a:t>AB  </a:t>
                </a:r>
                <a14:m>
                  <m:oMath xmlns:m="http://schemas.openxmlformats.org/officeDocument/2006/math">
                    <m:r>
                      <a:rPr lang="cs-CZ" sz="5100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⊥</m:t>
                    </m:r>
                  </m:oMath>
                </a14:m>
                <a:r>
                  <a:rPr lang="cs-CZ" sz="5100" b="1" dirty="0" smtClean="0">
                    <a:solidFill>
                      <a:srgbClr val="C00000"/>
                    </a:solidFill>
                  </a:rPr>
                  <a:t>  BC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sz="4500" b="1" dirty="0" smtClean="0"/>
                  <a:t>Pojmenování stran:      AB = a             BC = b                                                                                 </a:t>
                </a:r>
                <a:endParaRPr lang="cs-CZ" sz="4500" b="1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19" y="1628800"/>
                <a:ext cx="8640961" cy="4824536"/>
              </a:xfrm>
              <a:blipFill rotWithShape="1">
                <a:blip r:embed="rId2" cstate="print"/>
                <a:stretch>
                  <a:fillRect l="-5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Vlastnosti stran  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03648" y="1916832"/>
            <a:ext cx="3816424" cy="151216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7897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556792"/>
            <a:ext cx="8640959" cy="4569371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u</a:t>
            </a:r>
            <a:r>
              <a:rPr lang="cs-CZ" sz="2000" b="1" dirty="0" smtClean="0">
                <a:solidFill>
                  <a:schemeClr val="tx1"/>
                </a:solidFill>
              </a:rPr>
              <a:t>1</a:t>
            </a:r>
            <a:r>
              <a:rPr lang="cs-CZ" b="1" dirty="0" smtClean="0">
                <a:solidFill>
                  <a:schemeClr val="tx1"/>
                </a:solidFill>
              </a:rPr>
              <a:t>, u</a:t>
            </a:r>
            <a:r>
              <a:rPr lang="cs-CZ" sz="2000" b="1" dirty="0" smtClean="0">
                <a:solidFill>
                  <a:schemeClr val="tx1"/>
                </a:solidFill>
              </a:rPr>
              <a:t>2</a:t>
            </a:r>
            <a:r>
              <a:rPr lang="cs-CZ" b="1" dirty="0">
                <a:solidFill>
                  <a:schemeClr val="tx1"/>
                </a:solidFill>
              </a:rPr>
              <a:t> </a:t>
            </a:r>
            <a:r>
              <a:rPr lang="cs-CZ" b="1" dirty="0" smtClean="0">
                <a:solidFill>
                  <a:schemeClr val="tx1"/>
                </a:solidFill>
              </a:rPr>
              <a:t>- úhlopříčky                                                                   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S – průsečík úhlopříček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                                  </a:t>
            </a:r>
            <a:r>
              <a:rPr lang="cs-CZ" sz="1800" dirty="0" smtClean="0"/>
              <a:t>       </a:t>
            </a:r>
            <a:r>
              <a:rPr lang="cs-CZ" b="1" dirty="0"/>
              <a:t> </a:t>
            </a:r>
            <a:r>
              <a:rPr lang="cs-CZ" b="1" dirty="0" smtClean="0"/>
              <a:t>                                              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</a:t>
            </a:r>
            <a:r>
              <a:rPr lang="cs-CZ" sz="1800" dirty="0" smtClean="0"/>
              <a:t>       </a:t>
            </a: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Úhlopříčky jsou stejně dlouhé, navzájem se půlí, nejsou na sebe kolmé.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</a:rPr>
              <a:t>u</a:t>
            </a:r>
            <a:r>
              <a:rPr lang="cs-CZ" b="1" dirty="0" smtClean="0">
                <a:solidFill>
                  <a:schemeClr val="tx1"/>
                </a:solidFill>
              </a:rPr>
              <a:t>1  = u2              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|AS| = |SC|             |BS| = |SD|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Vlastnosti úhlopříček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148064" y="2128154"/>
            <a:ext cx="2592288" cy="151687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SS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5148064" y="2128154"/>
            <a:ext cx="2592288" cy="15168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148064" y="2128154"/>
            <a:ext cx="2592288" cy="15168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940152" y="2564904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04248" y="2564904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09164" y="2934236"/>
            <a:ext cx="319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036496" y="11967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3717032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40352" y="371703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40352" y="1772816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1772816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0781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640959" cy="428133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Pomocí délek  stran obdélníku  můžeme vypočítat jeho obvod a obsah. </a:t>
            </a:r>
          </a:p>
          <a:p>
            <a:endParaRPr lang="cs-CZ" b="1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                                    </a:t>
            </a:r>
            <a:r>
              <a:rPr lang="cs-CZ" b="1" dirty="0" smtClean="0">
                <a:latin typeface="Candara"/>
              </a:rPr>
              <a:t>                                        b</a:t>
            </a:r>
          </a:p>
          <a:p>
            <a:pPr marL="0" indent="0">
              <a:buNone/>
            </a:pPr>
            <a:r>
              <a:rPr lang="cs-CZ" b="1" dirty="0" smtClean="0">
                <a:latin typeface="Candara"/>
              </a:rPr>
              <a:t>                  </a:t>
            </a:r>
            <a:endParaRPr lang="cs-CZ" b="1" dirty="0"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latin typeface="Candara"/>
              </a:rPr>
              <a:t>                                     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                         o = 2. ( a +  b )      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Candara"/>
              </a:rPr>
              <a:t>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                        S = a . 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Výpočet obvodu a obsahu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2852936"/>
            <a:ext cx="4896544" cy="151216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3121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16832"/>
            <a:ext cx="8640959" cy="420933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Vypočítej obvod obdélníku se stranami a, b.  </a:t>
            </a:r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96554441"/>
              </p:ext>
            </p:extLst>
          </p:nvPr>
        </p:nvGraphicFramePr>
        <p:xfrm>
          <a:off x="1475656" y="2852936"/>
          <a:ext cx="6096000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Délka strany    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Délka strany  b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Obvod obdélníku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7</a:t>
                      </a:r>
                      <a:r>
                        <a:rPr lang="cs-CZ" sz="2400" b="1" baseline="0" dirty="0" smtClean="0"/>
                        <a:t> cm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</a:t>
                      </a:r>
                      <a:r>
                        <a:rPr lang="cs-CZ" sz="2400" b="1" baseline="0" dirty="0" smtClean="0"/>
                        <a:t> cm 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130 mm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90 mm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5,</a:t>
                      </a:r>
                      <a:r>
                        <a:rPr lang="cs-CZ" sz="2400" b="1" baseline="0" dirty="0" smtClean="0"/>
                        <a:t> 9 cm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2,</a:t>
                      </a:r>
                      <a:r>
                        <a:rPr lang="cs-CZ" sz="2400" b="1" baseline="0" dirty="0" smtClean="0"/>
                        <a:t> 7 cm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2, 5 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5, 6 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1177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53573214"/>
              </p:ext>
            </p:extLst>
          </p:nvPr>
        </p:nvGraphicFramePr>
        <p:xfrm>
          <a:off x="871538" y="2205038"/>
          <a:ext cx="7408863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9621"/>
                <a:gridCol w="2469621"/>
                <a:gridCol w="246962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Délka strany  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Délka strany  b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Obvod obdélníku</a:t>
                      </a:r>
                    </a:p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 = 2 . (a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+ b)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7</a:t>
                      </a:r>
                      <a:r>
                        <a:rPr lang="cs-CZ" sz="2400" b="1" baseline="0" dirty="0" smtClean="0"/>
                        <a:t> cm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</a:t>
                      </a:r>
                      <a:r>
                        <a:rPr lang="cs-CZ" sz="2400" b="1" baseline="0" dirty="0" smtClean="0"/>
                        <a:t> cm 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32 cm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130 mm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90 mm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440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</a:rPr>
                        <a:t> mm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5,</a:t>
                      </a:r>
                      <a:r>
                        <a:rPr lang="cs-CZ" sz="2400" b="1" baseline="0" dirty="0" smtClean="0"/>
                        <a:t> 9 cm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2,</a:t>
                      </a:r>
                      <a:r>
                        <a:rPr lang="cs-CZ" sz="2400" b="1" baseline="0" dirty="0" smtClean="0"/>
                        <a:t> 7 cm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17,2 cm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2, 5 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5, 6 m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16,2 m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Řešení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856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1" cy="485740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Vypočítej obsah obdélníku se stranami </a:t>
            </a:r>
            <a:r>
              <a:rPr lang="cs-CZ" b="1" dirty="0" err="1" smtClean="0">
                <a:solidFill>
                  <a:schemeClr val="tx1"/>
                </a:solidFill>
              </a:rPr>
              <a:t>a,b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13270806"/>
              </p:ext>
            </p:extLst>
          </p:nvPr>
        </p:nvGraphicFramePr>
        <p:xfrm>
          <a:off x="1331640" y="2708919"/>
          <a:ext cx="6720408" cy="32221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136"/>
                <a:gridCol w="2240136"/>
                <a:gridCol w="2240136"/>
              </a:tblGrid>
              <a:tr h="93610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Délka strany </a:t>
                      </a: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Délka strany </a:t>
                      </a:r>
                    </a:p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Obsah obdélníku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3166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9 cm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7 cm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316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25 mm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10 mm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316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3,5 cm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8, 5 cm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316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4 m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3, 8 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316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30 dm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8097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22661807"/>
              </p:ext>
            </p:extLst>
          </p:nvPr>
        </p:nvGraphicFramePr>
        <p:xfrm>
          <a:off x="539552" y="2708920"/>
          <a:ext cx="8135937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1979"/>
                <a:gridCol w="2711979"/>
                <a:gridCol w="271197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Délka strany  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Délka strany   b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Obsah obdélníku</a:t>
                      </a:r>
                    </a:p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 = a . b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9 cm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7 cm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63 cm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25 mm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10 mm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250 mm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3,5 cm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8, 5 cm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29, 75 cm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4 m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3, 8 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15, 2 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r>
                        <a:rPr lang="cs-CZ" sz="2400" b="1" baseline="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30 dm = 3 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15 m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Řešení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9399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Příklady obdélníků v našem životě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alena.cechova\Desktop\obr dumy\o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573016"/>
            <a:ext cx="4392487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lena.cechova\Desktop\obr dumy\o 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07287" y="1556793"/>
            <a:ext cx="1408729" cy="194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lena.cechova\Desktop\obr dumy\o 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3016"/>
            <a:ext cx="3744416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7363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2060848"/>
            <a:ext cx="8352927" cy="4065315"/>
          </a:xfrm>
        </p:spPr>
        <p:txBody>
          <a:bodyPr>
            <a:normAutofit/>
          </a:bodyPr>
          <a:lstStyle/>
          <a:p>
            <a:r>
              <a:rPr lang="cs-CZ" sz="1600" dirty="0">
                <a:solidFill>
                  <a:srgbClr val="073E87"/>
                </a:solidFill>
                <a:latin typeface="Candara" pitchFamily="34" charset="0"/>
                <a:cs typeface="Times New Roman" pitchFamily="18" charset="0"/>
              </a:rPr>
              <a:t>Autorem materiálu a všech jeho částí, není-li uvedeno jinak, je Mgr. Alena Čechová. </a:t>
            </a:r>
          </a:p>
          <a:p>
            <a:endParaRPr lang="cs-CZ" sz="1600" dirty="0">
              <a:latin typeface="Candara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2023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1473</TotalTime>
  <Words>420</Words>
  <Application>Microsoft Office PowerPoint</Application>
  <PresentationFormat>Předvádění na obrazovce (4:3)</PresentationFormat>
  <Paragraphs>138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Obdélník – základní vlastnosti</vt:lpstr>
      <vt:lpstr>Obdélník</vt:lpstr>
      <vt:lpstr>Vlastnosti stran  </vt:lpstr>
      <vt:lpstr>Vlastnosti úhlopříček</vt:lpstr>
      <vt:lpstr>Výpočet obvodu a obsahu</vt:lpstr>
      <vt:lpstr>Příklad</vt:lpstr>
      <vt:lpstr>Řešení</vt:lpstr>
      <vt:lpstr>Příklad</vt:lpstr>
      <vt:lpstr>Řešení</vt:lpstr>
      <vt:lpstr>Příklady obdélníků v našem životě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ON</dc:creator>
  <cp:lastModifiedBy>Dum</cp:lastModifiedBy>
  <cp:revision>224</cp:revision>
  <cp:lastPrinted>2014-05-14T04:24:22Z</cp:lastPrinted>
  <dcterms:created xsi:type="dcterms:W3CDTF">2013-01-16T20:09:48Z</dcterms:created>
  <dcterms:modified xsi:type="dcterms:W3CDTF">2015-07-15T19:35:56Z</dcterms:modified>
</cp:coreProperties>
</file>