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3"/>
  </p:notesMasterIdLst>
  <p:sldIdLst>
    <p:sldId id="256" r:id="rId2"/>
    <p:sldId id="267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65621938-80E1-4253-83AB-E698DABC5A06}">
          <p14:sldIdLst>
            <p14:sldId id="256"/>
            <p14:sldId id="267"/>
            <p14:sldId id="257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61438275"/>
              </p:ext>
            </p:extLst>
          </p:nvPr>
        </p:nvGraphicFramePr>
        <p:xfrm>
          <a:off x="1331640" y="2420767"/>
          <a:ext cx="6480720" cy="33124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Čtyřúhelník</a:t>
                      </a:r>
                      <a:r>
                        <a:rPr lang="cs-CZ" sz="1000" kern="50" cap="all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– obsah čtverce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III/2/MAT/2/1/1-24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</a:t>
                      </a:r>
                      <a:r>
                        <a:rPr lang="cs-CZ" sz="1000" kern="50" dirty="0" smtClean="0">
                          <a:effectLst/>
                        </a:rPr>
                        <a:t>si</a:t>
                      </a:r>
                      <a:r>
                        <a:rPr lang="cs-CZ" sz="1000" kern="50" baseline="0" dirty="0" smtClean="0">
                          <a:effectLst/>
                        </a:rPr>
                        <a:t> procvičí  obsah čtverce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Procvičovací 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Čtverec, obsah čtverce,  jednotky obsahu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25.10.2013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338328"/>
            <a:ext cx="8640960" cy="6519672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tx1"/>
                </a:solidFill>
              </a:rPr>
              <a:t>Obsah čtverce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17076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b="1" dirty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1"/>
                </a:solidFill>
              </a:rPr>
              <a:t>bsah čtverce - procvičování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1772816"/>
            <a:ext cx="8640959" cy="4353347"/>
          </a:xfrm>
        </p:spPr>
        <p:txBody>
          <a:bodyPr/>
          <a:lstStyle/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Opakování: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Základní vlastnosti čtverce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Výpočet obsahu čtverce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FF0000"/>
                </a:solidFill>
              </a:rPr>
              <a:t>S = a . a                                                               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Převody jednotek obsahu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084168" y="2852936"/>
            <a:ext cx="1872208" cy="17281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81997" y="4518612"/>
            <a:ext cx="5040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a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04248" y="3485039"/>
            <a:ext cx="6480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C000"/>
                </a:solidFill>
              </a:rPr>
              <a:t>S</a:t>
            </a:r>
            <a:endParaRPr lang="cs-CZ" sz="40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988840"/>
            <a:ext cx="8640959" cy="413732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OBSAH = PLOCHA = VÝMĚRA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km</a:t>
            </a:r>
            <a:r>
              <a:rPr lang="cs-CZ" b="1" dirty="0" smtClean="0">
                <a:solidFill>
                  <a:schemeClr val="tx1"/>
                </a:solidFill>
                <a:latin typeface="Candara"/>
              </a:rPr>
              <a:t>²        ha           a             m²            dm²            cm²            mm²    </a:t>
            </a:r>
          </a:p>
          <a:p>
            <a:pPr marL="0" indent="0">
              <a:buNone/>
            </a:pPr>
            <a:endParaRPr lang="cs-CZ" b="1" dirty="0">
              <a:solidFill>
                <a:schemeClr val="tx1"/>
              </a:solidFill>
              <a:latin typeface="Candara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Candara"/>
              </a:rPr>
              <a:t>     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. 100        . 100       . 100       . 100            . 100            . 100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21 a           = 0, 21 ha                               548 m</a:t>
            </a:r>
            <a:r>
              <a:rPr lang="cs-CZ" b="1" dirty="0" smtClean="0">
                <a:solidFill>
                  <a:schemeClr val="tx1"/>
                </a:solidFill>
                <a:latin typeface="Candara"/>
              </a:rPr>
              <a:t>² = 5, 48 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Candara"/>
              </a:rPr>
              <a:t>325 mm² = 0, 0325 dm²                        0, 5 ha = 50 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Candara"/>
              </a:rPr>
              <a:t>8ha 5 a    = 8, 05 ha                            21,8 km² = 2180 ha</a:t>
            </a:r>
            <a:endParaRPr lang="cs-CZ" b="1" dirty="0">
              <a:solidFill>
                <a:schemeClr val="tx1"/>
              </a:solidFill>
              <a:latin typeface="Candara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Převody jednotek obsahu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Oblouk 2"/>
          <p:cNvSpPr/>
          <p:nvPr/>
        </p:nvSpPr>
        <p:spPr>
          <a:xfrm rot="8253959">
            <a:off x="665662" y="2650503"/>
            <a:ext cx="893036" cy="933933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ouk 4"/>
          <p:cNvSpPr/>
          <p:nvPr/>
        </p:nvSpPr>
        <p:spPr>
          <a:xfrm rot="8053797">
            <a:off x="1592968" y="2659681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 rot="7862474">
            <a:off x="2599596" y="2613717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 rot="8153672">
            <a:off x="3753188" y="2612254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louk 7"/>
          <p:cNvSpPr/>
          <p:nvPr/>
        </p:nvSpPr>
        <p:spPr>
          <a:xfrm rot="7761707">
            <a:off x="5010043" y="2637339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louk 8"/>
          <p:cNvSpPr/>
          <p:nvPr/>
        </p:nvSpPr>
        <p:spPr>
          <a:xfrm rot="8230284">
            <a:off x="6378559" y="2597780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8222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C00000"/>
                </a:solidFill>
              </a:rPr>
              <a:t>Příklad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88840"/>
            <a:ext cx="8640959" cy="41373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Vypočítej obsah čtverce, jestliže jeho obvod měří 524 cm.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                               Postup řešení: </a:t>
            </a:r>
            <a:r>
              <a:rPr lang="cs-CZ" dirty="0" smtClean="0">
                <a:solidFill>
                  <a:srgbClr val="FF0000"/>
                </a:solidFill>
              </a:rPr>
              <a:t>nejprve vypočítáme stranu a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z obvodu a pak můžeme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    vypočítat obsah čtverce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43608" y="3031877"/>
            <a:ext cx="136815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 = x</a:t>
            </a:r>
            <a:r>
              <a:rPr lang="cs-CZ" b="1" dirty="0" smtClean="0">
                <a:solidFill>
                  <a:schemeClr val="tx1"/>
                </a:solidFill>
                <a:latin typeface="Candara"/>
              </a:rPr>
              <a:t>[m²]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7664" y="4293096"/>
            <a:ext cx="478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4983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Řešení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1844824"/>
            <a:ext cx="8028880" cy="428133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 = 524 cm</a:t>
            </a:r>
          </a:p>
          <a:p>
            <a:pPr marL="0" indent="0">
              <a:buNone/>
            </a:pPr>
            <a:r>
              <a:rPr lang="cs-CZ" u="sng" dirty="0"/>
              <a:t>a</a:t>
            </a:r>
            <a:r>
              <a:rPr lang="cs-CZ" u="sng" dirty="0" smtClean="0"/>
              <a:t> = x cm</a:t>
            </a:r>
          </a:p>
          <a:p>
            <a:pPr marL="0" indent="0">
              <a:buNone/>
            </a:pPr>
            <a:r>
              <a:rPr lang="cs-CZ" dirty="0" smtClean="0"/>
              <a:t>o     = 4 . a                                  S = a . </a:t>
            </a:r>
            <a:r>
              <a:rPr lang="cs-CZ" dirty="0"/>
              <a:t>a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524 = 4 . </a:t>
            </a:r>
            <a:r>
              <a:rPr lang="cs-CZ" dirty="0"/>
              <a:t>a</a:t>
            </a:r>
            <a:r>
              <a:rPr lang="cs-CZ" dirty="0" smtClean="0"/>
              <a:t>                                  S = 131 . 131 </a:t>
            </a:r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     = 524 : 4                              </a:t>
            </a:r>
            <a:r>
              <a:rPr lang="cs-CZ" b="1" u="sng" dirty="0" smtClean="0">
                <a:solidFill>
                  <a:srgbClr val="FF0000"/>
                </a:solidFill>
              </a:rPr>
              <a:t>S = 17 161 cm</a:t>
            </a:r>
            <a:r>
              <a:rPr lang="cs-CZ" b="1" u="sng" dirty="0" smtClean="0">
                <a:solidFill>
                  <a:srgbClr val="FF0000"/>
                </a:solidFill>
                <a:latin typeface="Candara"/>
              </a:rPr>
              <a:t>²</a:t>
            </a:r>
            <a:endParaRPr lang="cs-CZ" b="1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u="sng" dirty="0">
                <a:solidFill>
                  <a:srgbClr val="FF0000"/>
                </a:solidFill>
              </a:rPr>
              <a:t>a</a:t>
            </a:r>
            <a:r>
              <a:rPr lang="cs-CZ" b="1" u="sng" dirty="0" smtClean="0">
                <a:solidFill>
                  <a:srgbClr val="FF0000"/>
                </a:solidFill>
              </a:rPr>
              <a:t>     = 131 cm</a:t>
            </a:r>
          </a:p>
          <a:p>
            <a:pPr marL="0" indent="0">
              <a:buNone/>
            </a:pPr>
            <a:r>
              <a:rPr lang="cs-CZ" b="1" dirty="0" smtClean="0"/>
              <a:t>Obsah čtverce je 17 161 cm</a:t>
            </a:r>
            <a:r>
              <a:rPr lang="cs-CZ" b="1" dirty="0" smtClean="0">
                <a:latin typeface="Candara"/>
              </a:rPr>
              <a:t>².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263858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127177415"/>
              </p:ext>
            </p:extLst>
          </p:nvPr>
        </p:nvGraphicFramePr>
        <p:xfrm>
          <a:off x="1619672" y="1916832"/>
          <a:ext cx="6264696" cy="30573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8352"/>
                <a:gridCol w="309634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Strana čtverce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Obsah čtverce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8 cm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0, 9 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9 m</a:t>
                      </a:r>
                      <a:r>
                        <a:rPr lang="cs-CZ" b="1" dirty="0" smtClean="0">
                          <a:latin typeface="Candara"/>
                        </a:rPr>
                        <a:t>²</a:t>
                      </a:r>
                      <a:endParaRPr lang="cs-CZ" b="1" dirty="0"/>
                    </a:p>
                  </a:txBody>
                  <a:tcPr/>
                </a:tc>
              </a:tr>
              <a:tr h="460434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64 dm</a:t>
                      </a:r>
                      <a:r>
                        <a:rPr lang="cs-CZ" b="1" dirty="0" smtClean="0">
                          <a:latin typeface="Candara"/>
                        </a:rPr>
                        <a:t>²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4,5 cm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1906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12 km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49 mm</a:t>
                      </a:r>
                      <a:r>
                        <a:rPr lang="cs-CZ" b="1" dirty="0" smtClean="0">
                          <a:latin typeface="Candara"/>
                        </a:rPr>
                        <a:t>²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Příklad: </a:t>
            </a:r>
            <a:r>
              <a:rPr lang="cs-CZ" sz="3200" b="1" dirty="0" smtClean="0">
                <a:solidFill>
                  <a:schemeClr val="tx1"/>
                </a:solidFill>
              </a:rPr>
              <a:t>Doplň chybějící údaje v tabulce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9230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Řešení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1916832"/>
            <a:ext cx="8028880" cy="42093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53550952"/>
              </p:ext>
            </p:extLst>
          </p:nvPr>
        </p:nvGraphicFramePr>
        <p:xfrm>
          <a:off x="1524000" y="1988840"/>
          <a:ext cx="6096000" cy="36724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459051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Strana čtverce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Obsah čtverce (S = a . a )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45905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8 cm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64</a:t>
                      </a:r>
                      <a:r>
                        <a:rPr lang="cs-CZ" b="1" baseline="0" dirty="0" smtClean="0">
                          <a:solidFill>
                            <a:srgbClr val="FF0000"/>
                          </a:solidFill>
                        </a:rPr>
                        <a:t> cm</a:t>
                      </a:r>
                      <a:r>
                        <a:rPr lang="cs-CZ" b="1" baseline="0" dirty="0" smtClean="0">
                          <a:solidFill>
                            <a:srgbClr val="FF0000"/>
                          </a:solidFill>
                          <a:latin typeface="Candara"/>
                        </a:rPr>
                        <a:t>²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0,9 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0,81 m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Candara"/>
                        </a:rPr>
                        <a:t>²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3 m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9 m</a:t>
                      </a:r>
                      <a:r>
                        <a:rPr lang="cs-CZ" b="1" dirty="0" smtClean="0">
                          <a:latin typeface="Candara"/>
                        </a:rPr>
                        <a:t>²</a:t>
                      </a:r>
                      <a:endParaRPr lang="cs-CZ" b="1" dirty="0"/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8 m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64 dm</a:t>
                      </a:r>
                      <a:r>
                        <a:rPr lang="cs-CZ" b="1" dirty="0" smtClean="0">
                          <a:latin typeface="Candara"/>
                        </a:rPr>
                        <a:t>²</a:t>
                      </a:r>
                      <a:endParaRPr lang="cs-CZ" b="1" dirty="0"/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4,5 cm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20,25 cm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Candara"/>
                        </a:rPr>
                        <a:t>²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12 km 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144 km</a:t>
                      </a:r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Candara"/>
                        </a:rPr>
                        <a:t>²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59051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7 mm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49 mm</a:t>
                      </a:r>
                      <a:r>
                        <a:rPr lang="cs-CZ" b="1" dirty="0" smtClean="0">
                          <a:latin typeface="Candara"/>
                        </a:rPr>
                        <a:t>²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962743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Příklad: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8568951" cy="4353347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Vypočítej cenu koberce, kterým bude pokryta podlaha dětského pokoje tvaru čtverce, jehož strana je 6 metrů dlouhá. Cena 1 m</a:t>
            </a:r>
            <a:r>
              <a:rPr lang="cs-CZ" b="1" dirty="0" smtClean="0">
                <a:latin typeface="Candara"/>
              </a:rPr>
              <a:t>² koberce je 350 Kč. </a:t>
            </a:r>
          </a:p>
          <a:p>
            <a:pPr marL="0" indent="0">
              <a:buNone/>
            </a:pPr>
            <a:endParaRPr lang="cs-CZ" b="1" dirty="0" smtClean="0">
              <a:latin typeface="Candara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Postup řešení: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1) </a:t>
            </a:r>
            <a:r>
              <a:rPr lang="cs-CZ" b="1" dirty="0">
                <a:solidFill>
                  <a:srgbClr val="FF0000"/>
                </a:solidFill>
                <a:latin typeface="Candara"/>
              </a:rPr>
              <a:t>V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ypočítáme obsah čtverce podle vzorce S = a . 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</a:rPr>
              <a:t>2) Vypočítáme cenu koberce – vynásobíme počet m² cenou za jeden m²  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3367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Řešení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88840"/>
            <a:ext cx="8496943" cy="41373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S = a . a </a:t>
            </a:r>
          </a:p>
          <a:p>
            <a:pPr marL="0" indent="0">
              <a:buNone/>
            </a:pPr>
            <a:r>
              <a:rPr lang="cs-CZ" dirty="0" smtClean="0"/>
              <a:t>S = 6 . 6</a:t>
            </a:r>
          </a:p>
          <a:p>
            <a:pPr marL="0" indent="0">
              <a:buNone/>
            </a:pPr>
            <a:r>
              <a:rPr lang="cs-CZ" b="1" dirty="0" smtClean="0"/>
              <a:t>S = 36 m</a:t>
            </a:r>
            <a:r>
              <a:rPr lang="cs-CZ" b="1" dirty="0" smtClean="0">
                <a:latin typeface="Candara"/>
              </a:rPr>
              <a:t>²     </a:t>
            </a:r>
            <a:r>
              <a:rPr lang="cs-CZ" dirty="0" smtClean="0">
                <a:latin typeface="Candara"/>
              </a:rPr>
              <a:t>Výměra (plocha) dětského pokoje je 36 m².</a:t>
            </a:r>
          </a:p>
          <a:p>
            <a:endParaRPr lang="cs-CZ" dirty="0">
              <a:latin typeface="Candara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Cena koberce </a:t>
            </a:r>
            <a:r>
              <a:rPr lang="cs-CZ" dirty="0" smtClean="0"/>
              <a:t>: 36 . 350 = </a:t>
            </a:r>
            <a:r>
              <a:rPr lang="cs-CZ" b="1" dirty="0" smtClean="0"/>
              <a:t>12 600 Kč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/>
              <a:t>Cena koberce do dětského pokoje je 12 600 Kč.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921666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Použité zdroje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700" dirty="0"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sz="1700">
                <a:cs typeface="Arial" pitchFamily="34" charset="0"/>
              </a:rPr>
              <a:t>. </a:t>
            </a:r>
            <a:endParaRPr lang="cs-CZ" sz="1700" dirty="0">
              <a:cs typeface="Arial" pitchFamily="34" charset="0"/>
            </a:endParaRPr>
          </a:p>
          <a:p>
            <a:endParaRPr lang="cs-CZ" sz="17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99373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1391</TotalTime>
  <Words>480</Words>
  <Application>Microsoft Office PowerPoint</Application>
  <PresentationFormat>Předvádění na obrazovce (4:3)</PresentationFormat>
  <Paragraphs>108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Snímek 1</vt:lpstr>
      <vt:lpstr>Obsah čtverce</vt:lpstr>
      <vt:lpstr>Obsah čtverce - procvičování</vt:lpstr>
      <vt:lpstr>Převody jednotek obsahu</vt:lpstr>
      <vt:lpstr>Příklad</vt:lpstr>
      <vt:lpstr>Řešení</vt:lpstr>
      <vt:lpstr>Příklad: Doplň chybějící údaje v tabulce</vt:lpstr>
      <vt:lpstr>Řešení</vt:lpstr>
      <vt:lpstr>Příklad: </vt:lpstr>
      <vt:lpstr>Řešení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215</cp:revision>
  <dcterms:created xsi:type="dcterms:W3CDTF">2013-01-16T20:09:48Z</dcterms:created>
  <dcterms:modified xsi:type="dcterms:W3CDTF">2015-07-15T20:02:37Z</dcterms:modified>
</cp:coreProperties>
</file>