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10" r:id="rId5"/>
    <p:sldId id="326" r:id="rId6"/>
    <p:sldId id="325" r:id="rId7"/>
    <p:sldId id="324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866" autoAdjust="0"/>
  </p:normalViewPr>
  <p:slideViewPr>
    <p:cSldViewPr>
      <p:cViewPr>
        <p:scale>
          <a:sx n="109" d="100"/>
          <a:sy n="109" d="100"/>
        </p:scale>
        <p:origin x="-72" y="-4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2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15.7.2015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15.7.2015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24.jpeg"/><Relationship Id="rId7" Type="http://schemas.openxmlformats.org/officeDocument/2006/relationships/image" Target="../media/image4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44.png"/><Relationship Id="rId5" Type="http://schemas.openxmlformats.org/officeDocument/2006/relationships/image" Target="../media/image40.jpeg"/><Relationship Id="rId10" Type="http://schemas.openxmlformats.org/officeDocument/2006/relationships/image" Target="../media/image27.jpeg"/><Relationship Id="rId4" Type="http://schemas.openxmlformats.org/officeDocument/2006/relationships/image" Target="../media/image39.jpeg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0.png"/><Relationship Id="rId5" Type="http://schemas.openxmlformats.org/officeDocument/2006/relationships/image" Target="../media/image22.gif"/><Relationship Id="rId10" Type="http://schemas.openxmlformats.org/officeDocument/2006/relationships/image" Target="../media/image27.jpeg"/><Relationship Id="rId4" Type="http://schemas.openxmlformats.org/officeDocument/2006/relationships/image" Target="../media/image46.png"/><Relationship Id="rId9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4.jpeg"/><Relationship Id="rId7" Type="http://schemas.openxmlformats.org/officeDocument/2006/relationships/image" Target="../media/image4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11" Type="http://schemas.openxmlformats.org/officeDocument/2006/relationships/image" Target="../media/image56.jpeg"/><Relationship Id="rId5" Type="http://schemas.openxmlformats.org/officeDocument/2006/relationships/image" Target="../media/image19.jpeg"/><Relationship Id="rId10" Type="http://schemas.openxmlformats.org/officeDocument/2006/relationships/image" Target="../media/image55.png"/><Relationship Id="rId4" Type="http://schemas.openxmlformats.org/officeDocument/2006/relationships/image" Target="../media/image52.jpeg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15616" y="2139702"/>
            <a:ext cx="6858000" cy="93610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endParaRPr lang="cs-CZ" sz="3600" b="1" dirty="0" smtClean="0"/>
          </a:p>
          <a:p>
            <a:r>
              <a:rPr lang="cs-CZ" sz="3600" b="1" dirty="0" smtClean="0"/>
              <a:t>TVARY</a:t>
            </a:r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>
            <a:off x="2251393" y="1014376"/>
            <a:ext cx="4104456" cy="288032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latin typeface="+mj-lt"/>
              </a:rPr>
              <a:t>VYBER KOLEČKA</a:t>
            </a:r>
            <a:endParaRPr lang="cs-CZ" sz="3200" b="1" dirty="0">
              <a:latin typeface="+mj-lt"/>
            </a:endParaRPr>
          </a:p>
        </p:txBody>
      </p:sp>
      <p:pic>
        <p:nvPicPr>
          <p:cNvPr id="6146" name="Picture 2" descr="C:\Users\Presario4\AppData\Local\Microsoft\Windows\Temporary Internet Files\Content.IE5\8HQ7GMQ3\equilateral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211710"/>
            <a:ext cx="1145852" cy="114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Presario4\AppData\Local\Microsoft\Windows\Temporary Internet Files\Content.IE5\66VI3NGI\yellow-triangle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046535"/>
            <a:ext cx="1103313" cy="95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Presario4\AppData\Local\Microsoft\Windows\Temporary Internet Files\Content.IE5\A32TLMCT\5189188705_21a36c940a_z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7704" y="1713310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Presario4\AppData\Local\Microsoft\Windows\Temporary Internet Files\Content.IE5\NLLWVW4W\round-green-stud-earrings-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03798"/>
            <a:ext cx="93610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Presario4\AppData\Local\Microsoft\Windows\Temporary Internet Files\Content.IE5\KYZSTQ2D\180110879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90514"/>
            <a:ext cx="1190612" cy="106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Presario4\AppData\Local\Microsoft\Windows\Temporary Internet Files\Content.IE5\7P8DL4SY\Pizza-margherita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04124"/>
            <a:ext cx="1080120" cy="81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Presario4\AppData\Local\Microsoft\Windows\Temporary Internet Files\Content.IE5\7P8DL4SY\square_representing_area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57562"/>
            <a:ext cx="1132399" cy="94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Presario4\AppData\Local\Microsoft\Windows\Temporary Internet Files\Content.IE5\A32TLMCT\square_smiley_pack_by_tomktw-d38e7qg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68550"/>
            <a:ext cx="820308" cy="7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Presario4\AppData\Local\Microsoft\Windows\Temporary Internet Files\Content.IE5\66VI3NGI\Rectangle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6943" y="4092976"/>
            <a:ext cx="933649" cy="64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Presario4\AppData\Local\Microsoft\Windows\Temporary Internet Files\Content.IE5\66VI3NGI\220px-Rectangle_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58392"/>
            <a:ext cx="1259120" cy="85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628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>
            <a:off x="2470205" y="1059582"/>
            <a:ext cx="4104456" cy="288032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latin typeface="+mj-lt"/>
              </a:rPr>
              <a:t>VYBER TROJÚHELNÍKY</a:t>
            </a:r>
            <a:endParaRPr lang="cs-CZ" sz="3200" b="1" dirty="0">
              <a:latin typeface="+mj-lt"/>
            </a:endParaRPr>
          </a:p>
        </p:txBody>
      </p:sp>
      <p:pic>
        <p:nvPicPr>
          <p:cNvPr id="7170" name="Picture 2" descr="C:\Users\Presario4\AppData\Local\Microsoft\Windows\Temporary Internet Files\Content.IE5\8HQ7GMQ3\equilateral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427734"/>
            <a:ext cx="929828" cy="92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resario4\AppData\Local\Microsoft\Windows\Temporary Internet Files\Content.IE5\66VI3NGI\yellow-triangle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62385"/>
            <a:ext cx="1008112" cy="87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Presario4\AppData\Local\Microsoft\Windows\Temporary Internet Files\Content.IE5\LRM5K3O7\gpp_home_slider_triangles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9043" y="2211709"/>
            <a:ext cx="1010963" cy="100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Presario4\AppData\Local\Microsoft\Windows\Temporary Internet Files\Content.IE5\7P8DL4SY\triangles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377300"/>
            <a:ext cx="980984" cy="87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Presario4\AppData\Local\Microsoft\Windows\Temporary Internet Files\Content.IE5\NLLWVW4W\round-green-stud-earrings-6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0006" y="3397216"/>
            <a:ext cx="951570" cy="95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Presario4\AppData\Local\Microsoft\Windows\Temporary Internet Files\Content.IE5\A32TLMCT\5189188705_21a36c940a_z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29046"/>
            <a:ext cx="759336" cy="75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Presario4\AppData\Local\Microsoft\Windows\Temporary Internet Files\Content.IE5\A32TLMCT\square_smiley_pack_by_tomktw-d38e7q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5" y="2331297"/>
            <a:ext cx="1008112" cy="88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Presario4\AppData\Local\Microsoft\Windows\Temporary Internet Files\Content.IE5\7P8DL4SY\square_representing_area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5376" y="1771484"/>
            <a:ext cx="1132399" cy="94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Presario4\AppData\Local\Microsoft\Windows\Temporary Internet Files\Content.IE5\66VI3NGI\Rectangle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3656" y="1718598"/>
            <a:ext cx="1047328" cy="72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Presario4\AppData\Local\Microsoft\Windows\Temporary Internet Files\Content.IE5\66VI3NGI\220px-Rectangle_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9893" y="3761203"/>
            <a:ext cx="838300" cy="57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693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>
            <a:off x="2411760" y="1059582"/>
            <a:ext cx="4104456" cy="288032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latin typeface="+mj-lt"/>
              </a:rPr>
              <a:t>VYBER OBDÉLNÍKY</a:t>
            </a:r>
            <a:endParaRPr lang="cs-CZ" sz="3200" b="1" dirty="0">
              <a:latin typeface="+mj-lt"/>
            </a:endParaRPr>
          </a:p>
        </p:txBody>
      </p:sp>
      <p:pic>
        <p:nvPicPr>
          <p:cNvPr id="8194" name="Picture 2" descr="C:\Users\Presario4\AppData\Local\Microsoft\Windows\Temporary Internet Files\Content.IE5\7P8DL4SY\220px-Triangle_illustration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53298"/>
            <a:ext cx="1047750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Presario4\AppData\Local\Microsoft\Windows\Temporary Internet Files\Content.IE5\66VI3NGI\yellow-triangle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17590"/>
            <a:ext cx="1103376" cy="95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Presario4\AppData\Local\Microsoft\Windows\Temporary Internet Files\Content.IE5\A32TLMCT\5189188705_21a36c940a_z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479"/>
            <a:ext cx="1144896" cy="114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Presario4\AppData\Local\Microsoft\Windows\Temporary Internet Files\Content.IE5\KYZSTQ2D\180110879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84871"/>
            <a:ext cx="1046596" cy="94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Presario4\AppData\Local\Microsoft\Windows\Temporary Internet Files\Content.IE5\7P8DL4SY\square_representing_area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337" y="3363838"/>
            <a:ext cx="1126443" cy="93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Presario4\AppData\Local\Microsoft\Windows\Temporary Internet Files\Content.IE5\A32TLMCT\square_smiley_pack_by_tomktw-d38e7qg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04203"/>
            <a:ext cx="1008112" cy="88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Presario4\AppData\Local\Microsoft\Windows\Temporary Internet Files\Content.IE5\66VI3NGI\220px-Rectangle_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059582"/>
            <a:ext cx="1512611" cy="103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Presario4\AppData\Local\Microsoft\Windows\Temporary Internet Files\Content.IE5\A32TLMCT\KLKrG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5980" y="3229886"/>
            <a:ext cx="998011" cy="71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Presario4\AppData\Local\Microsoft\Windows\Temporary Internet Files\Content.IE5\A32TLMCT\large-brown-book-0-4227[1]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4853" y="1784871"/>
            <a:ext cx="1188112" cy="11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Presario4\AppData\Local\Microsoft\Windows\Temporary Internet Files\Content.IE5\FBHRQ09W\spiral-notebook-blue-clipart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6704" y="3104309"/>
            <a:ext cx="848022" cy="106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140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Speciální ZŠ Chrudim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Pilařová Sylva</a:t>
            </a:r>
          </a:p>
          <a:p>
            <a:pPr algn="l"/>
            <a:r>
              <a:rPr lang="cs-CZ" dirty="0" smtClean="0"/>
              <a:t>Předmět: Rozumová a Smyslová výchova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V této práci žáci poznávají a procvičují základní tvary (kolečko, čtverec, trojúhelník a obdélník). U žáků s těžkým postižením nazýváme kruh kolečkem. V prvních snímcích se žákům ukazuje každý tvar jednotlivě, v posledních snímcích jsou tvary </a:t>
            </a:r>
            <a:r>
              <a:rPr lang="cs-CZ" dirty="0" err="1" smtClean="0"/>
              <a:t>nakombinované</a:t>
            </a:r>
            <a:r>
              <a:rPr lang="cs-CZ" dirty="0" smtClean="0"/>
              <a:t> a žáci vybírají určený tvar.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tablety. Žáci se na každém snímku seznámí se základními tvary, které se jim postupně ukazují. </a:t>
            </a:r>
            <a:r>
              <a:rPr lang="cs-CZ" sz="1800" i="1" dirty="0"/>
              <a:t>T</a:t>
            </a:r>
            <a:r>
              <a:rPr lang="cs-CZ" sz="1800" i="1" dirty="0" smtClean="0"/>
              <a:t>ak si ještě více upevní to, co vidí. Je to pro ně zajímavé a motivační. </a:t>
            </a:r>
            <a:r>
              <a:rPr lang="cs-CZ" sz="1800" i="1" dirty="0"/>
              <a:t>N</a:t>
            </a:r>
            <a:r>
              <a:rPr lang="cs-CZ" sz="1800" i="1" dirty="0" smtClean="0"/>
              <a:t>ěkteří i dokážou </a:t>
            </a:r>
            <a:r>
              <a:rPr lang="cs-CZ" sz="1800" i="1" dirty="0" smtClean="0"/>
              <a:t>říci, </a:t>
            </a:r>
            <a:r>
              <a:rPr lang="cs-CZ" sz="1800" i="1" dirty="0" smtClean="0"/>
              <a:t>co bylo na obrázku, nebo to řekne učitelka. Na posledních snímcích jsou obrázky namíchané z více tvarů a žáci vyhledávají určitý tvar. Zmizí pouze obrázek správného tvaru. Zase si více upevní daný tvar.</a:t>
            </a: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U některých žáků jde o seznámení se základními tvary a u ostatních k upevnění a prohloubení znalostí základních tvarů.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sz="1800" i="1" dirty="0"/>
              <a:t>Office.com</a:t>
            </a:r>
            <a:r>
              <a:rPr lang="cs-CZ" sz="1800" dirty="0"/>
              <a:t> [online]. 2015 [cit. 2015-05-29]. Obrázky. Dostupné z WWW: &lt;http://office.microsoft.com/</a:t>
            </a:r>
            <a:r>
              <a:rPr lang="cs-CZ" sz="1800" dirty="0" err="1"/>
              <a:t>cs-cz</a:t>
            </a:r>
            <a:r>
              <a:rPr lang="cs-CZ" sz="1800" dirty="0"/>
              <a:t>/</a:t>
            </a:r>
            <a:r>
              <a:rPr lang="cs-CZ" sz="1800" dirty="0" err="1"/>
              <a:t>images</a:t>
            </a:r>
            <a:r>
              <a:rPr lang="cs-CZ" sz="1800" dirty="0"/>
              <a:t>/?CTT=6&amp;ver=14&amp;app=powerpnt.exe&gt;.</a:t>
            </a:r>
          </a:p>
          <a:p>
            <a:pPr marL="0" indent="0">
              <a:buNone/>
            </a:pPr>
            <a:r>
              <a:rPr lang="cs-CZ" dirty="0"/>
              <a:t/>
            </a:r>
            <a:br>
              <a:rPr lang="cs-CZ" dirty="0"/>
            </a:b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5236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 rot="10800000" flipV="1">
            <a:off x="-1404664" y="915566"/>
            <a:ext cx="8352928" cy="360040"/>
          </a:xfrm>
        </p:spPr>
        <p:txBody>
          <a:bodyPr>
            <a:noAutofit/>
          </a:bodyPr>
          <a:lstStyle/>
          <a:p>
            <a:r>
              <a:rPr lang="cs-CZ" sz="3200" dirty="0" smtClean="0"/>
              <a:t>                                     </a:t>
            </a:r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ČTVEREC</a:t>
            </a:r>
            <a:endParaRPr lang="cs-CZ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Presario4\AppData\Local\Microsoft\Windows\Temporary Internet Files\Content.IE5\A32TLMCT\csf614061018414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41098"/>
            <a:ext cx="16192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resario4\AppData\Local\Microsoft\Windows\Temporary Internet Files\Content.IE5\LRM5K3O7\hraci-kostky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635645"/>
            <a:ext cx="1584176" cy="136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Presario4\Pictures\Nová složka\IMG_29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733256" y="-2756842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Presario4\Pictures\Nová složka\IMG_29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588000" y="-5048250"/>
            <a:ext cx="336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resario4\AppData\Local\Microsoft\Windows\Temporary Internet Files\Content.IE5\NLLWVW4W\square[1]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65301"/>
            <a:ext cx="128701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resario4\AppData\Local\Microsoft\Windows\Temporary Internet Files\Content.IE5\8HQ7GMQ3\red_on_green_square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7731" y="3219822"/>
            <a:ext cx="1406117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resario4\AppData\Local\Microsoft\Windows\Temporary Internet Files\Content.IE5\A32TLMCT\square_smiley_pack_by_tomktw-d38e7q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19822"/>
            <a:ext cx="1368152" cy="132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Presario4\AppData\Local\Microsoft\Windows\Temporary Internet Files\Content.IE5\NLLWVW4W\lednacek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584" y="2894856"/>
            <a:ext cx="1728193" cy="138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63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 rot="10800000" flipV="1">
            <a:off x="3275856" y="915566"/>
            <a:ext cx="2736304" cy="414364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latin typeface="+mj-lt"/>
                <a:cs typeface="Times New Roman" panose="02020603050405020304" pitchFamily="18" charset="0"/>
              </a:rPr>
              <a:t>KOLEČKO</a:t>
            </a:r>
            <a:endParaRPr lang="cs-CZ" sz="3200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Presario4\AppData\Local\Microsoft\Windows\Temporary Internet Files\Content.IE5\A32TLMCT\5189188705_21a36c940a_z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9582"/>
            <a:ext cx="1479416" cy="147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Presario4\AppData\Local\Microsoft\Windows\Temporary Internet Files\Content.IE5\NLLWVW4W\round-green-stud-earrings-6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2490" y="1476708"/>
            <a:ext cx="1513993" cy="131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Presario4\AppData\Local\Microsoft\Windows\Temporary Internet Files\Content.IE5\LRM5K3O7\unn3whlr-1003_4-copy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74658"/>
            <a:ext cx="1822678" cy="138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Presario4\AppData\Local\Microsoft\Windows\Temporary Internet Files\Content.IE5\8HQ7GMQ3\csf4140610184148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845" y="3088309"/>
            <a:ext cx="1250893" cy="125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Presario4\AppData\Local\Microsoft\Windows\Temporary Internet Files\Content.IE5\KYZSTQ2D\180110879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476708"/>
            <a:ext cx="1262620" cy="10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Presario4\AppData\Local\Microsoft\Windows\Temporary Internet Files\Content.IE5\8HQ7GMQ3\bf-art-circle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06044"/>
            <a:ext cx="1512168" cy="146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Presario4\AppData\Local\Microsoft\Windows\Temporary Internet Files\Content.IE5\7P8DL4SY\Pizza-margherita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38998"/>
            <a:ext cx="1662624" cy="113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911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>
            <a:off x="2627784" y="1059582"/>
            <a:ext cx="4104456" cy="936104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+mj-lt"/>
                <a:cs typeface="Times New Roman" panose="02020603050405020304" pitchFamily="18" charset="0"/>
              </a:rPr>
              <a:t>TROJÚHELNÍK</a:t>
            </a:r>
            <a:endParaRPr lang="cs-CZ" sz="3200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Presario4\AppData\Local\Microsoft\Windows\Temporary Internet Files\Content.IE5\7P8DL4SY\triangles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91630"/>
            <a:ext cx="1585541" cy="129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resario4\AppData\Local\Microsoft\Windows\Temporary Internet Files\Content.IE5\LRM5K3O7\gpp_home_slider_triangles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258198"/>
            <a:ext cx="1512168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resario4\AppData\Local\Microsoft\Windows\Temporary Internet Files\Content.IE5\66VI3NGI\yellow-triangle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779662"/>
            <a:ext cx="1103376" cy="95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Presario4\AppData\Local\Microsoft\Windows\Temporary Internet Files\Content.IE5\NLLWVW4W\drak3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330" y="3435846"/>
            <a:ext cx="115212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Presario4\AppData\Local\Microsoft\Windows\Temporary Internet Files\Content.IE5\66VI3NGI\csf5120227221752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5577" y="3365895"/>
            <a:ext cx="1169665" cy="91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977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>
            <a:off x="2339752" y="987574"/>
            <a:ext cx="4104456" cy="360040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latin typeface="+mj-lt"/>
                <a:cs typeface="Times New Roman" panose="02020603050405020304" pitchFamily="18" charset="0"/>
              </a:rPr>
              <a:t>OBDÉLNÍK</a:t>
            </a:r>
            <a:endParaRPr lang="cs-CZ" sz="3200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Presario4\AppData\Local\Microsoft\Windows\Temporary Internet Files\Content.IE5\66VI3NGI\Rectangl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4541" y="1499656"/>
            <a:ext cx="179774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Presario4\AppData\Local\Microsoft\Windows\Temporary Internet Files\Content.IE5\A32TLMCT\large-brown-book-0-4227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0987" y="2139702"/>
            <a:ext cx="1535610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Presario4\AppData\Local\Microsoft\Windows\Temporary Internet Files\Content.IE5\KYZSTQ2D\black-frame-vintage-clipart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02912"/>
            <a:ext cx="1001441" cy="180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Presario4\AppData\Local\Microsoft\Windows\Temporary Internet Files\Content.IE5\NLLWVW4W\discmania-rucnik-na-disky-2050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4542" y="2595265"/>
            <a:ext cx="1825178" cy="182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Presario4\AppData\Local\Microsoft\Windows\Temporary Internet Files\Content.IE5\FBHRQ09W\reciklirani_papir14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569521"/>
            <a:ext cx="946411" cy="15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786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>
          <a:xfrm>
            <a:off x="2179850" y="915566"/>
            <a:ext cx="4104456" cy="288032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latin typeface="+mj-lt"/>
              </a:rPr>
              <a:t>VYBER ČTVERCE</a:t>
            </a:r>
            <a:endParaRPr lang="cs-CZ" sz="3200" b="1" dirty="0">
              <a:latin typeface="+mj-lt"/>
            </a:endParaRPr>
          </a:p>
        </p:txBody>
      </p:sp>
      <p:pic>
        <p:nvPicPr>
          <p:cNvPr id="5122" name="Picture 2" descr="C:\Users\Presario4\AppData\Local\Microsoft\Windows\Temporary Internet Files\Content.IE5\7P8DL4SY\square_representing_area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91630"/>
            <a:ext cx="2169856" cy="180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resario4\AppData\Local\Microsoft\Windows\Temporary Internet Files\Content.IE5\A32TLMCT\square_smiley_pack_by_tomktw-d38e7qg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9210" y="2578620"/>
            <a:ext cx="1477374" cy="129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Presario4\AppData\Local\Microsoft\Windows\Temporary Internet Files\Content.IE5\KYZSTQ2D\Childrens%20Books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485386"/>
            <a:ext cx="1135628" cy="68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Presario4\AppData\Local\Microsoft\Windows\Temporary Internet Files\Content.IE5\NLLWVW4W\Screen-shot-2012-03-02-at-8.51.33-AM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2744" y="1339680"/>
            <a:ext cx="1181249" cy="105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Presario4\AppData\Local\Microsoft\Windows\Temporary Internet Files\Content.IE5\A32TLMCT\5189188705_21a36c940a_z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380" y="1779662"/>
            <a:ext cx="1047368" cy="104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Presario4\AppData\Local\Microsoft\Windows\Temporary Internet Files\Content.IE5\KYZSTQ2D\round_filigree_drop_earrings_4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3803" y="3324354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Presario4\AppData\Local\Microsoft\Windows\Temporary Internet Files\Content.IE5\66VI3NGI\yellow-triangle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14678"/>
            <a:ext cx="1103376" cy="95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Presario4\AppData\Local\Microsoft\Windows\Temporary Internet Files\Content.IE5\8HQ7GMQ3\equilateral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1400" y="3595737"/>
            <a:ext cx="785813" cy="78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468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d19d6491-b662-4d98-996c-1e38fe9d018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Words>214</Words>
  <Application>Microsoft Office PowerPoint</Application>
  <PresentationFormat>Předvádění na obrazovce (16:9)</PresentationFormat>
  <Paragraphs>30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boxed_powerpoint_16x9_2012-08</vt:lpstr>
      <vt:lpstr>  Dotkněte se inovací CZ.1.07/1.3.00/51.0024  </vt:lpstr>
      <vt:lpstr>Snímek 2</vt:lpstr>
      <vt:lpstr>Metodický pokyn</vt:lpstr>
      <vt:lpstr>Zdroje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38</cp:revision>
  <dcterms:created xsi:type="dcterms:W3CDTF">2014-10-07T08:27:59Z</dcterms:created>
  <dcterms:modified xsi:type="dcterms:W3CDTF">2015-07-15T19:42:49Z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