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56" r:id="rId2"/>
    <p:sldId id="265" r:id="rId3"/>
    <p:sldId id="266" r:id="rId4"/>
    <p:sldId id="261" r:id="rId5"/>
    <p:sldId id="264" r:id="rId6"/>
    <p:sldId id="257" r:id="rId7"/>
    <p:sldId id="268" r:id="rId8"/>
    <p:sldId id="260" r:id="rId9"/>
    <p:sldId id="258" r:id="rId10"/>
    <p:sldId id="263" r:id="rId11"/>
    <p:sldId id="267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103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6831179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–Pravidelný šestiboký hranol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III/2/MAT/2/1/1-58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 výpočtem V a S </a:t>
                      </a:r>
                      <a:r>
                        <a:rPr lang="cs-CZ" sz="1000" kern="50" dirty="0" err="1" smtClean="0">
                          <a:effectLst/>
                        </a:rPr>
                        <a:t>pravid</a:t>
                      </a:r>
                      <a:r>
                        <a:rPr lang="cs-CZ" sz="1000" kern="50" dirty="0" smtClean="0">
                          <a:effectLst/>
                        </a:rPr>
                        <a:t>.</a:t>
                      </a:r>
                      <a:r>
                        <a:rPr lang="cs-CZ" sz="1000" kern="50" baseline="0" dirty="0" smtClean="0">
                          <a:effectLst/>
                        </a:rPr>
                        <a:t> šestibokého hranolu s pomocí </a:t>
                      </a:r>
                      <a:r>
                        <a:rPr lang="cs-CZ" sz="1000" kern="50" baseline="0" dirty="0" err="1" smtClean="0">
                          <a:effectLst/>
                        </a:rPr>
                        <a:t>Pyth</a:t>
                      </a:r>
                      <a:r>
                        <a:rPr lang="cs-CZ" sz="1000" kern="50" baseline="0" dirty="0" smtClean="0">
                          <a:effectLst/>
                        </a:rPr>
                        <a:t>. věty</a:t>
                      </a:r>
                      <a:endParaRPr lang="cs-CZ" sz="1000" kern="50" dirty="0" smtClean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Šestiboký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hranol, objem, povrch, Pythagorova věta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Pravidelný šestiboký hranol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556792"/>
                <a:ext cx="8640959" cy="489654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1) Základní vlastnosti rovnostranného trojúhelníku: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Tři stejně dlouhé strany, tři shodné vnitřní úhly, výšky splývají s těžnicemi.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2) Jak se vypočítá obvod a obsah rovnostranného trojúhelníku?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FF0000"/>
                    </a:solidFill>
                  </a:rPr>
                  <a:t>o = 3 . a                   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3) Vyjádři výšku v rovnostranném     pomocí </a:t>
                </a:r>
                <a:r>
                  <a:rPr lang="cs-CZ" b="1" dirty="0">
                    <a:solidFill>
                      <a:schemeClr val="tx1"/>
                    </a:solidFill>
                  </a:rPr>
                  <a:t>P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ythagorovy věty: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                 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v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 = a² -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)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556792"/>
                <a:ext cx="8640959" cy="4896544"/>
              </a:xfrm>
              <a:blipFill rotWithShape="1">
                <a:blip r:embed="rId3" cstate="print"/>
                <a:stretch>
                  <a:fillRect l="-2116" t="-9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Opakování: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187624" y="4581128"/>
            <a:ext cx="1656184" cy="144324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nice 6"/>
          <p:cNvCxnSpPr>
            <a:stCxn id="5" idx="0"/>
            <a:endCxn id="5" idx="3"/>
          </p:cNvCxnSpPr>
          <p:nvPr/>
        </p:nvCxnSpPr>
        <p:spPr>
          <a:xfrm>
            <a:off x="2015716" y="4581128"/>
            <a:ext cx="0" cy="14432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015716" y="5470376"/>
            <a:ext cx="429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5655042"/>
            <a:ext cx="609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7913752">
            <a:off x="1445965" y="5823108"/>
            <a:ext cx="1062227" cy="903501"/>
          </a:xfrm>
          <a:prstGeom prst="arc">
            <a:avLst>
              <a:gd name="adj1" fmla="val 16200000"/>
              <a:gd name="adj2" fmla="val 204776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602437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4716016" y="4221088"/>
            <a:ext cx="265176" cy="25202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530275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5157192"/>
            <a:ext cx="437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978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" grpId="0"/>
      <p:bldP spid="13" grpId="0" animBg="1"/>
      <p:bldP spid="14" grpId="0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692696"/>
            <a:ext cx="8640959" cy="576064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Základní označení: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horní podstava </a:t>
            </a:r>
          </a:p>
          <a:p>
            <a:pPr marL="0" indent="0">
              <a:buNone/>
            </a:pPr>
            <a:endParaRPr lang="cs-CZ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podstavná hrana </a:t>
            </a:r>
          </a:p>
          <a:p>
            <a:pPr marL="0" indent="0">
              <a:buNone/>
            </a:pPr>
            <a:endParaRPr lang="cs-CZ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boční stěna / plášť/ </a:t>
            </a:r>
          </a:p>
          <a:p>
            <a:pPr marL="0" indent="0">
              <a:buNone/>
            </a:pPr>
            <a:endParaRPr lang="cs-CZ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 boční hrana </a:t>
            </a:r>
          </a:p>
          <a:p>
            <a:pPr marL="0" indent="0">
              <a:buNone/>
            </a:pPr>
            <a:endParaRPr lang="cs-CZ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dolní podstava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3" name="Šestiúhelník 2"/>
          <p:cNvSpPr/>
          <p:nvPr/>
        </p:nvSpPr>
        <p:spPr>
          <a:xfrm>
            <a:off x="683568" y="4149080"/>
            <a:ext cx="2232248" cy="1850504"/>
          </a:xfrm>
          <a:prstGeom prst="hexago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2339752" y="2132856"/>
            <a:ext cx="2160240" cy="1850504"/>
          </a:xfrm>
          <a:prstGeom prst="hexago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3" idx="4"/>
            <a:endCxn id="5" idx="4"/>
          </p:cNvCxnSpPr>
          <p:nvPr/>
        </p:nvCxnSpPr>
        <p:spPr>
          <a:xfrm flipV="1">
            <a:off x="1146194" y="2132856"/>
            <a:ext cx="1656184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3" idx="3"/>
          </p:cNvCxnSpPr>
          <p:nvPr/>
        </p:nvCxnSpPr>
        <p:spPr>
          <a:xfrm flipV="1">
            <a:off x="683568" y="3058108"/>
            <a:ext cx="1656184" cy="201622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3" idx="5"/>
            <a:endCxn id="5" idx="5"/>
          </p:cNvCxnSpPr>
          <p:nvPr/>
        </p:nvCxnSpPr>
        <p:spPr>
          <a:xfrm flipV="1">
            <a:off x="2453190" y="2132856"/>
            <a:ext cx="1584176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3" idx="0"/>
            <a:endCxn id="5" idx="0"/>
          </p:cNvCxnSpPr>
          <p:nvPr/>
        </p:nvCxnSpPr>
        <p:spPr>
          <a:xfrm flipV="1">
            <a:off x="2915816" y="3058108"/>
            <a:ext cx="1584176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1"/>
            <a:endCxn id="5" idx="1"/>
          </p:cNvCxnSpPr>
          <p:nvPr/>
        </p:nvCxnSpPr>
        <p:spPr>
          <a:xfrm flipV="1">
            <a:off x="2453190" y="3983360"/>
            <a:ext cx="1584176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2"/>
          </p:cNvCxnSpPr>
          <p:nvPr/>
        </p:nvCxnSpPr>
        <p:spPr>
          <a:xfrm flipV="1">
            <a:off x="1146194" y="3983360"/>
            <a:ext cx="1656184" cy="201622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707904" y="1700808"/>
            <a:ext cx="1440160" cy="11521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339752" y="5589240"/>
            <a:ext cx="280831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339752" y="3501008"/>
            <a:ext cx="3096344" cy="7065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4283968" y="2595482"/>
            <a:ext cx="136815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3563888" y="4581128"/>
            <a:ext cx="208823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32656"/>
            <a:ext cx="8712967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Pravidelný kolmý šestiboký hranol je těleso, které se skládá ze dvou podstav ve tvaru pravidelného šestiúhelníku a z pláště, který je složen ze šesti shodných obdélníků / čtverců /. 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Pro výpočet objemu a povrchu využíváme obecných vzorců pro objem a povrch hranolu. 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1"/>
                </a:solidFill>
              </a:rPr>
              <a:t>     V = </a:t>
            </a:r>
            <a:r>
              <a:rPr lang="cs-CZ" sz="4000" b="1" dirty="0" err="1" smtClean="0">
                <a:solidFill>
                  <a:schemeClr val="tx1"/>
                </a:solidFill>
              </a:rPr>
              <a:t>Sp</a:t>
            </a:r>
            <a:r>
              <a:rPr lang="cs-CZ" sz="4000" b="1" dirty="0" smtClean="0">
                <a:solidFill>
                  <a:schemeClr val="tx1"/>
                </a:solidFill>
              </a:rPr>
              <a:t> . v                   S = 2Sp + </a:t>
            </a:r>
            <a:r>
              <a:rPr lang="cs-CZ" sz="4000" b="1" dirty="0" err="1" smtClean="0">
                <a:solidFill>
                  <a:schemeClr val="tx1"/>
                </a:solidFill>
              </a:rPr>
              <a:t>Spl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1" y="260648"/>
                <a:ext cx="8640960" cy="6336704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endParaRPr lang="cs-CZ" sz="3200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C00000"/>
                    </a:solidFill>
                  </a:rPr>
                  <a:t>Důležité pro výpočet objemu a povrchu je umět vypočítat obvod a obsah pravidelného šestiúhelníku.</a:t>
                </a:r>
              </a:p>
              <a:p>
                <a:pPr marL="0" indent="0">
                  <a:buNone/>
                </a:pPr>
                <a:endParaRPr lang="cs-CZ" sz="32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000099"/>
                    </a:solidFill>
                  </a:rPr>
                  <a:t>Pravidelný šestiúhelník se skládá ze šesti shodných rovnostranných trojúhelníků.  </a:t>
                </a: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32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32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000099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32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000099"/>
                    </a:solidFill>
                  </a:rPr>
                  <a:t> o = 6. a                                                      </a:t>
                </a:r>
                <a:r>
                  <a:rPr lang="cs-CZ" sz="32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3200" b="1" dirty="0">
                    <a:solidFill>
                      <a:srgbClr val="FF0000"/>
                    </a:solidFill>
                  </a:rPr>
                  <a:t>v² = a² -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>
                    <a:solidFill>
                      <a:srgbClr val="FF0000"/>
                    </a:solidFill>
                  </a:rPr>
                  <a:t>)²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  </a:t>
                </a: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000099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S = 6. S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0099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3200" b="1" dirty="0" smtClean="0">
                    <a:solidFill>
                      <a:srgbClr val="000099"/>
                    </a:solidFill>
                  </a:rPr>
                  <a:t>                                                   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S = a . v : 2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      </a:t>
                </a:r>
                <a:endParaRPr lang="cs-CZ" sz="3200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1" y="260648"/>
                <a:ext cx="8640960" cy="6336704"/>
              </a:xfrm>
              <a:blipFill rotWithShape="1">
                <a:blip r:embed="rId2" cstate="print"/>
                <a:stretch>
                  <a:fillRect l="-11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estiúhelník 3"/>
          <p:cNvSpPr/>
          <p:nvPr/>
        </p:nvSpPr>
        <p:spPr>
          <a:xfrm>
            <a:off x="1187624" y="3284984"/>
            <a:ext cx="2376264" cy="2088232"/>
          </a:xfrm>
          <a:prstGeom prst="hexagon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>
            <a:stCxn id="4" idx="5"/>
            <a:endCxn id="4" idx="2"/>
          </p:cNvCxnSpPr>
          <p:nvPr/>
        </p:nvCxnSpPr>
        <p:spPr>
          <a:xfrm flipH="1">
            <a:off x="1709682" y="3284984"/>
            <a:ext cx="1332148" cy="20882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4"/>
            <a:endCxn id="4" idx="1"/>
          </p:cNvCxnSpPr>
          <p:nvPr/>
        </p:nvCxnSpPr>
        <p:spPr>
          <a:xfrm>
            <a:off x="1709682" y="3284984"/>
            <a:ext cx="1332148" cy="20882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3"/>
            <a:endCxn id="4" idx="0"/>
          </p:cNvCxnSpPr>
          <p:nvPr/>
        </p:nvCxnSpPr>
        <p:spPr>
          <a:xfrm>
            <a:off x="1187624" y="4329100"/>
            <a:ext cx="23762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vnoramenný trojúhelník 10"/>
          <p:cNvSpPr/>
          <p:nvPr/>
        </p:nvSpPr>
        <p:spPr>
          <a:xfrm>
            <a:off x="6084168" y="3501008"/>
            <a:ext cx="1368152" cy="1152128"/>
          </a:xfrm>
          <a:prstGeom prst="triangle">
            <a:avLst/>
          </a:prstGeom>
          <a:solidFill>
            <a:schemeClr val="bg1"/>
          </a:solidFill>
          <a:ln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3" name="Přímá spojnice 12"/>
          <p:cNvCxnSpPr>
            <a:stCxn id="11" idx="0"/>
            <a:endCxn id="11" idx="3"/>
          </p:cNvCxnSpPr>
          <p:nvPr/>
        </p:nvCxnSpPr>
        <p:spPr>
          <a:xfrm>
            <a:off x="6768244" y="3501008"/>
            <a:ext cx="0" cy="115212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696236" y="4235674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3861048"/>
            <a:ext cx="44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486916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1" cy="504056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/>
              <a:t>Poloměr kružnice opsané je roven straně pravidelného šestiúhelníku.</a:t>
            </a:r>
            <a:endParaRPr lang="cs-CZ" sz="28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Kružnice opsaná pravidelnému šestiúhelníku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267744" y="1844824"/>
            <a:ext cx="3456384" cy="3456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2267744" y="2204864"/>
            <a:ext cx="3456384" cy="2736304"/>
          </a:xfrm>
          <a:prstGeom prst="hexago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>
            <a:stCxn id="6" idx="5"/>
            <a:endCxn id="6" idx="2"/>
          </p:cNvCxnSpPr>
          <p:nvPr/>
        </p:nvCxnSpPr>
        <p:spPr>
          <a:xfrm flipH="1">
            <a:off x="2951820" y="2204865"/>
            <a:ext cx="2088232" cy="27363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6" idx="4"/>
            <a:endCxn id="6" idx="1"/>
          </p:cNvCxnSpPr>
          <p:nvPr/>
        </p:nvCxnSpPr>
        <p:spPr>
          <a:xfrm>
            <a:off x="2951820" y="2204865"/>
            <a:ext cx="2088232" cy="27363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6" idx="3"/>
            <a:endCxn id="6" idx="0"/>
          </p:cNvCxnSpPr>
          <p:nvPr/>
        </p:nvCxnSpPr>
        <p:spPr>
          <a:xfrm>
            <a:off x="2267744" y="3573016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563888" y="4077072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19873" y="49411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02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Vypočítej objem a povrch pravidelného šestibokého hranolu s podstavnou hranou a = 8 cm a s výškou hranolu v = 12 cm.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Příklad: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Šestiúhelník 2"/>
          <p:cNvSpPr/>
          <p:nvPr/>
        </p:nvSpPr>
        <p:spPr>
          <a:xfrm>
            <a:off x="1259632" y="4869160"/>
            <a:ext cx="1060704" cy="914400"/>
          </a:xfrm>
          <a:prstGeom prst="hexagon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2699792" y="3789040"/>
            <a:ext cx="1060704" cy="914400"/>
          </a:xfrm>
          <a:prstGeom prst="hexagon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3" idx="4"/>
            <a:endCxn id="8" idx="4"/>
          </p:cNvCxnSpPr>
          <p:nvPr/>
        </p:nvCxnSpPr>
        <p:spPr>
          <a:xfrm flipV="1">
            <a:off x="1488232" y="3789040"/>
            <a:ext cx="1440160" cy="108012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8" idx="3"/>
            <a:endCxn id="3" idx="3"/>
          </p:cNvCxnSpPr>
          <p:nvPr/>
        </p:nvCxnSpPr>
        <p:spPr>
          <a:xfrm flipH="1">
            <a:off x="1259632" y="4246240"/>
            <a:ext cx="1440160" cy="108012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5"/>
            <a:endCxn id="3" idx="5"/>
          </p:cNvCxnSpPr>
          <p:nvPr/>
        </p:nvCxnSpPr>
        <p:spPr>
          <a:xfrm flipH="1">
            <a:off x="2091736" y="3789040"/>
            <a:ext cx="1440160" cy="108012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8" idx="2"/>
            <a:endCxn id="3" idx="2"/>
          </p:cNvCxnSpPr>
          <p:nvPr/>
        </p:nvCxnSpPr>
        <p:spPr>
          <a:xfrm flipH="1">
            <a:off x="1488232" y="4703440"/>
            <a:ext cx="1440160" cy="108012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8" idx="0"/>
            <a:endCxn id="3" idx="0"/>
          </p:cNvCxnSpPr>
          <p:nvPr/>
        </p:nvCxnSpPr>
        <p:spPr>
          <a:xfrm flipH="1">
            <a:off x="2320336" y="4246240"/>
            <a:ext cx="1440160" cy="108012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8" idx="1"/>
            <a:endCxn id="3" idx="1"/>
          </p:cNvCxnSpPr>
          <p:nvPr/>
        </p:nvCxnSpPr>
        <p:spPr>
          <a:xfrm flipH="1">
            <a:off x="2091736" y="4703440"/>
            <a:ext cx="1440160" cy="108012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488232" y="5877272"/>
            <a:ext cx="832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a = 8 cm</a:t>
            </a:r>
            <a:endParaRPr lang="cs-CZ" sz="1400" b="1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6372200" y="378904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811816" y="5243500"/>
            <a:ext cx="1040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 = 12cm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16216" y="4786300"/>
            <a:ext cx="9166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8cm</a:t>
            </a:r>
            <a:endParaRPr lang="cs-CZ" sz="1400" b="1" dirty="0"/>
          </a:p>
        </p:txBody>
      </p:sp>
      <p:cxnSp>
        <p:nvCxnSpPr>
          <p:cNvPr id="25" name="Přímá spojnice 24"/>
          <p:cNvCxnSpPr>
            <a:stCxn id="21" idx="0"/>
            <a:endCxn id="21" idx="3"/>
          </p:cNvCxnSpPr>
          <p:nvPr/>
        </p:nvCxnSpPr>
        <p:spPr>
          <a:xfrm>
            <a:off x="6902552" y="3789040"/>
            <a:ext cx="0" cy="914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804248" y="4329100"/>
            <a:ext cx="628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1"/>
              </p:nvPr>
            </p:nvSpPr>
            <p:spPr>
              <a:xfrm>
                <a:off x="251521" y="1196752"/>
                <a:ext cx="8640960" cy="5544616"/>
              </a:xfrm>
              <a:ln>
                <a:solidFill>
                  <a:srgbClr val="000099"/>
                </a:solidFill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002060"/>
                    </a:solidFill>
                  </a:rPr>
                  <a:t>Výpočet objemu: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V =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. v          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6 . S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        S</a:t>
                </a:r>
                <a:r>
                  <a:rPr lang="cs-CZ" b="1" dirty="0">
                    <a:solidFill>
                      <a:srgbClr val="002060"/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𝒗𝒂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        va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² −</m:t>
                        </m:r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  <m:sup>
                            <m:r>
                              <a:rPr lang="cs-CZ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</a:t>
                </a:r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V = 165,6 . 12    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6 .27,6         S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     va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𝟔𝟒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𝟏𝟔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FF0000"/>
                    </a:solidFill>
                  </a:rPr>
                  <a:t>V = 1987,2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cm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³ 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Sp = </a:t>
                </a:r>
                <a:r>
                  <a:rPr lang="cs-CZ" b="1" u="sng" dirty="0" smtClean="0">
                    <a:solidFill>
                      <a:srgbClr val="002060"/>
                    </a:solidFill>
                  </a:rPr>
                  <a:t>165,6cm</a:t>
                </a:r>
                <a:r>
                  <a:rPr lang="cs-CZ" b="1" u="sng" dirty="0" smtClean="0">
                    <a:solidFill>
                      <a:srgbClr val="002060"/>
                    </a:solidFill>
                    <a:latin typeface="Candara"/>
                  </a:rPr>
                  <a:t>²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S    = 4 . 6,9    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va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𝟒𝟖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                            </a:t>
                </a:r>
                <a:r>
                  <a:rPr lang="cs-CZ" b="1" dirty="0" err="1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Sp</a:t>
                </a:r>
                <a:r>
                  <a:rPr lang="cs-CZ" b="1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 =</a:t>
                </a:r>
                <a:r>
                  <a:rPr lang="cs-CZ" b="1" u="sng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165,6 </a:t>
                </a:r>
                <a:r>
                  <a:rPr lang="cs-CZ" b="1" u="sng" dirty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cm</a:t>
                </a:r>
                <a:r>
                  <a:rPr lang="cs-CZ" b="1" u="sng" dirty="0">
                    <a:solidFill>
                      <a:srgbClr val="002060"/>
                    </a:solidFill>
                    <a:ea typeface="Cambria Math"/>
                  </a:rPr>
                  <a:t>² </a:t>
                </a:r>
                <a:r>
                  <a:rPr lang="cs-CZ" b="1" dirty="0">
                    <a:solidFill>
                      <a:srgbClr val="002060"/>
                    </a:solidFill>
                    <a:ea typeface="Cambria Math"/>
                  </a:rPr>
                  <a:t>  S =</a:t>
                </a:r>
                <a:r>
                  <a:rPr lang="cs-CZ" b="1" u="sng" dirty="0">
                    <a:solidFill>
                      <a:srgbClr val="002060"/>
                    </a:solidFill>
                    <a:ea typeface="Cambria Math"/>
                  </a:rPr>
                  <a:t> </a:t>
                </a:r>
                <a:r>
                  <a:rPr lang="cs-CZ" b="1" u="sng" dirty="0" smtClean="0">
                    <a:solidFill>
                      <a:srgbClr val="002060"/>
                    </a:solidFill>
                    <a:ea typeface="Cambria Math"/>
                  </a:rPr>
                  <a:t>27,6cm² </a:t>
                </a:r>
                <a:r>
                  <a:rPr lang="cs-CZ" b="1" dirty="0" smtClean="0">
                    <a:solidFill>
                      <a:srgbClr val="002060"/>
                    </a:solidFill>
                    <a:ea typeface="Cambria Math"/>
                  </a:rPr>
                  <a:t>    </a:t>
                </a:r>
                <a:r>
                  <a:rPr lang="cs-CZ" b="1" dirty="0" err="1">
                    <a:solidFill>
                      <a:srgbClr val="002060"/>
                    </a:solidFill>
                  </a:rPr>
                  <a:t>va</a:t>
                </a:r>
                <a:r>
                  <a:rPr lang="cs-CZ" b="1" dirty="0">
                    <a:solidFill>
                      <a:srgbClr val="002060"/>
                    </a:solidFill>
                  </a:rPr>
                  <a:t> = 6,93 cm </a:t>
                </a:r>
                <a:r>
                  <a:rPr lang="cs-CZ" b="1" dirty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≐ </a:t>
                </a:r>
                <a:r>
                  <a:rPr lang="cs-CZ" b="1" u="sng" dirty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6,9cm 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002060"/>
                    </a:solidFill>
                  </a:rPr>
                  <a:t>Výpočet povrchu: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S = 2Sp +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Spl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                      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Spl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o . v 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S = 2. 165,6 + 576                    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Spl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48 . 12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S = 331,2 + 576                          </a:t>
                </a:r>
                <a:r>
                  <a:rPr lang="cs-CZ" b="1" dirty="0" err="1" smtClean="0">
                    <a:solidFill>
                      <a:srgbClr val="002060"/>
                    </a:solidFill>
                  </a:rPr>
                  <a:t>Spl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= </a:t>
                </a:r>
                <a:r>
                  <a:rPr lang="cs-CZ" b="1" u="sng" dirty="0" smtClean="0">
                    <a:solidFill>
                      <a:srgbClr val="002060"/>
                    </a:solidFill>
                  </a:rPr>
                  <a:t>576 cm</a:t>
                </a:r>
                <a:r>
                  <a:rPr lang="cs-CZ" b="1" u="sng" dirty="0" smtClean="0">
                    <a:solidFill>
                      <a:srgbClr val="002060"/>
                    </a:solidFill>
                    <a:latin typeface="Candara"/>
                  </a:rPr>
                  <a:t>²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     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FF0000"/>
                    </a:solidFill>
                  </a:rPr>
                  <a:t>S =  907,2 cm</a:t>
                </a: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Šestiboký hranol má objem 1987,2 cm</a:t>
                </a:r>
                <a:r>
                  <a:rPr lang="cs-CZ" b="1" dirty="0" smtClean="0">
                    <a:solidFill>
                      <a:srgbClr val="C00000"/>
                    </a:solidFill>
                    <a:latin typeface="Candara"/>
                  </a:rPr>
                  <a:t>³ a povrch 907,2 cm².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              </a:t>
                </a:r>
                <a:endParaRPr lang="cs-CZ" b="1" u="sng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1" y="1196752"/>
                <a:ext cx="8640960" cy="5544616"/>
              </a:xfrm>
              <a:blipFill rotWithShape="1">
                <a:blip r:embed="rId2" cstate="print"/>
                <a:stretch>
                  <a:fillRect l="-1690" t="-1316" r="-1268" b="-1425"/>
                </a:stretch>
              </a:blipFill>
              <a:ln>
                <a:solidFill>
                  <a:srgbClr val="000099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Řešení: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640959" cy="5347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Novákovi mají na zahradě nádrž na dešťovou vodu, která má tvar pravidelného šestibokého hranolu s rozměry podle obrázku. Vypočítej, kolik hektolitrů vody se do této nádrže vejde.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435280" cy="100244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Příklad: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Šestiúhelník 2"/>
          <p:cNvSpPr/>
          <p:nvPr/>
        </p:nvSpPr>
        <p:spPr>
          <a:xfrm>
            <a:off x="1763688" y="4462264"/>
            <a:ext cx="1872208" cy="1681336"/>
          </a:xfrm>
          <a:prstGeom prst="hexago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5076056" y="3717032"/>
            <a:ext cx="1800200" cy="1490464"/>
          </a:xfrm>
          <a:prstGeom prst="hexago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3" idx="4"/>
            <a:endCxn id="5" idx="4"/>
          </p:cNvCxnSpPr>
          <p:nvPr/>
        </p:nvCxnSpPr>
        <p:spPr>
          <a:xfrm flipV="1">
            <a:off x="2184022" y="3717032"/>
            <a:ext cx="3264650" cy="7452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3" idx="5"/>
            <a:endCxn id="5" idx="5"/>
          </p:cNvCxnSpPr>
          <p:nvPr/>
        </p:nvCxnSpPr>
        <p:spPr>
          <a:xfrm flipV="1">
            <a:off x="3215562" y="3717032"/>
            <a:ext cx="3288078" cy="745232"/>
          </a:xfrm>
          <a:prstGeom prst="line">
            <a:avLst/>
          </a:prstGeom>
          <a:ln>
            <a:solidFill>
              <a:srgbClr val="FF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3" idx="0"/>
            <a:endCxn id="5" idx="0"/>
          </p:cNvCxnSpPr>
          <p:nvPr/>
        </p:nvCxnSpPr>
        <p:spPr>
          <a:xfrm flipV="1">
            <a:off x="3635896" y="4462264"/>
            <a:ext cx="3240360" cy="8406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3" idx="3"/>
            <a:endCxn id="5" idx="3"/>
          </p:cNvCxnSpPr>
          <p:nvPr/>
        </p:nvCxnSpPr>
        <p:spPr>
          <a:xfrm flipV="1">
            <a:off x="1763688" y="4462264"/>
            <a:ext cx="3312368" cy="840668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1"/>
            <a:endCxn id="5" idx="1"/>
          </p:cNvCxnSpPr>
          <p:nvPr/>
        </p:nvCxnSpPr>
        <p:spPr>
          <a:xfrm flipV="1">
            <a:off x="3215562" y="5207496"/>
            <a:ext cx="328807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2"/>
            <a:endCxn id="5" idx="2"/>
          </p:cNvCxnSpPr>
          <p:nvPr/>
        </p:nvCxnSpPr>
        <p:spPr>
          <a:xfrm flipV="1">
            <a:off x="2184022" y="5207496"/>
            <a:ext cx="3264650" cy="936104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211960" y="5949280"/>
            <a:ext cx="1236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84022" y="6318612"/>
            <a:ext cx="947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1,2m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59" cy="5328592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Pro výpočet můžeme použít z tabulek vzorec pro plochu šestiúhelníku – najdi si ho: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         </a:t>
            </a:r>
            <a:r>
              <a:rPr lang="cs-CZ" sz="2800" b="1" dirty="0" smtClean="0">
                <a:solidFill>
                  <a:schemeClr val="tx1"/>
                </a:solidFill>
              </a:rPr>
              <a:t>S = 2,6 r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² = 2,6 a² - vysvětli, proč se r = a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= </a:t>
            </a:r>
            <a:r>
              <a:rPr lang="cs-CZ" sz="2800" b="1" dirty="0" err="1" smtClean="0">
                <a:solidFill>
                  <a:srgbClr val="002060"/>
                </a:solidFill>
              </a:rPr>
              <a:t>Sp</a:t>
            </a:r>
            <a:r>
              <a:rPr lang="cs-CZ" sz="2800" b="1" dirty="0" smtClean="0">
                <a:solidFill>
                  <a:srgbClr val="002060"/>
                </a:solidFill>
              </a:rPr>
              <a:t> . v</a:t>
            </a:r>
            <a:r>
              <a:rPr lang="cs-CZ" dirty="0" smtClean="0">
                <a:solidFill>
                  <a:srgbClr val="002060"/>
                </a:solidFill>
              </a:rPr>
              <a:t>                                 </a:t>
            </a:r>
            <a:r>
              <a:rPr lang="cs-CZ" b="1" dirty="0" err="1" smtClean="0">
                <a:solidFill>
                  <a:srgbClr val="002060"/>
                </a:solidFill>
              </a:rPr>
              <a:t>Sp</a:t>
            </a:r>
            <a:r>
              <a:rPr lang="cs-CZ" b="1" dirty="0" smtClean="0">
                <a:solidFill>
                  <a:srgbClr val="002060"/>
                </a:solidFill>
              </a:rPr>
              <a:t> = 2,6 a</a:t>
            </a:r>
            <a:r>
              <a:rPr lang="cs-CZ" b="1" dirty="0" smtClean="0">
                <a:solidFill>
                  <a:srgbClr val="002060"/>
                </a:solidFill>
                <a:latin typeface="Candara"/>
              </a:rPr>
              <a:t>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Candara"/>
              </a:rPr>
              <a:t>V = 3,744 . 5                               </a:t>
            </a:r>
            <a:r>
              <a:rPr lang="cs-CZ" b="1" dirty="0" err="1" smtClean="0">
                <a:solidFill>
                  <a:srgbClr val="002060"/>
                </a:solidFill>
                <a:latin typeface="Candara"/>
              </a:rPr>
              <a:t>Sp</a:t>
            </a:r>
            <a:r>
              <a:rPr lang="cs-CZ" b="1" dirty="0" smtClean="0">
                <a:solidFill>
                  <a:srgbClr val="002060"/>
                </a:solidFill>
                <a:latin typeface="Candara"/>
              </a:rPr>
              <a:t> = 2,6 . 1,2²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Candara"/>
              </a:rPr>
              <a:t>V = 18,72 m³                               </a:t>
            </a:r>
            <a:r>
              <a:rPr lang="cs-CZ" b="1" dirty="0" err="1" smtClean="0">
                <a:solidFill>
                  <a:srgbClr val="002060"/>
                </a:solidFill>
                <a:latin typeface="Candara"/>
              </a:rPr>
              <a:t>Sp</a:t>
            </a:r>
            <a:r>
              <a:rPr lang="cs-CZ" b="1" dirty="0" smtClean="0">
                <a:solidFill>
                  <a:srgbClr val="002060"/>
                </a:solidFill>
                <a:latin typeface="Candara"/>
              </a:rPr>
              <a:t> = 3,744 m²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 nádrže se vejde 187,2 hl dešťové vody.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Řešení: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63688" y="4581128"/>
            <a:ext cx="3456384" cy="122413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501317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18,72 m</a:t>
            </a:r>
            <a:r>
              <a:rPr lang="cs-CZ" sz="2400" b="1" dirty="0" smtClean="0">
                <a:solidFill>
                  <a:srgbClr val="FF0000"/>
                </a:solidFill>
                <a:latin typeface="Candara"/>
              </a:rPr>
              <a:t>³ = 187,2 hl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71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1604</TotalTime>
  <Words>404</Words>
  <Application>Microsoft Office PowerPoint</Application>
  <PresentationFormat>Předvádění na obrazovce (4:3)</PresentationFormat>
  <Paragraphs>98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Pravidelný šestiboký hranol</vt:lpstr>
      <vt:lpstr>Opakování:</vt:lpstr>
      <vt:lpstr>Snímek 4</vt:lpstr>
      <vt:lpstr>Snímek 5</vt:lpstr>
      <vt:lpstr>Snímek 6</vt:lpstr>
      <vt:lpstr>Kružnice opsaná pravidelnému šestiúhelníku</vt:lpstr>
      <vt:lpstr>Příklad:</vt:lpstr>
      <vt:lpstr>Řešení:</vt:lpstr>
      <vt:lpstr>Příklad:</vt:lpstr>
      <vt:lpstr>Řešení: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240</cp:revision>
  <dcterms:created xsi:type="dcterms:W3CDTF">2013-01-16T20:09:48Z</dcterms:created>
  <dcterms:modified xsi:type="dcterms:W3CDTF">2015-07-16T16:47:04Z</dcterms:modified>
</cp:coreProperties>
</file>