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12"/>
  </p:notesMasterIdLst>
  <p:sldIdLst>
    <p:sldId id="256" r:id="rId2"/>
    <p:sldId id="265" r:id="rId3"/>
    <p:sldId id="261" r:id="rId4"/>
    <p:sldId id="267" r:id="rId5"/>
    <p:sldId id="257" r:id="rId6"/>
    <p:sldId id="260" r:id="rId7"/>
    <p:sldId id="258" r:id="rId8"/>
    <p:sldId id="268" r:id="rId9"/>
    <p:sldId id="263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0009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76" autoAdjust="0"/>
  </p:normalViewPr>
  <p:slideViewPr>
    <p:cSldViewPr>
      <p:cViewPr>
        <p:scale>
          <a:sx n="70" d="100"/>
          <a:sy n="70" d="100"/>
        </p:scale>
        <p:origin x="-1074" y="-6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10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6431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ED918-CD15-4242-B967-2E143060AF6E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1AD510-F0BF-4689-86AE-2DEFE4D2E03D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DBCC3-37EF-47A2-9DCD-C1F3070F554B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22ED4-E49B-4197-A5C8-C6034BF9843B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3B8C40-0442-48CD-BCBC-A6FFD49CAE23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AF130F-7189-476E-ABB4-FE55702C1C74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DA588-3E70-4CE6-B5F0-5F460B0D6639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B3FDB3-ABC3-4E62-BC8E-BE63CF8068EF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4F7F7-F546-4415-9639-FF06DF15991A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4B181-1A66-4F58-AAB9-31A01D8A1054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ADEC5-9769-4798-8ABD-F3282E47ECBC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3596C06-1432-46DD-9AFC-183DBA1DDFB0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://www.datakabinet.cz/cs/Vyukove-materialy-a-data/Matematika-a-jeji-aplikace/Ilustrace-a-obrazky/Rotacni-valec-s-popisem.html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://www.datakabinet.cz/cs/Vyukove-materialy-a-data/Matematika-a-jeji-aplikace/Ilustrace-a-obrazky/Rotacni-valec-s-popisem.html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://www.datakabinet.cz/cs/Vyukove-materialy-a-data/Matematika-a-jeji-aplikace/Ilustrace-a-obrazky/Rotacni-valec-s-popisem.html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88" t="4000" r="2090" b="45888"/>
          <a:stretch/>
        </p:blipFill>
        <p:spPr>
          <a:xfrm>
            <a:off x="2051720" y="1340768"/>
            <a:ext cx="5276338" cy="1080000"/>
          </a:xfrm>
          <a:prstGeom prst="rect">
            <a:avLst/>
          </a:prstGeom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187624" y="6021288"/>
            <a:ext cx="6408712" cy="720080"/>
          </a:xfrm>
        </p:spPr>
        <p:txBody>
          <a:bodyPr/>
          <a:lstStyle/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Mgr. Alena Čechová.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931734317"/>
              </p:ext>
            </p:extLst>
          </p:nvPr>
        </p:nvGraphicFramePr>
        <p:xfrm>
          <a:off x="1331640" y="2420767"/>
          <a:ext cx="6480720" cy="331799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087214"/>
                <a:gridCol w="4393506"/>
              </a:tblGrid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Číslo projektu: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smtClean="0">
                          <a:effectLst/>
                        </a:rPr>
                        <a:t>CZ.1.07/1.4.00/21.3811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Název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Lucida Sans Unicode"/>
                          <a:cs typeface="Mangal"/>
                        </a:rPr>
                        <a:t>Tělesa</a:t>
                      </a:r>
                      <a:r>
                        <a:rPr lang="cs-CZ" sz="1200" kern="50" baseline="0" dirty="0" smtClean="0">
                          <a:effectLst/>
                          <a:latin typeface="Times New Roman"/>
                          <a:ea typeface="Lucida Sans Unicode"/>
                          <a:cs typeface="Mangal"/>
                        </a:rPr>
                        <a:t> –Válec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 anchor="ctr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Číslo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smtClean="0">
                          <a:effectLst/>
                        </a:rPr>
                        <a:t>III/2/MAT/2/1/1-55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Vzdělávací předmět: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Matematika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Tematická oblast: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Matematika a její aplikace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7506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Autor: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Alena</a:t>
                      </a:r>
                      <a:r>
                        <a:rPr lang="cs-CZ" sz="1000" kern="5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Čechová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373094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Anotace: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Žák se </a:t>
                      </a:r>
                      <a:r>
                        <a:rPr lang="cs-CZ" sz="1000" kern="50" dirty="0" smtClean="0">
                          <a:effectLst/>
                        </a:rPr>
                        <a:t>seznámí s</a:t>
                      </a:r>
                      <a:r>
                        <a:rPr lang="cs-CZ" sz="1000" kern="50" baseline="0" dirty="0" smtClean="0">
                          <a:effectLst/>
                        </a:rPr>
                        <a:t>e základními vlastnostmi válce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000" kern="50" baseline="0" dirty="0" smtClean="0">
                          <a:effectLst/>
                          <a:latin typeface="Times New Roman"/>
                          <a:ea typeface="Lucida Sans Unicode"/>
                          <a:cs typeface="Mangal"/>
                        </a:rPr>
                        <a:t>Výkladová hodina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42576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Klíčová slova: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Candara" pitchFamily="34" charset="0"/>
                          <a:ea typeface="Lucida Sans Unicode"/>
                          <a:cs typeface="Mangal"/>
                        </a:rPr>
                        <a:t>Válec,</a:t>
                      </a:r>
                      <a:r>
                        <a:rPr lang="cs-CZ" sz="1000" kern="50" baseline="0" dirty="0" smtClean="0">
                          <a:effectLst/>
                          <a:latin typeface="Candara" pitchFamily="34" charset="0"/>
                          <a:ea typeface="Lucida Sans Unicode"/>
                          <a:cs typeface="Mangal"/>
                        </a:rPr>
                        <a:t> V a S válce</a:t>
                      </a:r>
                      <a:endParaRPr lang="cs-CZ" sz="1000" kern="50" dirty="0">
                        <a:effectLst/>
                        <a:latin typeface="Candara" pitchFamily="34" charset="0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Metodické pokyny: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PC, DTP, metodické pokyny jsou součástí materiálu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Druh učebního materiálu: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Prezentace doplněná fotografiemi a testy.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Druh interaktivity: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Kombinovaná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Cílová skupina: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Žák 6., </a:t>
                      </a:r>
                      <a:r>
                        <a:rPr lang="cs-CZ" sz="1000" kern="50" dirty="0" smtClean="0">
                          <a:effectLst/>
                        </a:rPr>
                        <a:t>7.,8</a:t>
                      </a:r>
                      <a:r>
                        <a:rPr lang="cs-CZ" sz="1000" kern="50" baseline="0" dirty="0" smtClean="0">
                          <a:effectLst/>
                        </a:rPr>
                        <a:t>. a 9. </a:t>
                      </a:r>
                      <a:r>
                        <a:rPr lang="cs-CZ" sz="1000" kern="50" dirty="0" smtClean="0">
                          <a:effectLst/>
                        </a:rPr>
                        <a:t>ročníku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Datum vzniku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5.2.2014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128541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6480720"/>
          </a:xfrm>
          <a:solidFill>
            <a:schemeClr val="accent3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tx1"/>
                </a:solidFill>
              </a:rPr>
              <a:t>Rotační válec</a:t>
            </a:r>
            <a:endParaRPr lang="cs-CZ" sz="6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23099389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xmlns="" Requires="a14">
          <p:sp>
            <p:nvSpPr>
              <p:cNvPr id="2" name="Zástupný symbol pro obsah 1"/>
              <p:cNvSpPr>
                <a:spLocks noGrp="1"/>
              </p:cNvSpPr>
              <p:nvPr>
                <p:ph idx="4294967295"/>
              </p:nvPr>
            </p:nvSpPr>
            <p:spPr>
              <a:xfrm>
                <a:off x="251520" y="332656"/>
                <a:ext cx="8712968" cy="5793507"/>
              </a:xfrm>
              <a:ln>
                <a:noFill/>
              </a:ln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sz="2800" b="1" dirty="0" smtClean="0">
                    <a:solidFill>
                      <a:schemeClr val="tx1"/>
                    </a:solidFill>
                  </a:rPr>
                  <a:t>Jsou-li dány dvě různé </a:t>
                </a:r>
                <a:r>
                  <a:rPr lang="cs-CZ" sz="2800" b="1" dirty="0" smtClean="0">
                    <a:solidFill>
                      <a:schemeClr val="tx1"/>
                    </a:solidFill>
                    <a:latin typeface="Candara"/>
                  </a:rPr>
                  <a:t>|| </a:t>
                </a:r>
                <a:r>
                  <a:rPr lang="cs-CZ" sz="2800" b="1" dirty="0" smtClean="0">
                    <a:solidFill>
                      <a:schemeClr val="tx1"/>
                    </a:solidFill>
                  </a:rPr>
                  <a:t>roviny </a:t>
                </a:r>
                <a:r>
                  <a:rPr lang="el-GR" sz="2800" b="1" dirty="0" smtClean="0">
                    <a:solidFill>
                      <a:schemeClr val="tx1"/>
                    </a:solidFill>
                    <a:latin typeface="Candara"/>
                  </a:rPr>
                  <a:t>ρ</a:t>
                </a:r>
                <a:r>
                  <a:rPr lang="cs-CZ" sz="2800" b="1" dirty="0" smtClean="0">
                    <a:solidFill>
                      <a:schemeClr val="tx1"/>
                    </a:solidFill>
                    <a:latin typeface="Candara"/>
                  </a:rPr>
                  <a:t> a </a:t>
                </a:r>
                <a:r>
                  <a:rPr lang="el-GR" sz="2800" b="1" dirty="0" smtClean="0">
                    <a:solidFill>
                      <a:schemeClr val="tx1"/>
                    </a:solidFill>
                    <a:latin typeface="Candara"/>
                  </a:rPr>
                  <a:t>δ</a:t>
                </a:r>
                <a:r>
                  <a:rPr lang="cs-CZ" sz="2800" b="1" dirty="0" smtClean="0">
                    <a:solidFill>
                      <a:schemeClr val="tx1"/>
                    </a:solidFill>
                    <a:latin typeface="Candara"/>
                  </a:rPr>
                  <a:t>, v rovině </a:t>
                </a:r>
                <a:r>
                  <a:rPr lang="el-GR" sz="2800" b="1" dirty="0" smtClean="0">
                    <a:solidFill>
                      <a:schemeClr val="tx1"/>
                    </a:solidFill>
                  </a:rPr>
                  <a:t>ρ</a:t>
                </a:r>
                <a:r>
                  <a:rPr lang="cs-CZ" sz="2800" b="1" dirty="0" smtClean="0">
                    <a:solidFill>
                      <a:schemeClr val="tx1"/>
                    </a:solidFill>
                  </a:rPr>
                  <a:t> kružnice k a navzájem rovnoběžné </a:t>
                </a:r>
                <a14:m>
                  <m:oMath xmlns:m="http://schemas.openxmlformats.org/officeDocument/2006/math">
                    <m:r>
                      <a:rPr lang="cs-CZ" sz="2800" b="1" i="1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↔ </m:t>
                    </m:r>
                  </m:oMath>
                </a14:m>
                <a:r>
                  <a:rPr lang="cs-CZ" sz="2800" b="1" dirty="0" smtClean="0">
                    <a:solidFill>
                      <a:schemeClr val="tx1"/>
                    </a:solidFill>
                  </a:rPr>
                  <a:t>p</a:t>
                </a:r>
                <a:r>
                  <a:rPr lang="cs-CZ" sz="2800" b="1" dirty="0" smtClean="0">
                    <a:solidFill>
                      <a:schemeClr val="tx1"/>
                    </a:solidFill>
                    <a:latin typeface="Candara"/>
                  </a:rPr>
                  <a:t>₁, p₂ …, které procházejí všemi body kružnice k a neleží v rovině </a:t>
                </a:r>
                <a:r>
                  <a:rPr lang="el-GR" sz="2800" b="1" dirty="0" smtClean="0">
                    <a:solidFill>
                      <a:schemeClr val="tx1"/>
                    </a:solidFill>
                    <a:latin typeface="Candara"/>
                  </a:rPr>
                  <a:t>ρ</a:t>
                </a:r>
                <a:r>
                  <a:rPr lang="cs-CZ" sz="2800" b="1" dirty="0" smtClean="0">
                    <a:solidFill>
                      <a:schemeClr val="tx1"/>
                    </a:solidFill>
                    <a:latin typeface="Candara"/>
                  </a:rPr>
                  <a:t>, pak se těleso omezené rovinami </a:t>
                </a:r>
                <a:r>
                  <a:rPr lang="el-GR" sz="2800" b="1" dirty="0" smtClean="0">
                    <a:solidFill>
                      <a:schemeClr val="tx1"/>
                    </a:solidFill>
                    <a:latin typeface="Candara"/>
                  </a:rPr>
                  <a:t>ρ</a:t>
                </a:r>
                <a:r>
                  <a:rPr lang="cs-CZ" sz="2800" b="1" dirty="0" smtClean="0">
                    <a:solidFill>
                      <a:schemeClr val="tx1"/>
                    </a:solidFill>
                    <a:latin typeface="Candara"/>
                  </a:rPr>
                  <a:t> a </a:t>
                </a:r>
                <a:r>
                  <a:rPr lang="el-GR" sz="2800" b="1" dirty="0" smtClean="0">
                    <a:solidFill>
                      <a:schemeClr val="tx1"/>
                    </a:solidFill>
                    <a:latin typeface="Candara"/>
                  </a:rPr>
                  <a:t>δ</a:t>
                </a:r>
                <a:r>
                  <a:rPr lang="cs-CZ" sz="2800" b="1" dirty="0" smtClean="0">
                    <a:solidFill>
                      <a:schemeClr val="tx1"/>
                    </a:solidFill>
                    <a:latin typeface="Candara"/>
                  </a:rPr>
                  <a:t> a všemi přímkami p nazývá kruhový válec.</a:t>
                </a:r>
              </a:p>
              <a:p>
                <a:pPr marL="0" indent="0">
                  <a:buNone/>
                </a:pPr>
                <a:endParaRPr lang="cs-CZ" sz="2800" b="1" dirty="0">
                  <a:solidFill>
                    <a:schemeClr val="tx1"/>
                  </a:solidFill>
                  <a:latin typeface="Candara"/>
                </a:endParaRP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rgbClr val="FF0000"/>
                    </a:solidFill>
                    <a:latin typeface="Candara"/>
                  </a:rPr>
                  <a:t>k, k´- podstavy válce</a:t>
                </a:r>
              </a:p>
              <a:p>
                <a:pPr marL="0" indent="0">
                  <a:buNone/>
                </a:pPr>
                <a:r>
                  <a:rPr lang="cs-CZ" b="1" smtClean="0">
                    <a:solidFill>
                      <a:srgbClr val="FF0000"/>
                    </a:solidFill>
                    <a:latin typeface="Candara"/>
                  </a:rPr>
                  <a:t>A </a:t>
                </a:r>
                <a:r>
                  <a:rPr lang="cs-CZ" b="1" dirty="0" smtClean="0">
                    <a:solidFill>
                      <a:srgbClr val="FF0000"/>
                    </a:solidFill>
                    <a:latin typeface="Candara"/>
                  </a:rPr>
                  <a:t>A´ - strana válce</a:t>
                </a: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rgbClr val="FF0000"/>
                    </a:solidFill>
                    <a:latin typeface="Candara"/>
                  </a:rPr>
                  <a:t>v – výška válce – vzdálenost </a:t>
                </a: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rgbClr val="FF0000"/>
                    </a:solidFill>
                  </a:rPr>
                  <a:t>       rovin podstav</a:t>
                </a:r>
              </a:p>
              <a:p>
                <a:pPr marL="0" indent="0">
                  <a:buNone/>
                </a:pPr>
                <a:endParaRPr lang="cs-CZ" b="1" dirty="0" smtClean="0">
                  <a:solidFill>
                    <a:srgbClr val="FF0000"/>
                  </a:solidFill>
                </a:endParaRPr>
              </a:p>
            </p:txBody>
          </p:sp>
        </mc:Choice>
        <mc:Fallback>
          <p:sp>
            <p:nvSpPr>
              <p:cNvPr id="2" name="Zástupný symbol pro obsah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4294967295"/>
              </p:nvPr>
            </p:nvSpPr>
            <p:spPr>
              <a:xfrm>
                <a:off x="251520" y="332656"/>
                <a:ext cx="8712968" cy="5793507"/>
              </a:xfrm>
              <a:blipFill rotWithShape="1">
                <a:blip r:embed="rId2" cstate="print"/>
                <a:stretch>
                  <a:fillRect l="-1399" t="-947" r="-1608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Ovál 2"/>
          <p:cNvSpPr/>
          <p:nvPr/>
        </p:nvSpPr>
        <p:spPr>
          <a:xfrm>
            <a:off x="6156176" y="2636912"/>
            <a:ext cx="1634480" cy="914400"/>
          </a:xfrm>
          <a:prstGeom prst="ellipse">
            <a:avLst/>
          </a:prstGeom>
          <a:noFill/>
          <a:ln>
            <a:solidFill>
              <a:srgbClr val="0000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6156176" y="4581128"/>
            <a:ext cx="1634480" cy="914400"/>
          </a:xfrm>
          <a:prstGeom prst="ellipse">
            <a:avLst/>
          </a:prstGeom>
          <a:noFill/>
          <a:ln>
            <a:solidFill>
              <a:srgbClr val="0000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6"/>
          <p:cNvCxnSpPr>
            <a:stCxn id="3" idx="2"/>
            <a:endCxn id="5" idx="2"/>
          </p:cNvCxnSpPr>
          <p:nvPr/>
        </p:nvCxnSpPr>
        <p:spPr>
          <a:xfrm>
            <a:off x="6156176" y="3094112"/>
            <a:ext cx="0" cy="1944216"/>
          </a:xfrm>
          <a:prstGeom prst="line">
            <a:avLst/>
          </a:prstGeom>
          <a:ln w="28575">
            <a:solidFill>
              <a:srgbClr val="00009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>
            <a:stCxn id="3" idx="6"/>
            <a:endCxn id="5" idx="6"/>
          </p:cNvCxnSpPr>
          <p:nvPr/>
        </p:nvCxnSpPr>
        <p:spPr>
          <a:xfrm>
            <a:off x="7790656" y="3094112"/>
            <a:ext cx="0" cy="1944216"/>
          </a:xfrm>
          <a:prstGeom prst="line">
            <a:avLst/>
          </a:prstGeom>
          <a:ln w="28575">
            <a:solidFill>
              <a:srgbClr val="00009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H="1">
            <a:off x="5292080" y="2276872"/>
            <a:ext cx="129614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H="1">
            <a:off x="4644008" y="2276872"/>
            <a:ext cx="648072" cy="12744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4644008" y="3551312"/>
            <a:ext cx="16561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6" name="TextovéPole 15"/>
              <p:cNvSpPr txBox="1"/>
              <p:nvPr/>
            </p:nvSpPr>
            <p:spPr>
              <a:xfrm>
                <a:off x="4644008" y="2971800"/>
                <a:ext cx="64807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l-GR" i="1" smtClean="0">
                          <a:latin typeface="Cambria Math"/>
                        </a:rPr>
                        <m:t>δ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44008" y="2971800"/>
                <a:ext cx="648072" cy="369332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8" name="Přímá spojnice 17"/>
          <p:cNvCxnSpPr/>
          <p:nvPr/>
        </p:nvCxnSpPr>
        <p:spPr>
          <a:xfrm flipH="1">
            <a:off x="4968044" y="4581128"/>
            <a:ext cx="504056" cy="115212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4968044" y="5733256"/>
            <a:ext cx="32043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V="1">
            <a:off x="8172400" y="4365104"/>
            <a:ext cx="504056" cy="13681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H="1">
            <a:off x="8028384" y="4365104"/>
            <a:ext cx="64807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5" name="TextovéPole 24"/>
              <p:cNvSpPr txBox="1"/>
              <p:nvPr/>
            </p:nvSpPr>
            <p:spPr>
              <a:xfrm>
                <a:off x="5220072" y="5301208"/>
                <a:ext cx="25202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l-GR" i="1" smtClean="0">
                          <a:latin typeface="Cambria Math"/>
                        </a:rPr>
                        <m:t>ρ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20072" y="5301208"/>
                <a:ext cx="252028" cy="369332"/>
              </a:xfrm>
              <a:prstGeom prst="rect">
                <a:avLst/>
              </a:prstGeom>
              <a:blipFill rotWithShape="1">
                <a:blip r:embed="rId4" cstate="print"/>
                <a:stretch>
                  <a:fillRect r="-19048" b="-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7" name="Přímá spojnice 26"/>
          <p:cNvCxnSpPr/>
          <p:nvPr/>
        </p:nvCxnSpPr>
        <p:spPr>
          <a:xfrm flipH="1">
            <a:off x="6453209" y="1916832"/>
            <a:ext cx="783086" cy="43204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 flipH="1">
            <a:off x="6788709" y="1916832"/>
            <a:ext cx="807627" cy="44644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ovéPole 31"/>
          <p:cNvSpPr txBox="1"/>
          <p:nvPr/>
        </p:nvSpPr>
        <p:spPr>
          <a:xfrm>
            <a:off x="6751892" y="2060848"/>
            <a:ext cx="6061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</a:t>
            </a:r>
            <a:r>
              <a:rPr lang="cs-CZ" dirty="0" smtClean="0">
                <a:latin typeface="Candara"/>
              </a:rPr>
              <a:t>₁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7452320" y="2245514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</a:t>
            </a:r>
            <a:r>
              <a:rPr lang="cs-CZ" dirty="0" smtClean="0">
                <a:latin typeface="Candara"/>
              </a:rPr>
              <a:t>₂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6604002" y="5157192"/>
            <a:ext cx="3115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6604002" y="3156466"/>
            <a:ext cx="6322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r>
              <a:rPr lang="cs-CZ" dirty="0" smtClean="0">
                <a:latin typeface="Candara"/>
              </a:rPr>
              <a:t>´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6156176" y="5341858"/>
            <a:ext cx="296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6084168" y="3341132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</a:t>
            </a:r>
            <a:r>
              <a:rPr lang="cs-CZ" dirty="0" smtClean="0">
                <a:latin typeface="Candara"/>
              </a:rPr>
              <a:t>´</a:t>
            </a:r>
            <a:endParaRPr lang="cs-CZ" dirty="0"/>
          </a:p>
        </p:txBody>
      </p:sp>
      <p:cxnSp>
        <p:nvCxnSpPr>
          <p:cNvPr id="41" name="Přímá spojnice 40"/>
          <p:cNvCxnSpPr/>
          <p:nvPr/>
        </p:nvCxnSpPr>
        <p:spPr>
          <a:xfrm flipH="1">
            <a:off x="6618466" y="3525272"/>
            <a:ext cx="340485" cy="1934562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6453052" y="3094112"/>
            <a:ext cx="0" cy="19442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6453052" y="3094112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6336196" y="3094112"/>
            <a:ext cx="23402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6336196" y="5038328"/>
            <a:ext cx="23402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ovéPole 30"/>
          <p:cNvSpPr txBox="1"/>
          <p:nvPr/>
        </p:nvSpPr>
        <p:spPr>
          <a:xfrm>
            <a:off x="6453052" y="4149080"/>
            <a:ext cx="3019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95748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4294967295"/>
          </p:nvPr>
        </p:nvSpPr>
        <p:spPr>
          <a:xfrm>
            <a:off x="251521" y="548681"/>
            <a:ext cx="8640960" cy="590450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/>
              <a:t>Podle polohy stran válce k podstavě rozlišujeme:</a:t>
            </a:r>
          </a:p>
          <a:p>
            <a:pPr marL="514350" indent="-514350">
              <a:buAutoNum type="alphaLcParenR"/>
            </a:pPr>
            <a:r>
              <a:rPr lang="cs-CZ" sz="2800" b="1" dirty="0" smtClean="0">
                <a:solidFill>
                  <a:srgbClr val="FF0000"/>
                </a:solidFill>
              </a:rPr>
              <a:t>Kolmý nebo rotační válec -</a:t>
            </a:r>
            <a:r>
              <a:rPr lang="cs-CZ" sz="2800" b="1" dirty="0" smtClean="0">
                <a:solidFill>
                  <a:schemeClr val="tx1"/>
                </a:solidFill>
              </a:rPr>
              <a:t> strany válce jsou kolmé k podstavě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pPr marL="514350" indent="-514350">
              <a:buAutoNum type="alphaLcParenR"/>
            </a:pPr>
            <a:r>
              <a:rPr lang="cs-CZ" sz="2800" b="1" dirty="0" smtClean="0">
                <a:solidFill>
                  <a:srgbClr val="FF0000"/>
                </a:solidFill>
              </a:rPr>
              <a:t>Kosý válec – </a:t>
            </a:r>
            <a:r>
              <a:rPr lang="cs-CZ" sz="2800" b="1" dirty="0" smtClean="0">
                <a:solidFill>
                  <a:schemeClr val="tx1"/>
                </a:solidFill>
              </a:rPr>
              <a:t>strany válce nejsou kolmé k podstavě</a:t>
            </a:r>
          </a:p>
          <a:p>
            <a:pPr marL="514350" indent="-514350">
              <a:buAutoNum type="alphaLcParenR"/>
            </a:pPr>
            <a:endParaRPr lang="cs-CZ" sz="2800" b="1" dirty="0">
              <a:solidFill>
                <a:schemeClr val="tx1"/>
              </a:solidFill>
            </a:endParaRPr>
          </a:p>
          <a:p>
            <a:pPr marL="514350" indent="-514350">
              <a:buAutoNum type="alphaLcParenR"/>
            </a:pPr>
            <a:endParaRPr lang="cs-CZ" sz="2800" b="1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tx1"/>
                </a:solidFill>
              </a:rPr>
              <a:t>                                                           rotační válec 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tx1"/>
                </a:solidFill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</a:rPr>
              <a:t>                                                          </a:t>
            </a:r>
            <a:r>
              <a:rPr lang="cs-CZ" sz="2800" b="1" u="sng" dirty="0" smtClean="0">
                <a:solidFill>
                  <a:srgbClr val="FF0000"/>
                </a:solidFill>
              </a:rPr>
              <a:t>v = s</a:t>
            </a:r>
            <a:endParaRPr lang="cs-CZ" sz="2800" b="1" u="sng" dirty="0" smtClean="0">
              <a:solidFill>
                <a:schemeClr val="tx1"/>
              </a:solidFill>
            </a:endParaRPr>
          </a:p>
          <a:p>
            <a:pPr marL="514350" indent="-514350">
              <a:buAutoNum type="alphaLcParenR"/>
            </a:pPr>
            <a:endParaRPr lang="cs-CZ" sz="2800" b="1" dirty="0">
              <a:solidFill>
                <a:schemeClr val="tx1"/>
              </a:solidFill>
            </a:endParaRPr>
          </a:p>
          <a:p>
            <a:pPr marL="514350" indent="-514350">
              <a:buAutoNum type="alphaLcParenR"/>
            </a:pPr>
            <a:endParaRPr lang="cs-CZ" sz="2800" b="1" dirty="0" smtClean="0">
              <a:solidFill>
                <a:schemeClr val="tx1"/>
              </a:solidFill>
            </a:endParaRPr>
          </a:p>
          <a:p>
            <a:pPr marL="514350" indent="-514350">
              <a:buAutoNum type="alphaLcParenR"/>
            </a:pPr>
            <a:endParaRPr lang="cs-CZ" sz="2800" b="1" dirty="0"/>
          </a:p>
        </p:txBody>
      </p:sp>
      <p:pic>
        <p:nvPicPr>
          <p:cNvPr id="4" name="obrázek 40" descr="http://www.datakabinet.cz/files/img/products/ilo_rotacny_valec_s_popisom_cz.png?w=450&amp;h=380">
            <a:hlinkClick r:id="rId2"/>
          </p:cNvPr>
          <p:cNvPicPr>
            <a:picLocks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2852936"/>
            <a:ext cx="4248472" cy="29067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9" name="Přímá spojnice se šipkou 8"/>
          <p:cNvCxnSpPr/>
          <p:nvPr/>
        </p:nvCxnSpPr>
        <p:spPr>
          <a:xfrm flipV="1">
            <a:off x="2771800" y="4005064"/>
            <a:ext cx="1944216" cy="79208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42047468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4294967295"/>
          </p:nvPr>
        </p:nvSpPr>
        <p:spPr>
          <a:xfrm>
            <a:off x="251520" y="193286"/>
            <a:ext cx="8640960" cy="5976664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endParaRPr lang="cs-CZ" sz="2800" b="1" dirty="0" smtClean="0">
              <a:solidFill>
                <a:srgbClr val="000099"/>
              </a:solidFill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rgbClr val="000099"/>
                </a:solidFill>
              </a:rPr>
              <a:t>Pokud jste si pozorně prohlédli obrázek rotačního válce, jistě přijdete na to, jak tento válec vzniká.</a:t>
            </a:r>
          </a:p>
          <a:p>
            <a:pPr marL="0" indent="0">
              <a:buNone/>
            </a:pPr>
            <a:endParaRPr lang="cs-CZ" sz="2800" b="1" dirty="0">
              <a:solidFill>
                <a:srgbClr val="000099"/>
              </a:solidFill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rgbClr val="000099"/>
                </a:solidFill>
              </a:rPr>
              <a:t>                                       </a:t>
            </a:r>
            <a:r>
              <a:rPr lang="cs-CZ" sz="2800" b="1" dirty="0" smtClean="0">
                <a:solidFill>
                  <a:srgbClr val="FF0000"/>
                </a:solidFill>
              </a:rPr>
              <a:t>Ano, vzniká rotací obdélníku ABCD                    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                                       kolem strany BC. Touto stranou </a:t>
            </a:r>
          </a:p>
          <a:p>
            <a:pPr marL="0" indent="0">
              <a:buNone/>
            </a:pPr>
            <a:r>
              <a:rPr lang="cs-CZ" sz="2800" b="1" dirty="0">
                <a:solidFill>
                  <a:srgbClr val="FF0000"/>
                </a:solidFill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                                      prochází osa válce o.  </a:t>
            </a:r>
          </a:p>
          <a:p>
            <a:pPr marL="0" indent="0">
              <a:buNone/>
            </a:pPr>
            <a:endParaRPr lang="cs-CZ" sz="2800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800" b="1" dirty="0">
                <a:solidFill>
                  <a:srgbClr val="FF0000"/>
                </a:solidFill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                                      </a:t>
            </a:r>
            <a:r>
              <a:rPr lang="cs-CZ" sz="2800" b="1" dirty="0" smtClean="0">
                <a:solidFill>
                  <a:srgbClr val="000099"/>
                </a:solidFill>
              </a:rPr>
              <a:t>B – střed dolní podstavy</a:t>
            </a:r>
          </a:p>
          <a:p>
            <a:pPr marL="0" indent="0">
              <a:buNone/>
            </a:pPr>
            <a:r>
              <a:rPr lang="cs-CZ" sz="2800" b="1" dirty="0">
                <a:solidFill>
                  <a:srgbClr val="000099"/>
                </a:solidFill>
              </a:rPr>
              <a:t> </a:t>
            </a:r>
            <a:r>
              <a:rPr lang="cs-CZ" sz="2800" b="1" dirty="0" smtClean="0">
                <a:solidFill>
                  <a:srgbClr val="000099"/>
                </a:solidFill>
              </a:rPr>
              <a:t>                                      C – střed horní podstavy </a:t>
            </a:r>
          </a:p>
          <a:p>
            <a:pPr marL="0" indent="0">
              <a:buNone/>
            </a:pPr>
            <a:endParaRPr lang="cs-CZ" sz="2800" b="1" dirty="0" smtClean="0">
              <a:solidFill>
                <a:srgbClr val="000099"/>
              </a:solidFill>
            </a:endParaRPr>
          </a:p>
          <a:p>
            <a:pPr marL="0" indent="0">
              <a:buNone/>
            </a:pPr>
            <a:r>
              <a:rPr lang="cs-CZ" sz="2800" b="1" dirty="0">
                <a:solidFill>
                  <a:srgbClr val="000099"/>
                </a:solidFill>
              </a:rPr>
              <a:t> </a:t>
            </a:r>
            <a:r>
              <a:rPr lang="cs-CZ" sz="2800" b="1" dirty="0" smtClean="0">
                <a:solidFill>
                  <a:srgbClr val="000099"/>
                </a:solidFill>
              </a:rPr>
              <a:t>                                      </a:t>
            </a:r>
            <a:r>
              <a:rPr lang="cs-CZ" sz="2800" b="1" dirty="0" smtClean="0">
                <a:solidFill>
                  <a:schemeClr val="tx1"/>
                </a:solidFill>
              </a:rPr>
              <a:t>Osa rotačního válce je rovnoběžná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tx1"/>
                </a:solidFill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</a:rPr>
              <a:t>                                      s jeho stranami a je kolmá k rovinám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tx1"/>
                </a:solidFill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</a:rPr>
              <a:t>                                      jeho podstav.</a:t>
            </a:r>
          </a:p>
          <a:p>
            <a:pPr marL="0" indent="0">
              <a:buNone/>
            </a:pPr>
            <a:endParaRPr lang="cs-CZ" sz="2800" b="1" dirty="0">
              <a:solidFill>
                <a:srgbClr val="000099"/>
              </a:solidFill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rgbClr val="000099"/>
                </a:solidFill>
              </a:rPr>
              <a:t>     </a:t>
            </a:r>
            <a:endParaRPr lang="cs-CZ" sz="2800" b="1" dirty="0">
              <a:solidFill>
                <a:srgbClr val="000099"/>
              </a:solidFill>
            </a:endParaRPr>
          </a:p>
        </p:txBody>
      </p:sp>
      <p:pic>
        <p:nvPicPr>
          <p:cNvPr id="4" name="obrázek 40" descr="http://www.datakabinet.cz/files/img/products/ilo_rotacny_valec_s_popisom_cz.png?w=450&amp;h=380">
            <a:hlinkClick r:id="rId2"/>
          </p:cNvPr>
          <p:cNvPicPr>
            <a:picLocks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2132856"/>
            <a:ext cx="3240360" cy="36268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827584" y="5517232"/>
            <a:ext cx="3287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871700" y="5085184"/>
            <a:ext cx="3647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827585" y="2996952"/>
            <a:ext cx="3287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871701" y="2564904"/>
            <a:ext cx="3671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cxnSp>
        <p:nvCxnSpPr>
          <p:cNvPr id="12" name="Přímá spojnice 11"/>
          <p:cNvCxnSpPr>
            <a:stCxn id="13" idx="1"/>
          </p:cNvCxnSpPr>
          <p:nvPr/>
        </p:nvCxnSpPr>
        <p:spPr>
          <a:xfrm>
            <a:off x="1871701" y="1813466"/>
            <a:ext cx="0" cy="4423846"/>
          </a:xfrm>
          <a:prstGeom prst="line">
            <a:avLst/>
          </a:prstGeom>
          <a:ln>
            <a:solidFill>
              <a:srgbClr val="00009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1871701" y="1628800"/>
            <a:ext cx="3671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701778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8" grpId="0"/>
      <p:bldP spid="10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Zástupný symbol pro obsah 42"/>
          <p:cNvSpPr>
            <a:spLocks noGrp="1"/>
          </p:cNvSpPr>
          <p:nvPr>
            <p:ph idx="4294967295"/>
          </p:nvPr>
        </p:nvSpPr>
        <p:spPr>
          <a:xfrm>
            <a:off x="179512" y="361518"/>
            <a:ext cx="8712968" cy="5721499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Rovina, která prochází osou rotačního válce, protíná válec v obdélníku (čtverci), který se nazývá </a:t>
            </a:r>
            <a:r>
              <a:rPr lang="cs-CZ" b="1" dirty="0" smtClean="0">
                <a:solidFill>
                  <a:srgbClr val="FF0000"/>
                </a:solidFill>
              </a:rPr>
              <a:t>osový řez </a:t>
            </a:r>
            <a:r>
              <a:rPr lang="cs-CZ" b="1" dirty="0" smtClean="0"/>
              <a:t>rotačního válce. Rotační válec, jehož osový řez je čtverec, se nazývá </a:t>
            </a:r>
            <a:r>
              <a:rPr lang="cs-CZ" b="1" dirty="0" smtClean="0">
                <a:solidFill>
                  <a:srgbClr val="000099"/>
                </a:solidFill>
              </a:rPr>
              <a:t>rovnostranný válec.</a:t>
            </a:r>
            <a:endParaRPr lang="cs-CZ" b="1" dirty="0">
              <a:solidFill>
                <a:srgbClr val="000099"/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rgbClr val="000099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  <a:latin typeface="Candara"/>
              </a:rPr>
              <a:t>|AB| = |A´B´|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  <a:latin typeface="Candara"/>
              </a:rPr>
              <a:t>|AA´| = |BB´| = výška válce v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  <a:latin typeface="Candara"/>
              </a:rPr>
              <a:t>o = osa válce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  <a:latin typeface="Candara"/>
              </a:rPr>
              <a:t>d = průměr podstavy válce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  <a:latin typeface="Candara"/>
              </a:rPr>
              <a:t>r = poloměr podstavy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  <a:latin typeface="Candara"/>
              </a:rPr>
              <a:t>S – střed dolní podstavy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  <a:latin typeface="Candara"/>
              </a:rPr>
              <a:t>S´- střed horní podstavy</a:t>
            </a:r>
            <a:endParaRPr lang="cs-CZ" b="1" dirty="0" smtClean="0">
              <a:solidFill>
                <a:srgbClr val="FF0000"/>
              </a:solidFill>
            </a:endParaRPr>
          </a:p>
          <a:p>
            <a:endParaRPr lang="cs-CZ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                                                           </a:t>
            </a:r>
            <a:endParaRPr lang="cs-CZ" dirty="0"/>
          </a:p>
        </p:txBody>
      </p:sp>
      <p:pic>
        <p:nvPicPr>
          <p:cNvPr id="44" name="obrázek 40" descr="http://www.datakabinet.cz/files/img/products/ilo_rotacny_valec_s_popisom_cz.png?w=450&amp;h=380">
            <a:hlinkClick r:id="rId2"/>
          </p:cNvPr>
          <p:cNvPicPr>
            <a:picLocks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6056" y="2852936"/>
            <a:ext cx="4176464" cy="29067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46" name="Přímá spojnice 45"/>
          <p:cNvCxnSpPr/>
          <p:nvPr/>
        </p:nvCxnSpPr>
        <p:spPr>
          <a:xfrm>
            <a:off x="7164288" y="2420888"/>
            <a:ext cx="0" cy="3600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TextovéPole 46"/>
          <p:cNvSpPr txBox="1"/>
          <p:nvPr/>
        </p:nvSpPr>
        <p:spPr>
          <a:xfrm>
            <a:off x="7164288" y="2420888"/>
            <a:ext cx="4007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</a:t>
            </a:r>
            <a:endParaRPr lang="cs-CZ" dirty="0"/>
          </a:p>
        </p:txBody>
      </p:sp>
      <p:cxnSp>
        <p:nvCxnSpPr>
          <p:cNvPr id="53" name="Přímá spojnice 52"/>
          <p:cNvCxnSpPr/>
          <p:nvPr/>
        </p:nvCxnSpPr>
        <p:spPr>
          <a:xfrm flipV="1">
            <a:off x="6246186" y="2996952"/>
            <a:ext cx="1782198" cy="576064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0" name="TextovéPole 59"/>
          <p:cNvSpPr txBox="1"/>
          <p:nvPr/>
        </p:nvSpPr>
        <p:spPr>
          <a:xfrm>
            <a:off x="7565043" y="5341858"/>
            <a:ext cx="3193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C000"/>
                </a:solidFill>
              </a:rPr>
              <a:t>d</a:t>
            </a:r>
            <a:endParaRPr lang="cs-CZ" dirty="0">
              <a:solidFill>
                <a:srgbClr val="FFC000"/>
              </a:solidFill>
            </a:endParaRPr>
          </a:p>
        </p:txBody>
      </p:sp>
      <p:cxnSp>
        <p:nvCxnSpPr>
          <p:cNvPr id="62" name="Přímá spojnice 61"/>
          <p:cNvCxnSpPr/>
          <p:nvPr/>
        </p:nvCxnSpPr>
        <p:spPr>
          <a:xfrm>
            <a:off x="6246186" y="3573016"/>
            <a:ext cx="0" cy="2016224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Přímá spojnice 80"/>
          <p:cNvCxnSpPr/>
          <p:nvPr/>
        </p:nvCxnSpPr>
        <p:spPr>
          <a:xfrm>
            <a:off x="8028384" y="2996952"/>
            <a:ext cx="72008" cy="208823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Přímá spojnice 82"/>
          <p:cNvCxnSpPr/>
          <p:nvPr/>
        </p:nvCxnSpPr>
        <p:spPr>
          <a:xfrm flipH="1">
            <a:off x="6246186" y="5085184"/>
            <a:ext cx="1854206" cy="504056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3" name="TextovéPole 102"/>
          <p:cNvSpPr txBox="1"/>
          <p:nvPr/>
        </p:nvSpPr>
        <p:spPr>
          <a:xfrm>
            <a:off x="5652120" y="5341858"/>
            <a:ext cx="59406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       A</a:t>
            </a:r>
            <a:endParaRPr lang="cs-CZ" sz="1400" dirty="0"/>
          </a:p>
        </p:txBody>
      </p:sp>
      <p:sp>
        <p:nvSpPr>
          <p:cNvPr id="104" name="TextovéPole 103"/>
          <p:cNvSpPr txBox="1"/>
          <p:nvPr/>
        </p:nvSpPr>
        <p:spPr>
          <a:xfrm>
            <a:off x="8028384" y="4797152"/>
            <a:ext cx="32874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B</a:t>
            </a:r>
            <a:endParaRPr lang="cs-CZ" sz="1400" dirty="0"/>
          </a:p>
        </p:txBody>
      </p:sp>
      <p:sp>
        <p:nvSpPr>
          <p:cNvPr id="105" name="TextovéPole 104"/>
          <p:cNvSpPr txBox="1"/>
          <p:nvPr/>
        </p:nvSpPr>
        <p:spPr>
          <a:xfrm>
            <a:off x="8028384" y="2605554"/>
            <a:ext cx="43204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B</a:t>
            </a:r>
            <a:r>
              <a:rPr lang="cs-CZ" sz="1400" dirty="0" smtClean="0">
                <a:latin typeface="Candara"/>
              </a:rPr>
              <a:t>´</a:t>
            </a:r>
            <a:endParaRPr lang="cs-CZ" sz="1400" dirty="0"/>
          </a:p>
        </p:txBody>
      </p:sp>
      <p:sp>
        <p:nvSpPr>
          <p:cNvPr id="106" name="TextovéPole 105"/>
          <p:cNvSpPr txBox="1"/>
          <p:nvPr/>
        </p:nvSpPr>
        <p:spPr>
          <a:xfrm>
            <a:off x="5796136" y="3429000"/>
            <a:ext cx="57606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A</a:t>
            </a:r>
            <a:r>
              <a:rPr lang="cs-CZ" sz="1400" dirty="0" smtClean="0">
                <a:latin typeface="Candara"/>
              </a:rPr>
              <a:t>´</a:t>
            </a:r>
            <a:endParaRPr lang="cs-CZ" sz="1400" dirty="0"/>
          </a:p>
        </p:txBody>
      </p:sp>
      <p:sp>
        <p:nvSpPr>
          <p:cNvPr id="107" name="TextovéPole 106"/>
          <p:cNvSpPr txBox="1"/>
          <p:nvPr/>
        </p:nvSpPr>
        <p:spPr>
          <a:xfrm>
            <a:off x="6876255" y="2852936"/>
            <a:ext cx="4884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</a:t>
            </a:r>
            <a:r>
              <a:rPr lang="cs-CZ" dirty="0" smtClean="0">
                <a:latin typeface="Candara"/>
              </a:rPr>
              <a:t>´</a:t>
            </a:r>
            <a:endParaRPr lang="cs-CZ" dirty="0"/>
          </a:p>
        </p:txBody>
      </p:sp>
      <p:sp>
        <p:nvSpPr>
          <p:cNvPr id="108" name="TextovéPole 107"/>
          <p:cNvSpPr txBox="1"/>
          <p:nvPr/>
        </p:nvSpPr>
        <p:spPr>
          <a:xfrm>
            <a:off x="7164288" y="5337212"/>
            <a:ext cx="3851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223516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4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4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4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4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" grpId="0"/>
      <p:bldP spid="60" grpId="0"/>
      <p:bldP spid="103" grpId="0"/>
      <p:bldP spid="104" grpId="0"/>
      <p:bldP spid="105" grpId="0"/>
      <p:bldP spid="106" grpId="0"/>
      <p:bldP spid="107" grpId="0"/>
      <p:bldP spid="10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Zástupný symbol pro obsah 11"/>
          <p:cNvSpPr>
            <a:spLocks noGrp="1"/>
          </p:cNvSpPr>
          <p:nvPr>
            <p:ph idx="4294967295"/>
          </p:nvPr>
        </p:nvSpPr>
        <p:spPr>
          <a:xfrm>
            <a:off x="323528" y="476672"/>
            <a:ext cx="8640960" cy="597666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Válec je těleso, se kterým se setkáváme v běžném životě. Proto je nutné vědět, jak se vypočítá objem a povrch tohoto tělesa.</a:t>
            </a:r>
          </a:p>
          <a:p>
            <a:pPr marL="0" indent="0">
              <a:buNone/>
            </a:pPr>
            <a:endParaRPr lang="cs-CZ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Objem válce vypočteme obdobně jako objem hranolu. Vycházíme tedy ze stejného obecného vzorce:</a:t>
            </a:r>
          </a:p>
          <a:p>
            <a:pPr marL="0" indent="0">
              <a:buNone/>
            </a:pPr>
            <a:endParaRPr lang="cs-CZ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V = </a:t>
            </a:r>
            <a:r>
              <a:rPr lang="cs-CZ" b="1" dirty="0" err="1" smtClean="0">
                <a:solidFill>
                  <a:srgbClr val="FF0000"/>
                </a:solidFill>
              </a:rPr>
              <a:t>S</a:t>
            </a:r>
            <a:r>
              <a:rPr lang="cs-CZ" sz="2000" b="1" dirty="0" err="1" smtClean="0">
                <a:solidFill>
                  <a:srgbClr val="FF0000"/>
                </a:solidFill>
              </a:rPr>
              <a:t>p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. v              </a:t>
            </a:r>
            <a:r>
              <a:rPr lang="cs-CZ" b="1" dirty="0" err="1" smtClean="0">
                <a:solidFill>
                  <a:srgbClr val="FF0000"/>
                </a:solidFill>
              </a:rPr>
              <a:t>S</a:t>
            </a:r>
            <a:r>
              <a:rPr lang="cs-CZ" sz="2000" b="1" dirty="0" err="1" smtClean="0">
                <a:solidFill>
                  <a:srgbClr val="FF0000"/>
                </a:solidFill>
              </a:rPr>
              <a:t>p</a:t>
            </a:r>
            <a:r>
              <a:rPr lang="cs-CZ" sz="2000" b="1" dirty="0" smtClean="0">
                <a:solidFill>
                  <a:srgbClr val="FF0000"/>
                </a:solidFill>
              </a:rPr>
              <a:t> –</a:t>
            </a:r>
            <a:r>
              <a:rPr lang="cs-CZ" b="1" dirty="0" smtClean="0">
                <a:solidFill>
                  <a:srgbClr val="FF0000"/>
                </a:solidFill>
              </a:rPr>
              <a:t> plocha podstavy – </a:t>
            </a:r>
            <a:r>
              <a:rPr lang="cs-CZ" b="1" dirty="0" smtClean="0">
                <a:solidFill>
                  <a:srgbClr val="000099"/>
                </a:solidFill>
              </a:rPr>
              <a:t>podstavou je kruh </a:t>
            </a:r>
            <a:r>
              <a:rPr lang="cs-CZ" b="1" dirty="0" smtClean="0">
                <a:solidFill>
                  <a:srgbClr val="000099"/>
                </a:solidFill>
                <a:latin typeface="Cambria Math"/>
                <a:ea typeface="Cambria Math"/>
              </a:rPr>
              <a:t>⇒ </a:t>
            </a:r>
          </a:p>
          <a:p>
            <a:pPr marL="0" indent="0">
              <a:buNone/>
            </a:pPr>
            <a:r>
              <a:rPr lang="cs-CZ" b="1" dirty="0">
                <a:solidFill>
                  <a:srgbClr val="000099"/>
                </a:solidFill>
                <a:latin typeface="Cambria Math"/>
                <a:ea typeface="Cambria Math"/>
              </a:rPr>
              <a:t> </a:t>
            </a:r>
            <a:r>
              <a:rPr lang="cs-CZ" b="1" dirty="0" smtClean="0">
                <a:solidFill>
                  <a:srgbClr val="000099"/>
                </a:solidFill>
                <a:latin typeface="Cambria Math"/>
                <a:ea typeface="Cambria Math"/>
              </a:rPr>
              <a:t>                              </a:t>
            </a:r>
            <a:r>
              <a:rPr lang="cs-CZ" b="1" dirty="0" err="1" smtClean="0">
                <a:solidFill>
                  <a:srgbClr val="000099"/>
                </a:solidFill>
                <a:latin typeface="Cambria Math"/>
                <a:ea typeface="Cambria Math"/>
              </a:rPr>
              <a:t>S</a:t>
            </a:r>
            <a:r>
              <a:rPr lang="cs-CZ" sz="2000" b="1" dirty="0" err="1" smtClean="0">
                <a:solidFill>
                  <a:srgbClr val="000099"/>
                </a:solidFill>
                <a:latin typeface="Cambria Math"/>
                <a:ea typeface="Cambria Math"/>
              </a:rPr>
              <a:t>p</a:t>
            </a:r>
            <a:r>
              <a:rPr lang="cs-CZ" sz="2000" b="1" dirty="0" smtClean="0">
                <a:solidFill>
                  <a:srgbClr val="000099"/>
                </a:solidFill>
                <a:latin typeface="Cambria Math"/>
                <a:ea typeface="Cambria Math"/>
              </a:rPr>
              <a:t> </a:t>
            </a:r>
            <a:r>
              <a:rPr lang="cs-CZ" b="1" dirty="0" smtClean="0">
                <a:solidFill>
                  <a:srgbClr val="000099"/>
                </a:solidFill>
                <a:latin typeface="Cambria Math"/>
                <a:ea typeface="Cambria Math"/>
              </a:rPr>
              <a:t>= </a:t>
            </a:r>
            <a:r>
              <a:rPr lang="el-GR" b="1" dirty="0" smtClean="0">
                <a:solidFill>
                  <a:srgbClr val="000099"/>
                </a:solidFill>
                <a:latin typeface="Cambria Math"/>
                <a:ea typeface="Cambria Math"/>
              </a:rPr>
              <a:t>π</a:t>
            </a:r>
            <a:r>
              <a:rPr lang="cs-CZ" b="1" dirty="0" smtClean="0">
                <a:solidFill>
                  <a:srgbClr val="000099"/>
                </a:solidFill>
                <a:latin typeface="Cambria Math"/>
                <a:ea typeface="Cambria Math"/>
              </a:rPr>
              <a:t>r</a:t>
            </a:r>
            <a:r>
              <a:rPr lang="cs-CZ" b="1" dirty="0" smtClean="0">
                <a:solidFill>
                  <a:srgbClr val="000099"/>
                </a:solidFill>
                <a:latin typeface="Candara"/>
                <a:ea typeface="Cambria Math"/>
              </a:rPr>
              <a:t>²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0099"/>
                </a:solidFill>
                <a:latin typeface="Candara"/>
                <a:ea typeface="Cambria Math"/>
              </a:rPr>
              <a:t>                                  </a:t>
            </a:r>
            <a:endParaRPr lang="cs-CZ" b="1" dirty="0">
              <a:solidFill>
                <a:srgbClr val="000099"/>
              </a:solidFill>
              <a:latin typeface="Candara"/>
              <a:ea typeface="Cambria Math"/>
            </a:endParaRPr>
          </a:p>
          <a:p>
            <a:pPr marL="0" indent="0">
              <a:buNone/>
            </a:pPr>
            <a:endParaRPr lang="cs-CZ" sz="3600" b="1" dirty="0" smtClean="0">
              <a:solidFill>
                <a:srgbClr val="000099"/>
              </a:solidFill>
              <a:latin typeface="Candara"/>
              <a:ea typeface="Cambria Math"/>
            </a:endParaRPr>
          </a:p>
          <a:p>
            <a:pPr marL="0" indent="0">
              <a:buNone/>
            </a:pPr>
            <a:r>
              <a:rPr lang="cs-CZ" sz="3600" b="1" dirty="0" smtClean="0">
                <a:solidFill>
                  <a:srgbClr val="000099"/>
                </a:solidFill>
                <a:latin typeface="Candara"/>
                <a:ea typeface="Cambria Math"/>
              </a:rPr>
              <a:t>V = </a:t>
            </a:r>
            <a:r>
              <a:rPr lang="el-GR" sz="3600" b="1" dirty="0" smtClean="0">
                <a:solidFill>
                  <a:srgbClr val="000099"/>
                </a:solidFill>
                <a:latin typeface="Candara"/>
                <a:ea typeface="Cambria Math"/>
              </a:rPr>
              <a:t>π</a:t>
            </a:r>
            <a:r>
              <a:rPr lang="cs-CZ" sz="3600" b="1" dirty="0" smtClean="0">
                <a:solidFill>
                  <a:srgbClr val="000099"/>
                </a:solidFill>
                <a:latin typeface="Candara"/>
                <a:ea typeface="Cambria Math"/>
              </a:rPr>
              <a:t>r². v        </a:t>
            </a:r>
            <a:r>
              <a:rPr lang="cs-CZ" b="1" dirty="0" smtClean="0">
                <a:solidFill>
                  <a:srgbClr val="000099"/>
                </a:solidFill>
                <a:latin typeface="Candara"/>
                <a:ea typeface="Cambria Math"/>
              </a:rPr>
              <a:t>Jednotky objemu: </a:t>
            </a:r>
            <a:r>
              <a:rPr lang="cs-CZ" b="1" dirty="0" smtClean="0">
                <a:solidFill>
                  <a:schemeClr val="tx1"/>
                </a:solidFill>
                <a:latin typeface="Candara"/>
                <a:ea typeface="Cambria Math"/>
              </a:rPr>
              <a:t>km³, m³, dm³, cm³, mm³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0099"/>
                </a:solidFill>
                <a:latin typeface="Candara"/>
                <a:ea typeface="Cambria Math"/>
              </a:rPr>
              <a:t>                                                                           </a:t>
            </a:r>
            <a:r>
              <a:rPr lang="cs-CZ" b="1" dirty="0" smtClean="0">
                <a:solidFill>
                  <a:srgbClr val="FF0000"/>
                </a:solidFill>
                <a:latin typeface="Candara"/>
                <a:ea typeface="Cambria Math"/>
              </a:rPr>
              <a:t>hl, l, dl, cl, ml</a:t>
            </a:r>
            <a:endParaRPr lang="cs-CZ" b="1" dirty="0" smtClean="0">
              <a:solidFill>
                <a:srgbClr val="000099"/>
              </a:solidFill>
              <a:latin typeface="Candara"/>
              <a:ea typeface="Cambria Math"/>
            </a:endParaRPr>
          </a:p>
          <a:p>
            <a:pPr marL="0" indent="0">
              <a:buNone/>
            </a:pPr>
            <a:r>
              <a:rPr lang="cs-CZ" sz="3600" b="1" dirty="0">
                <a:solidFill>
                  <a:srgbClr val="000099"/>
                </a:solidFill>
                <a:latin typeface="Candara"/>
                <a:ea typeface="Cambria Math"/>
              </a:rPr>
              <a:t> </a:t>
            </a:r>
            <a:r>
              <a:rPr lang="cs-CZ" sz="3600" b="1" dirty="0" smtClean="0">
                <a:solidFill>
                  <a:srgbClr val="000099"/>
                </a:solidFill>
                <a:latin typeface="Candara"/>
                <a:ea typeface="Cambria Math"/>
              </a:rPr>
              <a:t>                     </a:t>
            </a:r>
            <a:endParaRPr lang="cs-CZ" sz="3600" b="1" dirty="0">
              <a:solidFill>
                <a:srgbClr val="000099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323528" y="4653136"/>
            <a:ext cx="2088232" cy="100811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107548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4294967295"/>
          </p:nvPr>
        </p:nvSpPr>
        <p:spPr>
          <a:xfrm>
            <a:off x="395536" y="404664"/>
            <a:ext cx="8496944" cy="5976664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Při výpočtu povrchu válce budeme vycházet ze sítě válce. 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 smtClean="0"/>
              <a:t>                                                       </a:t>
            </a:r>
            <a:r>
              <a:rPr lang="cs-CZ" b="1" dirty="0" smtClean="0">
                <a:solidFill>
                  <a:srgbClr val="FF0000"/>
                </a:solidFill>
              </a:rPr>
              <a:t>S = 2S</a:t>
            </a:r>
            <a:r>
              <a:rPr lang="cs-CZ" sz="2000" b="1" dirty="0" smtClean="0">
                <a:solidFill>
                  <a:srgbClr val="FF0000"/>
                </a:solidFill>
              </a:rPr>
              <a:t>p + </a:t>
            </a:r>
            <a:r>
              <a:rPr lang="cs-CZ" b="1" dirty="0" err="1" smtClean="0">
                <a:solidFill>
                  <a:srgbClr val="FF0000"/>
                </a:solidFill>
              </a:rPr>
              <a:t>S</a:t>
            </a:r>
            <a:r>
              <a:rPr lang="cs-CZ" sz="2000" b="1" dirty="0" err="1" smtClean="0">
                <a:solidFill>
                  <a:srgbClr val="FF0000"/>
                </a:solidFill>
              </a:rPr>
              <a:t>pl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</a:p>
          <a:p>
            <a:pPr marL="0" indent="0">
              <a:buNone/>
            </a:pPr>
            <a:r>
              <a:rPr lang="cs-CZ" sz="2000" b="1" dirty="0">
                <a:solidFill>
                  <a:srgbClr val="FF0000"/>
                </a:solidFill>
              </a:rPr>
              <a:t> </a:t>
            </a:r>
            <a:r>
              <a:rPr lang="cs-CZ" sz="2000" b="1" dirty="0" smtClean="0">
                <a:solidFill>
                  <a:srgbClr val="FF0000"/>
                </a:solidFill>
              </a:rPr>
              <a:t>                                                                 </a:t>
            </a:r>
            <a:r>
              <a:rPr lang="cs-CZ" b="1" dirty="0" smtClean="0">
                <a:solidFill>
                  <a:srgbClr val="FF0000"/>
                </a:solidFill>
              </a:rPr>
              <a:t>S = 2</a:t>
            </a:r>
            <a:r>
              <a:rPr lang="el-GR" b="1" dirty="0" smtClean="0">
                <a:solidFill>
                  <a:srgbClr val="FF0000"/>
                </a:solidFill>
              </a:rPr>
              <a:t>π</a:t>
            </a:r>
            <a:r>
              <a:rPr lang="cs-CZ" b="1" dirty="0" smtClean="0">
                <a:solidFill>
                  <a:srgbClr val="FF0000"/>
                </a:solidFill>
              </a:rPr>
              <a:t>r</a:t>
            </a:r>
            <a:r>
              <a:rPr lang="cs-CZ" b="1" dirty="0" smtClean="0">
                <a:solidFill>
                  <a:srgbClr val="FF0000"/>
                </a:solidFill>
                <a:latin typeface="Candara"/>
              </a:rPr>
              <a:t>² + 2</a:t>
            </a:r>
            <a:r>
              <a:rPr lang="el-GR" b="1" dirty="0" smtClean="0">
                <a:solidFill>
                  <a:srgbClr val="FF0000"/>
                </a:solidFill>
                <a:latin typeface="Candara"/>
              </a:rPr>
              <a:t>π</a:t>
            </a:r>
            <a:r>
              <a:rPr lang="cs-CZ" b="1" dirty="0" err="1" smtClean="0">
                <a:solidFill>
                  <a:srgbClr val="FF0000"/>
                </a:solidFill>
                <a:latin typeface="Candara"/>
              </a:rPr>
              <a:t>rv</a:t>
            </a:r>
            <a:endParaRPr lang="cs-CZ" b="1" dirty="0" smtClean="0">
              <a:solidFill>
                <a:srgbClr val="FF0000"/>
              </a:solidFill>
              <a:latin typeface="Candara"/>
            </a:endParaRPr>
          </a:p>
          <a:p>
            <a:pPr marL="0" indent="0">
              <a:buNone/>
            </a:pPr>
            <a:r>
              <a:rPr lang="cs-CZ" sz="3200" b="1" dirty="0">
                <a:solidFill>
                  <a:srgbClr val="FF0000"/>
                </a:solidFill>
                <a:latin typeface="Candara"/>
              </a:rPr>
              <a:t> </a:t>
            </a:r>
            <a:r>
              <a:rPr lang="cs-CZ" sz="3200" b="1" dirty="0" smtClean="0">
                <a:solidFill>
                  <a:srgbClr val="FF0000"/>
                </a:solidFill>
                <a:latin typeface="Candara"/>
              </a:rPr>
              <a:t>                                        </a:t>
            </a:r>
            <a:r>
              <a:rPr lang="cs-CZ" b="1" dirty="0" smtClean="0">
                <a:solidFill>
                  <a:srgbClr val="FF0000"/>
                </a:solidFill>
                <a:latin typeface="Candara"/>
              </a:rPr>
              <a:t>S = 2</a:t>
            </a:r>
            <a:r>
              <a:rPr lang="el-GR" b="1" dirty="0" smtClean="0">
                <a:solidFill>
                  <a:srgbClr val="FF0000"/>
                </a:solidFill>
                <a:latin typeface="Candara"/>
              </a:rPr>
              <a:t>π</a:t>
            </a:r>
            <a:r>
              <a:rPr lang="cs-CZ" b="1" dirty="0" smtClean="0">
                <a:solidFill>
                  <a:srgbClr val="FF0000"/>
                </a:solidFill>
                <a:latin typeface="Candara"/>
              </a:rPr>
              <a:t>r . (</a:t>
            </a:r>
            <a:r>
              <a:rPr lang="cs-CZ" b="1" dirty="0" err="1" smtClean="0">
                <a:solidFill>
                  <a:srgbClr val="FF0000"/>
                </a:solidFill>
                <a:latin typeface="Candara"/>
              </a:rPr>
              <a:t>r+v</a:t>
            </a:r>
            <a:r>
              <a:rPr lang="cs-CZ" b="1" dirty="0" smtClean="0">
                <a:solidFill>
                  <a:srgbClr val="FF0000"/>
                </a:solidFill>
                <a:latin typeface="Candara"/>
              </a:rPr>
              <a:t>)  </a:t>
            </a:r>
          </a:p>
          <a:p>
            <a:pPr marL="0" indent="0">
              <a:buNone/>
            </a:pPr>
            <a:endParaRPr lang="cs-CZ" b="1" dirty="0">
              <a:solidFill>
                <a:srgbClr val="FF0000"/>
              </a:solidFill>
              <a:latin typeface="Candara"/>
            </a:endParaRPr>
          </a:p>
          <a:p>
            <a:pPr marL="0" indent="0">
              <a:buNone/>
            </a:pPr>
            <a:endParaRPr lang="cs-CZ" b="1" dirty="0" smtClean="0">
              <a:solidFill>
                <a:srgbClr val="FF0000"/>
              </a:solidFill>
              <a:latin typeface="Candara"/>
            </a:endParaRPr>
          </a:p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  <a:latin typeface="Candara"/>
              </a:rPr>
              <a:t> </a:t>
            </a:r>
            <a:r>
              <a:rPr lang="cs-CZ" b="1" dirty="0" smtClean="0">
                <a:solidFill>
                  <a:srgbClr val="FF0000"/>
                </a:solidFill>
                <a:latin typeface="Candara"/>
              </a:rPr>
              <a:t>                                                      </a:t>
            </a:r>
            <a:r>
              <a:rPr lang="cs-CZ" b="1" dirty="0" err="1" smtClean="0">
                <a:solidFill>
                  <a:srgbClr val="000099"/>
                </a:solidFill>
                <a:latin typeface="Candara"/>
              </a:rPr>
              <a:t>S</a:t>
            </a:r>
            <a:r>
              <a:rPr lang="cs-CZ" sz="2000" b="1" dirty="0" err="1" smtClean="0">
                <a:solidFill>
                  <a:srgbClr val="000099"/>
                </a:solidFill>
                <a:latin typeface="Candara"/>
              </a:rPr>
              <a:t>p</a:t>
            </a:r>
            <a:r>
              <a:rPr lang="cs-CZ" sz="2000" b="1" dirty="0" smtClean="0">
                <a:solidFill>
                  <a:srgbClr val="000099"/>
                </a:solidFill>
                <a:latin typeface="Candara"/>
              </a:rPr>
              <a:t> </a:t>
            </a:r>
            <a:r>
              <a:rPr lang="cs-CZ" b="1" dirty="0" smtClean="0">
                <a:solidFill>
                  <a:srgbClr val="000099"/>
                </a:solidFill>
                <a:latin typeface="Candara"/>
              </a:rPr>
              <a:t>– plocha podstavy</a:t>
            </a:r>
          </a:p>
          <a:p>
            <a:pPr marL="0" indent="0">
              <a:buNone/>
            </a:pPr>
            <a:r>
              <a:rPr lang="cs-CZ" b="1" dirty="0">
                <a:solidFill>
                  <a:srgbClr val="000099"/>
                </a:solidFill>
                <a:latin typeface="Candara"/>
              </a:rPr>
              <a:t> </a:t>
            </a:r>
            <a:r>
              <a:rPr lang="cs-CZ" b="1" dirty="0" smtClean="0">
                <a:solidFill>
                  <a:srgbClr val="000099"/>
                </a:solidFill>
                <a:latin typeface="Candara"/>
              </a:rPr>
              <a:t>                                                      </a:t>
            </a:r>
            <a:r>
              <a:rPr lang="cs-CZ" b="1" dirty="0" err="1" smtClean="0">
                <a:solidFill>
                  <a:srgbClr val="000099"/>
                </a:solidFill>
                <a:latin typeface="Candara"/>
              </a:rPr>
              <a:t>S</a:t>
            </a:r>
            <a:r>
              <a:rPr lang="cs-CZ" sz="2000" b="1" dirty="0" err="1" smtClean="0">
                <a:solidFill>
                  <a:srgbClr val="000099"/>
                </a:solidFill>
                <a:latin typeface="Candara"/>
              </a:rPr>
              <a:t>pl</a:t>
            </a:r>
            <a:r>
              <a:rPr lang="cs-CZ" b="1" dirty="0" smtClean="0">
                <a:solidFill>
                  <a:srgbClr val="000099"/>
                </a:solidFill>
                <a:latin typeface="Candara"/>
              </a:rPr>
              <a:t> – plocha pláště </a:t>
            </a:r>
          </a:p>
          <a:p>
            <a:pPr marL="0" indent="0">
              <a:buNone/>
            </a:pPr>
            <a:endParaRPr lang="cs-CZ" b="1" dirty="0">
              <a:solidFill>
                <a:srgbClr val="000099"/>
              </a:solidFill>
              <a:latin typeface="Candara"/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0099"/>
                </a:solidFill>
                <a:latin typeface="Candara"/>
              </a:rPr>
              <a:t>Povrch válce počítáme ve čtverečných jednotkách.</a:t>
            </a:r>
            <a:endParaRPr lang="cs-CZ" b="1" dirty="0"/>
          </a:p>
        </p:txBody>
      </p:sp>
      <p:sp>
        <p:nvSpPr>
          <p:cNvPr id="2" name="Obdélník 1"/>
          <p:cNvSpPr/>
          <p:nvPr/>
        </p:nvSpPr>
        <p:spPr>
          <a:xfrm>
            <a:off x="755576" y="2564904"/>
            <a:ext cx="2736304" cy="914400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1187624" y="1628800"/>
            <a:ext cx="1008112" cy="936104"/>
          </a:xfrm>
          <a:prstGeom prst="ellipse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1187624" y="3479304"/>
            <a:ext cx="1008112" cy="957808"/>
          </a:xfrm>
          <a:prstGeom prst="ellipse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1403648" y="3140968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 </a:t>
            </a:r>
            <a:r>
              <a:rPr lang="cs-CZ" b="1" dirty="0" smtClean="0">
                <a:solidFill>
                  <a:srgbClr val="FF0000"/>
                </a:solidFill>
              </a:rPr>
              <a:t>2</a:t>
            </a:r>
            <a:r>
              <a:rPr lang="el-GR" b="1" dirty="0" smtClean="0">
                <a:solidFill>
                  <a:srgbClr val="FF0000"/>
                </a:solidFill>
              </a:rPr>
              <a:t>π</a:t>
            </a:r>
            <a:r>
              <a:rPr lang="cs-CZ" b="1" dirty="0" smtClean="0">
                <a:solidFill>
                  <a:srgbClr val="FF0000"/>
                </a:solidFill>
              </a:rPr>
              <a:t>r</a:t>
            </a:r>
            <a:endParaRPr lang="cs-CZ" b="1" dirty="0">
              <a:solidFill>
                <a:srgbClr val="FF0000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8" name="TextovéPole 7"/>
              <p:cNvSpPr txBox="1"/>
              <p:nvPr/>
            </p:nvSpPr>
            <p:spPr>
              <a:xfrm>
                <a:off x="1187624" y="1844824"/>
                <a:ext cx="616779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l-GR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𝝅</m:t>
                      </m:r>
                      <m:r>
                        <a:rPr lang="cs-CZ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𝒓</m:t>
                      </m:r>
                      <m:r>
                        <a:rPr lang="cs-CZ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²</m:t>
                      </m:r>
                    </m:oMath>
                  </m:oMathPara>
                </a14:m>
                <a:endParaRPr lang="cs-CZ" b="1" dirty="0">
                  <a:solidFill>
                    <a:srgbClr val="FF0000"/>
                  </a:solidFill>
                </a:endParaRPr>
              </a:p>
            </p:txBody>
          </p:sp>
        </mc:Choice>
        <mc:Fallback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87624" y="1844824"/>
                <a:ext cx="616779" cy="369332"/>
              </a:xfrm>
              <a:prstGeom prst="rect">
                <a:avLst/>
              </a:prstGeom>
              <a:blipFill rotWithShape="1">
                <a:blip r:embed="rId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9" name="TextovéPole 8"/>
              <p:cNvSpPr txBox="1"/>
              <p:nvPr/>
            </p:nvSpPr>
            <p:spPr>
              <a:xfrm>
                <a:off x="1403648" y="3958208"/>
                <a:ext cx="472763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l-GR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𝝅</m:t>
                      </m:r>
                      <m:r>
                        <a:rPr lang="cs-CZ" b="1" i="1">
                          <a:solidFill>
                            <a:srgbClr val="FF0000"/>
                          </a:solidFill>
                          <a:latin typeface="Cambria Math"/>
                        </a:rPr>
                        <m:t>𝒓</m:t>
                      </m:r>
                      <m:r>
                        <a:rPr lang="cs-CZ" b="1" i="1">
                          <a:solidFill>
                            <a:srgbClr val="FF0000"/>
                          </a:solidFill>
                          <a:latin typeface="Cambria Math"/>
                        </a:rPr>
                        <m:t>²</m:t>
                      </m:r>
                    </m:oMath>
                  </m:oMathPara>
                </a14:m>
                <a:endParaRPr lang="cs-CZ" b="1" dirty="0">
                  <a:solidFill>
                    <a:srgbClr val="FF0000"/>
                  </a:solidFill>
                </a:endParaRPr>
              </a:p>
            </p:txBody>
          </p:sp>
        </mc:Choice>
        <mc:Fallback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03648" y="3958208"/>
                <a:ext cx="472763" cy="369332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r="-1923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TextovéPole 9"/>
          <p:cNvSpPr txBox="1"/>
          <p:nvPr/>
        </p:nvSpPr>
        <p:spPr>
          <a:xfrm>
            <a:off x="3491880" y="2780928"/>
            <a:ext cx="4007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v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417752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/>
      <p:bldP spid="8" grpId="0" animBg="1"/>
      <p:bldP spid="9" grpId="0" animBg="1"/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4294967295"/>
          </p:nvPr>
        </p:nvSpPr>
        <p:spPr>
          <a:xfrm>
            <a:off x="251520" y="908720"/>
            <a:ext cx="8712968" cy="5400600"/>
          </a:xfrm>
          <a:solidFill>
            <a:schemeClr val="bg1"/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b="1" dirty="0" smtClean="0">
                <a:solidFill>
                  <a:srgbClr val="000099"/>
                </a:solidFill>
              </a:rPr>
              <a:t>Válec v našem životě:</a:t>
            </a:r>
            <a:endParaRPr lang="cs-CZ" sz="3600" b="1" dirty="0">
              <a:solidFill>
                <a:srgbClr val="000099"/>
              </a:solidFill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1491568" y="5326360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C:\Users\alena.cechova\Desktop\mama dumy\20140527_23174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2636912"/>
            <a:ext cx="3456383" cy="2689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lena.cechova\Desktop\mama dumy\20140527_23284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556792"/>
            <a:ext cx="3699748" cy="3960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06747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2675467"/>
            <a:ext cx="8640959" cy="34506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>
                <a:latin typeface="+mj-lt"/>
              </a:rPr>
              <a:t>http://www.datakabinet.cz/cs/Vyukove-materialy-a-data/Matematika-a-jeji-aplikace/ </a:t>
            </a:r>
          </a:p>
          <a:p>
            <a:pPr marL="0" indent="0">
              <a:buNone/>
            </a:pPr>
            <a:r>
              <a:rPr lang="cs-CZ" sz="1800" dirty="0">
                <a:latin typeface="+mj-lt"/>
                <a:cs typeface="Arial" pitchFamily="34" charset="0"/>
              </a:rPr>
              <a:t>Autorem materiálu a všech jeho částí, není-li uvedeno jinak, je Mgr. Alena Čechová</a:t>
            </a:r>
            <a:r>
              <a:rPr lang="cs-CZ" sz="1800">
                <a:latin typeface="+mj-lt"/>
                <a:cs typeface="Arial" pitchFamily="34" charset="0"/>
              </a:rPr>
              <a:t>. </a:t>
            </a:r>
            <a:endParaRPr lang="cs-CZ" sz="1800" dirty="0">
              <a:latin typeface="+mj-lt"/>
              <a:cs typeface="Arial" pitchFamily="34" charset="0"/>
            </a:endParaRPr>
          </a:p>
          <a:p>
            <a:endParaRPr lang="cs-CZ" sz="18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chemeClr val="tx1"/>
                </a:solidFill>
              </a:rPr>
              <a:t>Použité zdroje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10078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Horizon</Template>
  <TotalTime>1599</TotalTime>
  <Words>503</Words>
  <Application>Microsoft Office PowerPoint</Application>
  <PresentationFormat>Předvádění na obrazovce (4:3)</PresentationFormat>
  <Paragraphs>119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Vlnění</vt:lpstr>
      <vt:lpstr>Snímek 1</vt:lpstr>
      <vt:lpstr>Rotační válec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alena.cechova</dc:creator>
  <cp:lastModifiedBy>Dum</cp:lastModifiedBy>
  <cp:revision>253</cp:revision>
  <dcterms:created xsi:type="dcterms:W3CDTF">2013-01-16T20:09:48Z</dcterms:created>
  <dcterms:modified xsi:type="dcterms:W3CDTF">2015-07-16T16:43:33Z</dcterms:modified>
</cp:coreProperties>
</file>