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56" r:id="rId2"/>
    <p:sldId id="265" r:id="rId3"/>
    <p:sldId id="261" r:id="rId4"/>
    <p:sldId id="264" r:id="rId5"/>
    <p:sldId id="267" r:id="rId6"/>
    <p:sldId id="257" r:id="rId7"/>
    <p:sldId id="269" r:id="rId8"/>
    <p:sldId id="260" r:id="rId9"/>
    <p:sldId id="268" r:id="rId10"/>
    <p:sldId id="258" r:id="rId11"/>
    <p:sldId id="263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100" d="100"/>
          <a:sy n="100" d="100"/>
        </p:scale>
        <p:origin x="-20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datakabinet.cz/cs/Vyukove-materialy-a-data/Matematika-a-jeji-aplikace/Ilustrace-a-obrazky/Kolmy-jehlan-s-popisem.html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7826731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 Jehlan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III/2/MAT/2/1/1-53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jehlanu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Jehlan, kolmý jehlan, kosý jehlan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</a:t>
                      </a:r>
                      <a:r>
                        <a:rPr lang="cs-CZ" sz="1000" kern="50" dirty="0" smtClean="0">
                          <a:effectLst/>
                        </a:rPr>
                        <a:t>metodické pokyny </a:t>
                      </a:r>
                      <a:r>
                        <a:rPr lang="cs-CZ" sz="1000" kern="50" dirty="0">
                          <a:effectLst/>
                        </a:rPr>
                        <a:t>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5.6.2014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Jehlan 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179512" y="404664"/>
            <a:ext cx="8712968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Máme-li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dánu rovinu </a:t>
            </a:r>
            <a:r>
              <a:rPr lang="el-GR" sz="2800" b="1" dirty="0" smtClean="0">
                <a:solidFill>
                  <a:schemeClr val="tx1"/>
                </a:solidFill>
                <a:latin typeface="Candara"/>
              </a:rPr>
              <a:t>ρ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, v této rovině n-úhelník A1, A2 ….</a:t>
            </a:r>
            <a:r>
              <a:rPr lang="cs-CZ" sz="2800" b="1" dirty="0" err="1" smtClean="0">
                <a:solidFill>
                  <a:schemeClr val="tx1"/>
                </a:solidFill>
                <a:latin typeface="Candara"/>
              </a:rPr>
              <a:t>A</a:t>
            </a:r>
            <a:r>
              <a:rPr lang="cs-CZ" b="1" dirty="0" err="1" smtClean="0">
                <a:solidFill>
                  <a:schemeClr val="tx1"/>
                </a:solidFill>
                <a:latin typeface="Candara"/>
              </a:rPr>
              <a:t>n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 /např. pětiúhelník/ a mimo rovinu </a:t>
            </a:r>
            <a:r>
              <a:rPr lang="el-GR" sz="2800" b="1" dirty="0" smtClean="0">
                <a:solidFill>
                  <a:schemeClr val="tx1"/>
                </a:solidFill>
              </a:rPr>
              <a:t>ρ</a:t>
            </a:r>
            <a:r>
              <a:rPr lang="cs-CZ" sz="2800" b="1" dirty="0" smtClean="0">
                <a:solidFill>
                  <a:schemeClr val="tx1"/>
                </a:solidFill>
              </a:rPr>
              <a:t> bod V, pak těleso omezené n-úhelníkem A</a:t>
            </a:r>
            <a:r>
              <a:rPr lang="cs-CZ" b="1" dirty="0" smtClean="0">
                <a:solidFill>
                  <a:schemeClr val="tx1"/>
                </a:solidFill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</a:rPr>
              <a:t>, A</a:t>
            </a:r>
            <a:r>
              <a:rPr lang="cs-CZ" b="1" dirty="0" smtClean="0">
                <a:solidFill>
                  <a:schemeClr val="tx1"/>
                </a:solidFill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</a:rPr>
              <a:t>, A</a:t>
            </a:r>
            <a:r>
              <a:rPr lang="cs-CZ" sz="2000" b="1" dirty="0" smtClean="0">
                <a:solidFill>
                  <a:schemeClr val="tx1"/>
                </a:solidFill>
              </a:rPr>
              <a:t>3</a:t>
            </a:r>
            <a:r>
              <a:rPr lang="cs-CZ" sz="2800" b="1" dirty="0" smtClean="0">
                <a:solidFill>
                  <a:schemeClr val="tx1"/>
                </a:solidFill>
              </a:rPr>
              <a:t> ….</a:t>
            </a:r>
            <a:r>
              <a:rPr lang="cs-CZ" sz="2800" b="1" dirty="0" err="1" smtClean="0">
                <a:solidFill>
                  <a:schemeClr val="tx1"/>
                </a:solidFill>
              </a:rPr>
              <a:t>A</a:t>
            </a:r>
            <a:r>
              <a:rPr lang="cs-CZ" b="1" dirty="0" err="1" smtClean="0">
                <a:solidFill>
                  <a:schemeClr val="tx1"/>
                </a:solidFill>
              </a:rPr>
              <a:t>n</a:t>
            </a:r>
            <a:r>
              <a:rPr lang="cs-CZ" sz="2800" b="1" dirty="0" smtClean="0">
                <a:solidFill>
                  <a:schemeClr val="tx1"/>
                </a:solidFill>
              </a:rPr>
              <a:t> a trojúhelníky A</a:t>
            </a:r>
            <a:r>
              <a:rPr lang="cs-CZ" b="1" dirty="0" smtClean="0">
                <a:solidFill>
                  <a:schemeClr val="tx1"/>
                </a:solidFill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</a:rPr>
              <a:t>V, A</a:t>
            </a:r>
            <a:r>
              <a:rPr lang="cs-CZ" b="1" dirty="0" smtClean="0">
                <a:solidFill>
                  <a:schemeClr val="tx1"/>
                </a:solidFill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r>
              <a:rPr lang="cs-CZ" sz="2000" b="1" dirty="0" smtClean="0">
                <a:solidFill>
                  <a:schemeClr val="tx1"/>
                </a:solidFill>
              </a:rPr>
              <a:t>3</a:t>
            </a:r>
            <a:r>
              <a:rPr lang="cs-CZ" sz="2800" b="1" dirty="0" smtClean="0">
                <a:solidFill>
                  <a:schemeClr val="tx1"/>
                </a:solidFill>
              </a:rPr>
              <a:t>V ….A</a:t>
            </a:r>
            <a:r>
              <a:rPr lang="cs-CZ" b="1" dirty="0" smtClean="0">
                <a:solidFill>
                  <a:schemeClr val="tx1"/>
                </a:solidFill>
              </a:rPr>
              <a:t>n</a:t>
            </a:r>
            <a:r>
              <a:rPr lang="cs-CZ" sz="2800" b="1" dirty="0" smtClean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1</a:t>
            </a:r>
            <a:r>
              <a:rPr lang="cs-CZ" sz="2800" b="1" dirty="0" smtClean="0">
                <a:solidFill>
                  <a:schemeClr val="tx1"/>
                </a:solidFill>
              </a:rPr>
              <a:t>V se nazývá n-</a:t>
            </a:r>
            <a:r>
              <a:rPr lang="cs-CZ" sz="2800" b="1" dirty="0" err="1" smtClean="0">
                <a:solidFill>
                  <a:schemeClr val="tx1"/>
                </a:solidFill>
              </a:rPr>
              <a:t>boký</a:t>
            </a:r>
            <a:r>
              <a:rPr lang="cs-CZ" sz="2800" b="1" dirty="0" smtClean="0">
                <a:solidFill>
                  <a:schemeClr val="tx1"/>
                </a:solidFill>
              </a:rPr>
              <a:t> jehlan. 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Vzdálenost VV</a:t>
            </a: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´ je výška jehlanu.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6372200" y="3861048"/>
            <a:ext cx="1008112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763688" y="5589240"/>
            <a:ext cx="4608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6228184" y="3861048"/>
            <a:ext cx="11521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763688" y="3861048"/>
            <a:ext cx="1008112" cy="1728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771800" y="3861048"/>
            <a:ext cx="9361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1979712" y="5229200"/>
                <a:ext cx="32874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712" y="5229200"/>
                <a:ext cx="328747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3239852" y="4725144"/>
            <a:ext cx="468052" cy="50405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3707904" y="5085184"/>
            <a:ext cx="1152128" cy="14401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860032" y="4423756"/>
            <a:ext cx="782661" cy="661428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239852" y="4122368"/>
            <a:ext cx="1044116" cy="602776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83968" y="4122368"/>
            <a:ext cx="1358725" cy="301388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076056" y="3753036"/>
            <a:ext cx="36728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v</a:t>
            </a:r>
            <a:endParaRPr lang="cs-CZ" sz="1600" dirty="0"/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3237328" y="2420888"/>
            <a:ext cx="2270776" cy="2308902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283970" y="2420888"/>
            <a:ext cx="1224134" cy="170148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508104" y="2420888"/>
            <a:ext cx="134589" cy="2002868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3707906" y="2420888"/>
            <a:ext cx="1800198" cy="2808312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4860034" y="2420888"/>
            <a:ext cx="648070" cy="2664296"/>
          </a:xfrm>
          <a:prstGeom prst="line">
            <a:avLst/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4860031" y="4273062"/>
            <a:ext cx="519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V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987824" y="4642394"/>
            <a:ext cx="4714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sz="1600" dirty="0" smtClean="0"/>
              <a:t>1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473878" y="5229200"/>
            <a:ext cx="594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sz="1600" dirty="0" smtClean="0"/>
              <a:t>2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716016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sz="1600" dirty="0" smtClean="0"/>
              <a:t>3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067944" y="36810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sz="1600" dirty="0" smtClean="0"/>
              <a:t>5</a:t>
            </a:r>
            <a:endParaRPr lang="cs-CZ" dirty="0"/>
          </a:p>
        </p:txBody>
      </p:sp>
      <p:cxnSp>
        <p:nvCxnSpPr>
          <p:cNvPr id="87" name="Přímá spojnice 86"/>
          <p:cNvCxnSpPr/>
          <p:nvPr/>
        </p:nvCxnSpPr>
        <p:spPr>
          <a:xfrm flipH="1">
            <a:off x="5251362" y="2420888"/>
            <a:ext cx="256742" cy="20882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5472101" y="2132856"/>
            <a:ext cx="341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5642693" y="4273062"/>
            <a:ext cx="585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sz="1600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332656"/>
            <a:ext cx="864096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Podle polohy výšky  rozlišujeme dva druhy jehlanů: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kolmý jehlan – výška prochází středem podstavy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kosý jehlan – výška neprochází středem podstavy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Dále se budeme věnovat kolmému jehlanu.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Pojmenování kolmého jehlanu vychází z tvaru podstavy. Pokud je podstavou pravidelný n-úhelník, pak se jedná o </a:t>
            </a:r>
            <a:r>
              <a:rPr lang="cs-CZ" b="1" dirty="0" smtClean="0">
                <a:solidFill>
                  <a:srgbClr val="FF0000"/>
                </a:solidFill>
              </a:rPr>
              <a:t>pravidelný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n-</a:t>
            </a:r>
            <a:r>
              <a:rPr lang="cs-CZ" b="1" dirty="0" err="1" smtClean="0">
                <a:solidFill>
                  <a:srgbClr val="FF0000"/>
                </a:solidFill>
              </a:rPr>
              <a:t>boký</a:t>
            </a:r>
            <a:r>
              <a:rPr lang="cs-CZ" b="1" dirty="0" smtClean="0">
                <a:solidFill>
                  <a:srgbClr val="FF0000"/>
                </a:solidFill>
              </a:rPr>
              <a:t>  jehlan.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Nyní si popíšeme pravidelný čtyřboký kolmý jehlan.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95536" y="1484784"/>
            <a:ext cx="864096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95536" y="2132856"/>
            <a:ext cx="864096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332656"/>
            <a:ext cx="8640959" cy="6336703"/>
          </a:xfrm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Pravidelný čtyřboký kolmý jehlan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                                                      </a:t>
            </a:r>
            <a:r>
              <a:rPr lang="cs-CZ" sz="2000" b="1" dirty="0" smtClean="0">
                <a:solidFill>
                  <a:srgbClr val="000099"/>
                </a:solidFill>
              </a:rPr>
              <a:t>hlavní vrchol            </a:t>
            </a:r>
          </a:p>
          <a:p>
            <a:pPr marL="0" indent="0">
              <a:buNone/>
            </a:pPr>
            <a:endParaRPr lang="cs-CZ" sz="20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endParaRPr lang="cs-CZ" sz="20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rgbClr val="000099"/>
                </a:solidFill>
              </a:rPr>
              <a:t> </a:t>
            </a:r>
            <a:r>
              <a:rPr lang="cs-CZ" sz="2000" b="1" dirty="0" smtClean="0">
                <a:solidFill>
                  <a:srgbClr val="000099"/>
                </a:solidFill>
              </a:rPr>
              <a:t>                                                                              boční hrany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0099"/>
                </a:solidFill>
              </a:rPr>
              <a:t>  stěnová výška</a:t>
            </a:r>
            <a:endParaRPr lang="cs-CZ" sz="20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>
                <a:solidFill>
                  <a:srgbClr val="000099"/>
                </a:solidFill>
              </a:rPr>
              <a:t>                                                                                          výška jehlanu</a:t>
            </a:r>
          </a:p>
          <a:p>
            <a:pPr marL="0" indent="0">
              <a:buNone/>
            </a:pPr>
            <a:endParaRPr lang="cs-CZ" sz="2000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0099"/>
                </a:solidFill>
              </a:rPr>
              <a:t>                                                                                 podstavné hrany</a:t>
            </a:r>
            <a:endParaRPr lang="cs-CZ" sz="20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0099"/>
                </a:solidFill>
              </a:rPr>
              <a:t>                                                                                         </a:t>
            </a:r>
            <a:endParaRPr lang="cs-CZ" sz="20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0099"/>
                </a:solidFill>
              </a:rPr>
              <a:t>                                                                                         podstavná úhlopříčka</a:t>
            </a:r>
          </a:p>
          <a:p>
            <a:pPr marL="0" indent="0">
              <a:buNone/>
            </a:pPr>
            <a:endParaRPr lang="cs-CZ" sz="20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0099"/>
                </a:solidFill>
              </a:rPr>
              <a:t>                                                                                    podstava ve tvaru čtverce </a:t>
            </a:r>
          </a:p>
          <a:p>
            <a:pPr marL="0" indent="0">
              <a:buNone/>
            </a:pPr>
            <a:endParaRPr lang="cs-CZ" sz="2000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0099"/>
                </a:solidFill>
              </a:rPr>
              <a:t>Pravidelný čtyřboký kolmý jehlan je těleso, které je ohraničeno podstavou tvaru čtverce  a 4 shodnými bočními stěnami tvaru rovnoramenného trojúhelníku.</a:t>
            </a:r>
            <a:endParaRPr lang="cs-CZ" sz="2000" b="1" dirty="0"/>
          </a:p>
        </p:txBody>
      </p:sp>
      <p:pic>
        <p:nvPicPr>
          <p:cNvPr id="3" name="obrázek 46" descr="http://www.datakabinet.cz/files/img/products/ilo_ihlan4_s_popisom_cz.png?w=450&amp;h=380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1" y="1571046"/>
            <a:ext cx="4392488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051720" y="515719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47971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414908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51841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126876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3" y="4703078"/>
            <a:ext cx="421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936173" y="1124744"/>
            <a:ext cx="915747" cy="32868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275856" y="2204864"/>
            <a:ext cx="1368152" cy="1440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3120905" y="2276872"/>
            <a:ext cx="1523103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419872" y="4887744"/>
            <a:ext cx="1584176" cy="2787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2807805" y="2924944"/>
            <a:ext cx="2412267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1403648" y="2636912"/>
            <a:ext cx="504056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4067944" y="4437112"/>
            <a:ext cx="1152128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3851920" y="3861048"/>
            <a:ext cx="936104" cy="6573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3120905" y="3717032"/>
            <a:ext cx="1667119" cy="648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320868"/>
            <a:ext cx="8712968" cy="62764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Trojboký jehlan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Trojboký jehlan se nazývá </a:t>
            </a:r>
            <a:r>
              <a:rPr lang="cs-CZ" sz="2800" dirty="0" smtClean="0">
                <a:solidFill>
                  <a:srgbClr val="FF0000"/>
                </a:solidFill>
              </a:rPr>
              <a:t>čtyřstěn.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Zkuste odhadnout: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- </a:t>
            </a:r>
            <a:r>
              <a:rPr lang="cs-CZ" b="1" dirty="0">
                <a:solidFill>
                  <a:srgbClr val="000099"/>
                </a:solidFill>
              </a:rPr>
              <a:t>p</a:t>
            </a:r>
            <a:r>
              <a:rPr lang="cs-CZ" b="1" dirty="0" smtClean="0">
                <a:solidFill>
                  <a:srgbClr val="000099"/>
                </a:solidFill>
              </a:rPr>
              <a:t>očet vrcholů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- počet stěn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4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- počet hran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6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Čtyřstěn, jehož všechny stěny jsou rovnostranné trojúhelníky, se nazývá </a:t>
            </a:r>
            <a:r>
              <a:rPr lang="cs-CZ" sz="2000" b="1" dirty="0" smtClean="0">
                <a:solidFill>
                  <a:srgbClr val="000099"/>
                </a:solidFill>
              </a:rPr>
              <a:t>pravidelný čtyřstěn. </a:t>
            </a:r>
            <a:r>
              <a:rPr lang="cs-CZ" sz="2000" b="1" dirty="0" smtClean="0">
                <a:solidFill>
                  <a:schemeClr val="tx1"/>
                </a:solidFill>
              </a:rPr>
              <a:t>Pravidelný čtyřstěn patří mezi tzv. platónská tělesa. Platónským tělesem označujeme konvexní mnohoúhelník, kde jsou všechny plochy tvořeny shodnými mnohoúhelníky. Přitom platí, že v každém vrcholu se setkává stejný počet rovin. Platónských těles je celkem 5 – pravidelný čtyřstěn, šestistěn, osmistěn, dvanáctistěn a dvacetistěn.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355976" y="3212976"/>
            <a:ext cx="936104" cy="50405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5292080" y="3068960"/>
            <a:ext cx="1512168" cy="64807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355976" y="3068960"/>
            <a:ext cx="2448272" cy="1440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92080" y="1772816"/>
            <a:ext cx="0" cy="1944216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4355976" y="1772816"/>
            <a:ext cx="936104" cy="144016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92080" y="1772816"/>
            <a:ext cx="1512168" cy="129614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139952" y="321297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371703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3068960"/>
            <a:ext cx="432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7" y="1412776"/>
            <a:ext cx="385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0" y="692696"/>
            <a:ext cx="8640960" cy="54334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Platónská tělesa</a:t>
            </a:r>
          </a:p>
          <a:p>
            <a:pPr>
              <a:buFontTx/>
              <a:buChar char="-"/>
            </a:pPr>
            <a:r>
              <a:rPr lang="cs-CZ" b="1" dirty="0" smtClean="0"/>
              <a:t>se nazývají podle řeckého filosofa </a:t>
            </a:r>
            <a:r>
              <a:rPr lang="cs-CZ" b="1" dirty="0"/>
              <a:t>P</a:t>
            </a:r>
            <a:r>
              <a:rPr lang="cs-CZ" b="1" dirty="0" smtClean="0"/>
              <a:t>latóna /427 – 347 př. n. l/. Platón považoval tato tělesa za představitele čtyř základních živlů.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Pravidelný čtyřstěn – oheň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Pravidelný šestistěn – země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Pravidelný osmistěn – vzduch 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rgbClr val="000099"/>
                </a:solidFill>
              </a:rPr>
              <a:t>Pravidelný dvacetistěn – voda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Odhadnete, co má představovat páté těleso?</a:t>
            </a:r>
          </a:p>
          <a:p>
            <a:pPr>
              <a:buFontTx/>
              <a:buChar char="-"/>
            </a:pPr>
            <a:endParaRPr lang="cs-CZ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Páté těleso – pravidelný dvanáctistěn – má představovat vše, co existuje / vesmír /.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618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04665"/>
                <a:ext cx="8784976" cy="604852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/>
                  <a:t>Objem jehlanu</a:t>
                </a:r>
              </a:p>
              <a:p>
                <a:pPr marL="0" indent="0">
                  <a:buNone/>
                </a:pPr>
                <a:endParaRPr lang="cs-CZ" sz="2800" b="1" dirty="0"/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:endParaRPr lang="cs-CZ" sz="2800" b="1" dirty="0"/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:endParaRPr lang="cs-CZ" sz="2800" b="1" dirty="0"/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Krychli jsme rozdělili na 3 jehlany se shodnými podstavami a shodnými výškami. Objem jednotlivých jehlanů je roven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objemu 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FF0000"/>
                    </a:solidFill>
                  </a:rPr>
                  <a:t>původní krychle. Z toho vyplývá, že obecný vzorec pro objem jehlanu se bude rovnat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000" b="1" i="1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objemu krychle /hranolu/</a:t>
                </a:r>
                <a:endParaRPr lang="cs-CZ" sz="20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</a:rPr>
                  <a:t> 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000099"/>
                    </a:solidFill>
                  </a:rPr>
                  <a:t> </a:t>
                </a:r>
                <a:r>
                  <a:rPr lang="cs-CZ" sz="2800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sz="2800" b="1" dirty="0" smtClean="0">
                    <a:solidFill>
                      <a:srgbClr val="000099"/>
                    </a:solidFill>
                  </a:rPr>
                  <a:t> . v</a:t>
                </a:r>
                <a:endParaRPr lang="cs-CZ" sz="2800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04665"/>
                <a:ext cx="8784976" cy="6048524"/>
              </a:xfrm>
              <a:blipFill rotWithShape="1">
                <a:blip r:embed="rId2" cstate="print"/>
                <a:stretch>
                  <a:fillRect l="-1388" t="-9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Krychle 2"/>
          <p:cNvSpPr/>
          <p:nvPr/>
        </p:nvSpPr>
        <p:spPr>
          <a:xfrm>
            <a:off x="827584" y="1556792"/>
            <a:ext cx="1800200" cy="1720208"/>
          </a:xfrm>
          <a:prstGeom prst="cub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259632" y="1556792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259632" y="285293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827584" y="2852936"/>
            <a:ext cx="432048" cy="424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259632" y="2852936"/>
            <a:ext cx="936104" cy="424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827584" y="1988840"/>
            <a:ext cx="1368152" cy="1288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195736" y="1556792"/>
            <a:ext cx="432048" cy="1720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59632" y="1556792"/>
            <a:ext cx="936104" cy="1720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67544" y="327700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43708" y="3277000"/>
            <a:ext cx="436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B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27784" y="270892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40308" y="263292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7544" y="17728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95736" y="17728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627785" y="1412776"/>
            <a:ext cx="385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11938" y="1412776"/>
            <a:ext cx="457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cxnSp>
        <p:nvCxnSpPr>
          <p:cNvPr id="33" name="Přímá spojnice 32"/>
          <p:cNvCxnSpPr/>
          <p:nvPr/>
        </p:nvCxnSpPr>
        <p:spPr>
          <a:xfrm flipH="1">
            <a:off x="3743908" y="1556792"/>
            <a:ext cx="252028" cy="416370"/>
          </a:xfrm>
          <a:prstGeom prst="line">
            <a:avLst/>
          </a:prstGeom>
          <a:ln w="28575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995936" y="1556792"/>
            <a:ext cx="14401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3743908" y="1973162"/>
            <a:ext cx="1404156" cy="1567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148064" y="1556792"/>
            <a:ext cx="288032" cy="400690"/>
          </a:xfrm>
          <a:prstGeom prst="line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>
            <a:off x="5148064" y="1556792"/>
            <a:ext cx="288032" cy="18002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148064" y="1957482"/>
            <a:ext cx="0" cy="139951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743908" y="1981001"/>
            <a:ext cx="1404156" cy="1375991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995936" y="1556792"/>
            <a:ext cx="1152128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004048" y="159744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159744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112474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69922" y="1124744"/>
            <a:ext cx="486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335699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5796136" y="1957482"/>
            <a:ext cx="0" cy="13995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796136" y="3356992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796136" y="1973162"/>
            <a:ext cx="1440160" cy="13838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5796136" y="1556792"/>
            <a:ext cx="360040" cy="41637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5796136" y="2893586"/>
            <a:ext cx="360040" cy="463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156176" y="1556792"/>
            <a:ext cx="0" cy="1336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6156176" y="1556792"/>
            <a:ext cx="1080120" cy="1800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156176" y="2893586"/>
            <a:ext cx="1080120" cy="4634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7164288" y="327700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580112" y="327700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868145" y="2657237"/>
            <a:ext cx="29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436096" y="175713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A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868145" y="1309410"/>
            <a:ext cx="648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cxnSp>
        <p:nvCxnSpPr>
          <p:cNvPr id="66" name="Přímá spojnice 65"/>
          <p:cNvCxnSpPr/>
          <p:nvPr/>
        </p:nvCxnSpPr>
        <p:spPr>
          <a:xfrm>
            <a:off x="7400669" y="1678742"/>
            <a:ext cx="0" cy="13995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7400669" y="1678742"/>
            <a:ext cx="138379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8784468" y="1678742"/>
            <a:ext cx="0" cy="138622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400669" y="3064968"/>
            <a:ext cx="1383799" cy="132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H="1">
            <a:off x="8460432" y="3078252"/>
            <a:ext cx="324036" cy="56808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7400669" y="3064968"/>
            <a:ext cx="1059763" cy="58136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>
            <a:off x="7400669" y="1678742"/>
            <a:ext cx="1059763" cy="19675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>
            <a:off x="8460432" y="1678742"/>
            <a:ext cx="324036" cy="19675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ovéPole 102"/>
          <p:cNvSpPr txBox="1"/>
          <p:nvPr/>
        </p:nvSpPr>
        <p:spPr>
          <a:xfrm>
            <a:off x="8172400" y="3541658"/>
            <a:ext cx="612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B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092280" y="270892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8622450" y="2668996"/>
            <a:ext cx="454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C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7092280" y="14940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8622450" y="1412776"/>
            <a:ext cx="521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C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1"/>
              </p:nvPr>
            </p:nvSpPr>
            <p:spPr>
              <a:xfrm>
                <a:off x="251521" y="1484784"/>
                <a:ext cx="8640960" cy="4968552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>
                  <a:buNone/>
                </a:pPr>
                <a:endParaRPr lang="cs-CZ" sz="46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9600" b="1" dirty="0" smtClean="0">
                    <a:solidFill>
                      <a:srgbClr val="000099"/>
                    </a:solidFill>
                  </a:rPr>
                  <a:t>podstava - čtverec                                          síť jehlanu                                    </a:t>
                </a:r>
              </a:p>
              <a:p>
                <a:pPr marL="0" indent="0">
                  <a:buNone/>
                </a:pPr>
                <a:r>
                  <a:rPr lang="cs-CZ" sz="9600" b="1" dirty="0" smtClean="0">
                    <a:solidFill>
                      <a:srgbClr val="000099"/>
                    </a:solidFill>
                    <a:latin typeface="Candara"/>
                  </a:rPr>
                  <a:t>plášť – 4 shodné </a:t>
                </a:r>
                <a14:m>
                  <m:oMath xmlns:m="http://schemas.openxmlformats.org/officeDocument/2006/math">
                    <m:r>
                      <a:rPr lang="cs-CZ" sz="9600" b="1" i="1" smtClean="0">
                        <a:solidFill>
                          <a:srgbClr val="000099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9600" b="1" dirty="0" smtClean="0">
                    <a:solidFill>
                      <a:srgbClr val="000099"/>
                    </a:solidFill>
                    <a:latin typeface="Candara"/>
                  </a:rPr>
                  <a:t>           </a:t>
                </a:r>
              </a:p>
              <a:p>
                <a:pPr marL="0" indent="0">
                  <a:buNone/>
                </a:pPr>
                <a:r>
                  <a:rPr lang="cs-CZ" sz="9600" b="1" dirty="0" smtClean="0">
                    <a:solidFill>
                      <a:srgbClr val="000099"/>
                    </a:solidFill>
                    <a:latin typeface="Candara"/>
                  </a:rPr>
                  <a:t>v₁ - stěnová výška</a:t>
                </a:r>
              </a:p>
              <a:p>
                <a:pPr marL="0" indent="0">
                  <a:buNone/>
                </a:pPr>
                <a:r>
                  <a:rPr lang="cs-CZ" sz="9600" b="1" dirty="0" smtClean="0">
                    <a:solidFill>
                      <a:srgbClr val="000099"/>
                    </a:solidFill>
                    <a:latin typeface="Candara"/>
                  </a:rPr>
                  <a:t>a -  podstavná hrana  </a:t>
                </a:r>
                <a:r>
                  <a:rPr lang="cs-CZ" sz="7400" b="1" dirty="0" smtClean="0">
                    <a:solidFill>
                      <a:srgbClr val="000099"/>
                    </a:solidFill>
                    <a:latin typeface="Candara"/>
                  </a:rPr>
                  <a:t> </a:t>
                </a:r>
              </a:p>
              <a:p>
                <a:pPr marL="0" indent="0">
                  <a:buNone/>
                </a:pPr>
                <a:endParaRPr lang="cs-CZ" sz="4400" b="1" dirty="0" smtClean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sz="3800" b="1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5900" b="1" dirty="0" smtClean="0">
                    <a:solidFill>
                      <a:srgbClr val="000099"/>
                    </a:solidFill>
                    <a:latin typeface="Candara"/>
                  </a:rPr>
                  <a:t>             </a:t>
                </a: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S = </a:t>
                </a:r>
                <a:r>
                  <a:rPr lang="cs-CZ" sz="11200" b="1" dirty="0" err="1" smtClean="0">
                    <a:solidFill>
                      <a:srgbClr val="000099"/>
                    </a:solidFill>
                    <a:latin typeface="Candara"/>
                  </a:rPr>
                  <a:t>Sp</a:t>
                </a: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+ </a:t>
                </a:r>
                <a:r>
                  <a:rPr lang="cs-CZ" sz="11200" b="1" dirty="0" err="1" smtClean="0">
                    <a:solidFill>
                      <a:srgbClr val="000099"/>
                    </a:solidFill>
                    <a:latin typeface="Candara"/>
                  </a:rPr>
                  <a:t>Spl</a:t>
                </a: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11200" b="1" dirty="0">
                    <a:solidFill>
                      <a:srgbClr val="000099"/>
                    </a:solidFill>
                    <a:latin typeface="Candara"/>
                  </a:rPr>
                  <a:t> </a:t>
                </a: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     S = a² + 4 . S</a:t>
                </a:r>
                <a14:m>
                  <m:oMath xmlns:m="http://schemas.openxmlformats.org/officeDocument/2006/math">
                    <m:r>
                      <a:rPr lang="cs-CZ" sz="11200" b="1" i="1" smtClean="0">
                        <a:solidFill>
                          <a:srgbClr val="000099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11200" b="1" dirty="0">
                    <a:solidFill>
                      <a:srgbClr val="000099"/>
                    </a:solidFill>
                    <a:latin typeface="Candara"/>
                  </a:rPr>
                  <a:t> </a:t>
                </a: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     S = a² + 4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12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12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112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 .</m:t>
                        </m:r>
                        <m:r>
                          <a:rPr lang="cs-CZ" sz="112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112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₁</m:t>
                        </m:r>
                      </m:num>
                      <m:den>
                        <m:r>
                          <a:rPr lang="cs-CZ" sz="112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   </a:t>
                </a:r>
              </a:p>
              <a:p>
                <a:pPr marL="0" indent="0">
                  <a:buNone/>
                </a:pPr>
                <a:r>
                  <a:rPr lang="cs-CZ" sz="11200" b="1" dirty="0">
                    <a:solidFill>
                      <a:srgbClr val="000099"/>
                    </a:solidFill>
                    <a:latin typeface="Candara"/>
                  </a:rPr>
                  <a:t> </a:t>
                </a: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     </a:t>
                </a:r>
                <a:r>
                  <a:rPr lang="cs-CZ" sz="11200" b="1" dirty="0" smtClean="0">
                    <a:solidFill>
                      <a:srgbClr val="FF0000"/>
                    </a:solidFill>
                    <a:latin typeface="Candara"/>
                  </a:rPr>
                  <a:t>S = a² + 2 . a . v₁ </a:t>
                </a:r>
              </a:p>
              <a:p>
                <a:pPr marL="0" indent="0">
                  <a:buNone/>
                </a:pPr>
                <a:endParaRPr lang="cs-CZ" sz="11200" b="1" dirty="0">
                  <a:solidFill>
                    <a:srgbClr val="FF0000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11200" b="1" dirty="0" smtClean="0">
                    <a:solidFill>
                      <a:srgbClr val="000099"/>
                    </a:solidFill>
                    <a:latin typeface="Candara"/>
                  </a:rPr>
                  <a:t>              </a:t>
                </a:r>
                <a:endParaRPr lang="cs-CZ" sz="11200" b="1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0099"/>
                    </a:solidFill>
                    <a:latin typeface="Candara"/>
                  </a:rPr>
                  <a:t> </a:t>
                </a: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</a:rPr>
                  <a:t>                                                              </a:t>
                </a: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0099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  <a:latin typeface="Candara"/>
                  </a:rPr>
                  <a:t>                                                                   </a:t>
                </a: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                                                             </a:t>
                </a:r>
                <a:endParaRPr lang="cs-CZ" sz="2800" b="1" dirty="0"/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1" y="1484784"/>
                <a:ext cx="8640960" cy="4968552"/>
              </a:xfrm>
              <a:blipFill rotWithShape="1">
                <a:blip r:embed="rId2" cstate="print"/>
                <a:stretch>
                  <a:fillRect l="-1058" r="-67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8012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1"/>
                </a:solidFill>
              </a:rPr>
              <a:t>Povrch pravidelného čtyřbokého jehlanu</a:t>
            </a:r>
            <a:br>
              <a:rPr lang="cs-CZ" sz="3200" b="1" dirty="0">
                <a:solidFill>
                  <a:schemeClr val="tx1"/>
                </a:solidFill>
              </a:rPr>
            </a:b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6084168" y="3717032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nice 78"/>
          <p:cNvCxnSpPr>
            <a:stCxn id="77" idx="0"/>
          </p:cNvCxnSpPr>
          <p:nvPr/>
        </p:nvCxnSpPr>
        <p:spPr>
          <a:xfrm flipV="1">
            <a:off x="6541368" y="2852936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H="1">
            <a:off x="6084168" y="2852936"/>
            <a:ext cx="457200" cy="8640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541368" y="2852936"/>
            <a:ext cx="457200" cy="86409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V="1">
            <a:off x="6998568" y="3068960"/>
            <a:ext cx="525760" cy="64807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TextovéPole 86"/>
          <p:cNvSpPr txBox="1"/>
          <p:nvPr/>
        </p:nvSpPr>
        <p:spPr>
          <a:xfrm>
            <a:off x="6312768" y="4631432"/>
            <a:ext cx="413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6541368" y="3284984"/>
            <a:ext cx="356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cxnSp>
        <p:nvCxnSpPr>
          <p:cNvPr id="90" name="Přímá spojnice 89"/>
          <p:cNvCxnSpPr/>
          <p:nvPr/>
        </p:nvCxnSpPr>
        <p:spPr>
          <a:xfrm>
            <a:off x="6541368" y="2852936"/>
            <a:ext cx="982960" cy="216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 flipV="1">
            <a:off x="7261448" y="2276872"/>
            <a:ext cx="262880" cy="7920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6541368" y="2276872"/>
            <a:ext cx="720080" cy="57606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 flipV="1">
            <a:off x="5580112" y="2960948"/>
            <a:ext cx="504056" cy="75608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V="1">
            <a:off x="5580112" y="2852936"/>
            <a:ext cx="961256" cy="1080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0916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4294967295"/>
          </p:nvPr>
        </p:nvSpPr>
        <p:spPr>
          <a:xfrm>
            <a:off x="179512" y="332656"/>
            <a:ext cx="8712968" cy="65253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100" b="1" dirty="0" smtClean="0"/>
              <a:t>Opakování: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1/Pojmenuj dané jehlany –kolmý, kosý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kosý                                                                 kolmý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2/ Co to je čtyřstěn?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Trojboký jehlan.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3/ Znáte jiné pojmenování pravidelného šestistěnu?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Krychle.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                                    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755576" y="3573016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755576" y="3140968"/>
            <a:ext cx="50405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195736" y="3140968"/>
            <a:ext cx="432048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59632" y="314096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259632" y="2204864"/>
            <a:ext cx="208823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627784" y="2204864"/>
            <a:ext cx="720080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755576" y="2204864"/>
            <a:ext cx="259228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195736" y="2204864"/>
            <a:ext cx="115212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419872" y="19888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275856" y="2204864"/>
            <a:ext cx="72008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3347864" y="33569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827584" y="2780928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179512" y="2780928"/>
            <a:ext cx="648072" cy="13147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179512" y="4005064"/>
            <a:ext cx="7488832" cy="90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516216" y="267291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7668344" y="2672916"/>
            <a:ext cx="648072" cy="13321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5" name="TextovéPole 44"/>
              <p:cNvSpPr txBox="1"/>
              <p:nvPr/>
            </p:nvSpPr>
            <p:spPr>
              <a:xfrm>
                <a:off x="323528" y="3726324"/>
                <a:ext cx="36475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726324"/>
                <a:ext cx="364751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 flipH="1">
            <a:off x="5220072" y="2996952"/>
            <a:ext cx="28803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220072" y="3573016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508104" y="2996952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228184" y="2996952"/>
            <a:ext cx="28803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868144" y="2204864"/>
            <a:ext cx="72009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5508104" y="2204864"/>
            <a:ext cx="432048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940152" y="2204864"/>
            <a:ext cx="576064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5220072" y="2204864"/>
            <a:ext cx="72008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940152" y="2204864"/>
            <a:ext cx="288032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724128" y="17728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08104" y="3140968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´</a:t>
            </a:r>
            <a:endParaRPr lang="cs-CZ" dirty="0"/>
          </a:p>
        </p:txBody>
      </p:sp>
      <p:cxnSp>
        <p:nvCxnSpPr>
          <p:cNvPr id="46" name="Přímá spojnice 45"/>
          <p:cNvCxnSpPr/>
          <p:nvPr/>
        </p:nvCxnSpPr>
        <p:spPr>
          <a:xfrm flipH="1">
            <a:off x="5220072" y="2996952"/>
            <a:ext cx="129614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508104" y="2996952"/>
            <a:ext cx="72008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23528" y="332656"/>
            <a:ext cx="8568952" cy="5793507"/>
          </a:xfrm>
        </p:spPr>
        <p:txBody>
          <a:bodyPr>
            <a:normAutofit/>
          </a:bodyPr>
          <a:lstStyle/>
          <a:p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Jehlan kolem nás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alena.cechova\Desktop\mama dumy\20140527_2327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564905"/>
            <a:ext cx="328894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 smtClean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 smtClean="0">
                <a:latin typeface="+mj-lt"/>
                <a:cs typeface="Arial" pitchFamily="34" charset="0"/>
              </a:rPr>
              <a:t>. </a:t>
            </a:r>
            <a:endParaRPr lang="cs-CZ" sz="1800" dirty="0" smtClean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1715</TotalTime>
  <Words>574</Words>
  <Application>Microsoft Office PowerPoint</Application>
  <PresentationFormat>Předvádění na obrazovce (4:3)</PresentationFormat>
  <Paragraphs>163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Jehlan </vt:lpstr>
      <vt:lpstr>Snímek 3</vt:lpstr>
      <vt:lpstr>Snímek 4</vt:lpstr>
      <vt:lpstr>Snímek 5</vt:lpstr>
      <vt:lpstr>Snímek 6</vt:lpstr>
      <vt:lpstr>Snímek 7</vt:lpstr>
      <vt:lpstr>Snímek 8</vt:lpstr>
      <vt:lpstr>Povrch pravidelného čtyřbokého jehlanu 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255</cp:revision>
  <dcterms:created xsi:type="dcterms:W3CDTF">2013-01-16T20:09:48Z</dcterms:created>
  <dcterms:modified xsi:type="dcterms:W3CDTF">2015-07-16T16:40:52Z</dcterms:modified>
</cp:coreProperties>
</file>