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5"/>
  </p:notesMasterIdLst>
  <p:sldIdLst>
    <p:sldId id="256" r:id="rId2"/>
    <p:sldId id="265" r:id="rId3"/>
    <p:sldId id="267" r:id="rId4"/>
    <p:sldId id="261" r:id="rId5"/>
    <p:sldId id="264" r:id="rId6"/>
    <p:sldId id="257" r:id="rId7"/>
    <p:sldId id="260" r:id="rId8"/>
    <p:sldId id="258" r:id="rId9"/>
    <p:sldId id="263" r:id="rId10"/>
    <p:sldId id="268" r:id="rId11"/>
    <p:sldId id="269" r:id="rId12"/>
    <p:sldId id="270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02359564"/>
              </p:ext>
            </p:extLst>
          </p:nvPr>
        </p:nvGraphicFramePr>
        <p:xfrm>
          <a:off x="1331640" y="2420767"/>
          <a:ext cx="6480720" cy="32171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– Povrch koule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III/2/MAT/2/1/1-52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2846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</a:t>
                      </a:r>
                      <a:r>
                        <a:rPr lang="cs-CZ" sz="1000" kern="50" baseline="0" dirty="0" smtClean="0">
                          <a:effectLst/>
                        </a:rPr>
                        <a:t> s výpočtem povrchu koule a polokoule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Procvičovací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8803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Povrch</a:t>
                      </a:r>
                      <a:r>
                        <a:rPr lang="cs-CZ" sz="1000" kern="50" baseline="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 koule, </a:t>
                      </a: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povrch polokoule</a:t>
                      </a:r>
                      <a:endParaRPr lang="cs-CZ" sz="1200" kern="50" dirty="0" smtClean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5.2.2014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552728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Povrch koule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0993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179512" y="188640"/>
            <a:ext cx="8784976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r>
              <a:rPr lang="cs-CZ" sz="3200" b="1" dirty="0" smtClean="0"/>
              <a:t>Opakování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b="1" dirty="0" smtClean="0"/>
              <a:t>Jak vypočítáme povrch koule?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 = 4</a:t>
            </a:r>
            <a:r>
              <a:rPr lang="el-GR" b="1" dirty="0" smtClean="0">
                <a:solidFill>
                  <a:srgbClr val="FF0000"/>
                </a:solidFill>
              </a:rPr>
              <a:t>π</a:t>
            </a:r>
            <a:r>
              <a:rPr lang="cs-CZ" b="1" dirty="0" smtClean="0">
                <a:solidFill>
                  <a:srgbClr val="FF0000"/>
                </a:solidFill>
              </a:rPr>
              <a:t>r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²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V jakých jednotkách počítáme povrch koule?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Ve čtverečných jednotkách.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Vyjmenuj jednotky obsahu.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km²   ha     a     m²      dm²       cm²        mm²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Jak vypočítáme povrch polokoule?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S = 3</a:t>
            </a:r>
            <a:r>
              <a:rPr lang="el-GR" b="1" dirty="0" smtClean="0">
                <a:solidFill>
                  <a:srgbClr val="FF0000"/>
                </a:solidFill>
                <a:latin typeface="Candara"/>
              </a:rPr>
              <a:t>π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r²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474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179512" y="332656"/>
            <a:ext cx="8712968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Dopočítej neznámé údaje v tabulce:</a:t>
            </a:r>
          </a:p>
          <a:p>
            <a:pPr marL="0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85190371"/>
              </p:ext>
            </p:extLst>
          </p:nvPr>
        </p:nvGraphicFramePr>
        <p:xfrm>
          <a:off x="1524000" y="1844825"/>
          <a:ext cx="6096000" cy="324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64807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Poloměr koule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Povrch koule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1dm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2,5 m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32mm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7</a:t>
                      </a:r>
                      <a:r>
                        <a:rPr lang="cs-CZ" sz="2400" b="1" baseline="0" dirty="0" smtClean="0"/>
                        <a:t> cm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251520" y="692696"/>
            <a:ext cx="8640960" cy="5433467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/>
              <a:t>Řešení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75032445"/>
              </p:ext>
            </p:extLst>
          </p:nvPr>
        </p:nvGraphicFramePr>
        <p:xfrm>
          <a:off x="1547664" y="2060849"/>
          <a:ext cx="6648400" cy="3168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3336032"/>
              </a:tblGrid>
              <a:tr h="63367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Poloměr koule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Povrch koule: S = 4 </a:t>
                      </a:r>
                      <a:r>
                        <a:rPr lang="el-GR" sz="2400" dirty="0" smtClean="0">
                          <a:solidFill>
                            <a:schemeClr val="tx1"/>
                          </a:solidFill>
                        </a:rPr>
                        <a:t>π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Candara"/>
                        </a:rPr>
                        <a:t>²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63367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1dm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12,56 dm</a:t>
                      </a:r>
                      <a:r>
                        <a:rPr lang="cs-CZ" sz="2400" b="1" dirty="0" smtClean="0">
                          <a:solidFill>
                            <a:srgbClr val="C00000"/>
                          </a:solidFill>
                          <a:latin typeface="Candara"/>
                        </a:rPr>
                        <a:t>²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3367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2,5 m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78,5 m</a:t>
                      </a:r>
                      <a:r>
                        <a:rPr lang="cs-CZ" sz="2400" b="1" dirty="0" smtClean="0">
                          <a:solidFill>
                            <a:srgbClr val="C00000"/>
                          </a:solidFill>
                          <a:latin typeface="Candara"/>
                        </a:rPr>
                        <a:t>²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3367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32mm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12 861, 44 mm</a:t>
                      </a:r>
                      <a:r>
                        <a:rPr lang="cs-CZ" sz="2400" b="1" dirty="0" smtClean="0">
                          <a:solidFill>
                            <a:srgbClr val="C00000"/>
                          </a:solidFill>
                          <a:latin typeface="Candara"/>
                        </a:rPr>
                        <a:t>²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3367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7</a:t>
                      </a:r>
                      <a:r>
                        <a:rPr lang="cs-CZ" sz="2400" b="1" baseline="0" dirty="0" smtClean="0"/>
                        <a:t> cm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615,44 cm</a:t>
                      </a:r>
                      <a:r>
                        <a:rPr lang="cs-CZ" sz="2400" b="1" dirty="0" smtClean="0">
                          <a:solidFill>
                            <a:srgbClr val="C00000"/>
                          </a:solidFill>
                          <a:latin typeface="Candara"/>
                        </a:rPr>
                        <a:t>²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90672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179512" y="188640"/>
            <a:ext cx="8784976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Příklad: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Kolikrát se zvětší povrch koule, jestliže poloměr koule zvětšíme dvakrát?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000099"/>
                </a:solidFill>
              </a:rPr>
              <a:t>Odhadněte: 2x, 4x, 6x či 8x?</a:t>
            </a:r>
            <a:endParaRPr lang="cs-CZ" sz="3200" b="1" dirty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Postup řešení: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Označíme poloměry původní a zvětšené koule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Vypočítáme povrchy obou koulí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Porovnáme povrchy obou koulí</a:t>
            </a:r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548681"/>
            <a:ext cx="8640960" cy="59045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Původní koule                                       </a:t>
            </a:r>
            <a:r>
              <a:rPr lang="cs-CZ" b="1" dirty="0"/>
              <a:t>Z</a:t>
            </a:r>
            <a:r>
              <a:rPr lang="cs-CZ" b="1" dirty="0" smtClean="0"/>
              <a:t>většená koule</a:t>
            </a:r>
          </a:p>
          <a:p>
            <a:pPr marL="0" indent="0">
              <a:buNone/>
            </a:pPr>
            <a:r>
              <a:rPr lang="cs-CZ" b="1" dirty="0"/>
              <a:t>p</a:t>
            </a:r>
            <a:r>
              <a:rPr lang="cs-CZ" b="1" dirty="0" smtClean="0"/>
              <a:t>oloměr – r                                            poloměr – 2r</a:t>
            </a:r>
          </a:p>
          <a:p>
            <a:pPr marL="0" indent="0">
              <a:buNone/>
            </a:pPr>
            <a:r>
              <a:rPr lang="cs-CZ" b="1" u="sng" dirty="0"/>
              <a:t>S</a:t>
            </a:r>
            <a:r>
              <a:rPr lang="cs-CZ" b="1" u="sng" dirty="0" smtClean="0"/>
              <a:t> = x </a:t>
            </a:r>
            <a:r>
              <a:rPr lang="cs-CZ" b="1" u="sng" dirty="0" smtClean="0">
                <a:latin typeface="Candara"/>
              </a:rPr>
              <a:t>[jednotek obsahu</a:t>
            </a:r>
            <a:r>
              <a:rPr lang="cs-CZ" b="1" dirty="0" smtClean="0">
                <a:latin typeface="Candara"/>
              </a:rPr>
              <a:t>]                    </a:t>
            </a:r>
            <a:r>
              <a:rPr lang="cs-CZ" b="1" u="sng" dirty="0">
                <a:latin typeface="Candara"/>
              </a:rPr>
              <a:t>S</a:t>
            </a:r>
            <a:r>
              <a:rPr lang="cs-CZ" b="1" u="sng" dirty="0" smtClean="0">
                <a:latin typeface="Candara"/>
              </a:rPr>
              <a:t> = x [jednotek obsahu</a:t>
            </a:r>
            <a:r>
              <a:rPr lang="cs-CZ" b="1" dirty="0" smtClean="0">
                <a:latin typeface="Candara"/>
              </a:rPr>
              <a:t>] </a:t>
            </a:r>
          </a:p>
          <a:p>
            <a:pPr marL="0" indent="0">
              <a:buNone/>
            </a:pPr>
            <a:endParaRPr lang="cs-CZ" b="1" dirty="0">
              <a:latin typeface="Candara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Candara"/>
              </a:rPr>
              <a:t>S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 = 4</a:t>
            </a:r>
            <a:r>
              <a:rPr lang="el-GR" b="1" dirty="0" smtClean="0">
                <a:solidFill>
                  <a:srgbClr val="FF0000"/>
                </a:solidFill>
                <a:latin typeface="Candara"/>
              </a:rPr>
              <a:t>π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r²                                                   S = 4</a:t>
            </a:r>
            <a:r>
              <a:rPr lang="el-GR" b="1" dirty="0" smtClean="0">
                <a:solidFill>
                  <a:srgbClr val="FF0000"/>
                </a:solidFill>
                <a:latin typeface="Candara"/>
              </a:rPr>
              <a:t>π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(2r)²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  <a:latin typeface="Candara"/>
              </a:rPr>
              <a:t>S = 4</a:t>
            </a:r>
            <a:r>
              <a:rPr lang="el-GR" b="1" u="sng" dirty="0" smtClean="0">
                <a:solidFill>
                  <a:srgbClr val="FF0000"/>
                </a:solidFill>
                <a:latin typeface="Candara"/>
              </a:rPr>
              <a:t>π</a:t>
            </a:r>
            <a:r>
              <a:rPr lang="cs-CZ" b="1" u="sng" dirty="0" smtClean="0">
                <a:solidFill>
                  <a:srgbClr val="FF0000"/>
                </a:solidFill>
                <a:latin typeface="Candara"/>
              </a:rPr>
              <a:t>r² 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                                                  S = 4</a:t>
            </a:r>
            <a:r>
              <a:rPr lang="el-GR" b="1" dirty="0" smtClean="0">
                <a:solidFill>
                  <a:srgbClr val="FF0000"/>
                </a:solidFill>
                <a:latin typeface="Candara"/>
              </a:rPr>
              <a:t>π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.4r²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Candara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                                                                 </a:t>
            </a:r>
            <a:r>
              <a:rPr lang="cs-CZ" b="1" u="sng" dirty="0" smtClean="0">
                <a:solidFill>
                  <a:srgbClr val="FF0000"/>
                </a:solidFill>
                <a:latin typeface="Candara"/>
              </a:rPr>
              <a:t>S = 16 </a:t>
            </a:r>
            <a:r>
              <a:rPr lang="el-GR" b="1" u="sng" dirty="0" smtClean="0">
                <a:solidFill>
                  <a:srgbClr val="FF0000"/>
                </a:solidFill>
                <a:latin typeface="Candara"/>
              </a:rPr>
              <a:t>π</a:t>
            </a:r>
            <a:r>
              <a:rPr lang="cs-CZ" b="1" u="sng" dirty="0" smtClean="0">
                <a:solidFill>
                  <a:srgbClr val="FF0000"/>
                </a:solidFill>
                <a:latin typeface="Candara"/>
              </a:rPr>
              <a:t>r² 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                          16</a:t>
            </a:r>
            <a:r>
              <a:rPr lang="el-GR" b="1" dirty="0" smtClean="0">
                <a:solidFill>
                  <a:srgbClr val="FF0000"/>
                </a:solidFill>
                <a:latin typeface="Candara"/>
              </a:rPr>
              <a:t>π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r² : 4</a:t>
            </a:r>
            <a:r>
              <a:rPr lang="el-GR" b="1" dirty="0" smtClean="0">
                <a:solidFill>
                  <a:srgbClr val="FF0000"/>
                </a:solidFill>
                <a:latin typeface="Candara"/>
              </a:rPr>
              <a:t>π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r² / : 4</a:t>
            </a:r>
            <a:r>
              <a:rPr lang="el-GR" b="1" dirty="0" smtClean="0">
                <a:solidFill>
                  <a:srgbClr val="FF0000"/>
                </a:solidFill>
                <a:latin typeface="Candara"/>
              </a:rPr>
              <a:t>π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r²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Candara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                               4  :   1</a:t>
            </a:r>
          </a:p>
          <a:p>
            <a:pPr marL="0" indent="0">
              <a:buNone/>
            </a:pPr>
            <a:endParaRPr lang="cs-CZ" b="1" u="sng" dirty="0" smtClean="0">
              <a:solidFill>
                <a:srgbClr val="FF0000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  <a:latin typeface="Candara"/>
              </a:rPr>
              <a:t>Povrch koule se zvětší 4 krát.</a:t>
            </a:r>
          </a:p>
          <a:p>
            <a:pPr marL="0" indent="0">
              <a:buNone/>
            </a:pPr>
            <a:endParaRPr lang="cs-CZ" b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ástupný symbol pro obsah 11"/>
              <p:cNvSpPr>
                <a:spLocks noGrp="1"/>
              </p:cNvSpPr>
              <p:nvPr>
                <p:ph idx="4294967295"/>
              </p:nvPr>
            </p:nvSpPr>
            <p:spPr>
              <a:xfrm>
                <a:off x="323528" y="260648"/>
                <a:ext cx="8568952" cy="586551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200" b="1" dirty="0" smtClean="0"/>
                  <a:t>Zkouška s konkrétními poloměry:  </a:t>
                </a:r>
              </a:p>
              <a:p>
                <a:pPr marL="0" indent="0">
                  <a:buNone/>
                </a:pPr>
                <a:endParaRPr lang="cs-CZ" sz="3200" b="1" dirty="0"/>
              </a:p>
              <a:p>
                <a:pPr marL="0" indent="0">
                  <a:buNone/>
                </a:pPr>
                <a:r>
                  <a:rPr lang="cs-CZ" b="1" dirty="0" smtClean="0"/>
                  <a:t>r</a:t>
                </a:r>
                <a:r>
                  <a:rPr lang="cs-CZ" b="1" dirty="0" smtClean="0">
                    <a:latin typeface="Candara"/>
                  </a:rPr>
                  <a:t>₁ = 3 cm                                                  r₂ = 6 cm </a:t>
                </a:r>
              </a:p>
              <a:p>
                <a:pPr marL="0" indent="0">
                  <a:buNone/>
                </a:pPr>
                <a:r>
                  <a:rPr lang="cs-CZ" b="1" u="sng" dirty="0" smtClean="0">
                    <a:latin typeface="Candara"/>
                  </a:rPr>
                  <a:t>S = x [cm²]</a:t>
                </a:r>
                <a:r>
                  <a:rPr lang="cs-CZ" b="1" dirty="0" smtClean="0">
                    <a:latin typeface="Candara"/>
                  </a:rPr>
                  <a:t>                                              </a:t>
                </a:r>
                <a:r>
                  <a:rPr lang="cs-CZ" b="1" u="sng" dirty="0" smtClean="0">
                    <a:latin typeface="Candara"/>
                  </a:rPr>
                  <a:t>S = x [cm²] 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S = 4</a:t>
                </a:r>
                <a:r>
                  <a:rPr lang="el-GR" b="1" dirty="0" smtClean="0">
                    <a:solidFill>
                      <a:schemeClr val="tx1"/>
                    </a:solidFill>
                    <a:latin typeface="Candara"/>
                  </a:rPr>
                  <a:t>π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r²                                                   S = 4</a:t>
                </a:r>
                <a:r>
                  <a:rPr lang="el-GR" b="1" dirty="0" smtClean="0">
                    <a:solidFill>
                      <a:schemeClr val="tx1"/>
                    </a:solidFill>
                    <a:latin typeface="Candara"/>
                  </a:rPr>
                  <a:t>π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r²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S = 4 . 3,14 . 3²                                        S = 4 . 3,14 . 6²  </a:t>
                </a:r>
              </a:p>
              <a:p>
                <a:pPr marL="0" indent="0">
                  <a:buNone/>
                </a:pPr>
                <a:r>
                  <a:rPr lang="cs-CZ" b="1" u="sng" dirty="0" smtClean="0">
                    <a:solidFill>
                      <a:srgbClr val="FF0000"/>
                    </a:solidFill>
                    <a:latin typeface="Candara"/>
                  </a:rPr>
                  <a:t>S = 113,04 cm²      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                                  </a:t>
                </a:r>
                <a:r>
                  <a:rPr lang="cs-CZ" b="1" u="sng" dirty="0" smtClean="0">
                    <a:solidFill>
                      <a:srgbClr val="FF0000"/>
                    </a:solidFill>
                    <a:latin typeface="Candara"/>
                  </a:rPr>
                  <a:t>S = 452,16cm² </a:t>
                </a:r>
              </a:p>
              <a:p>
                <a:pPr marL="0" indent="0">
                  <a:buNone/>
                </a:pPr>
                <a:endParaRPr lang="cs-CZ" b="1" u="sng" dirty="0">
                  <a:solidFill>
                    <a:srgbClr val="FF0000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                                  </a:t>
                </a:r>
                <a:r>
                  <a:rPr lang="cs-CZ" b="1" u="sng" dirty="0" smtClean="0">
                    <a:solidFill>
                      <a:srgbClr val="FF0000"/>
                    </a:solidFill>
                    <a:latin typeface="Candara"/>
                  </a:rPr>
                  <a:t> 452,16 : 113,04 = 4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/ stačilo porovnat 6² a 3² 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 36 : 9 = 4 /</a:t>
                </a:r>
              </a:p>
              <a:p>
                <a:pPr marL="0" indent="0">
                  <a:buNone/>
                </a:pPr>
                <a:endParaRPr lang="cs-CZ" b="1" u="sng" dirty="0">
                  <a:solidFill>
                    <a:srgbClr val="FF0000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  <a:latin typeface="Candara"/>
                  </a:rPr>
                  <a:t>Potvrdili jsme, že povrch koule se zvětší 4 krát.</a:t>
                </a:r>
                <a:endParaRPr lang="cs-CZ" b="1" dirty="0">
                  <a:solidFill>
                    <a:srgbClr val="000099"/>
                  </a:solidFill>
                </a:endParaRPr>
              </a:p>
            </p:txBody>
          </p:sp>
        </mc:Choice>
        <mc:Fallback>
          <p:sp>
            <p:nvSpPr>
              <p:cNvPr id="12" name="Zástupný symbol pro obsah 1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323528" y="260648"/>
                <a:ext cx="8568952" cy="5865515"/>
              </a:xfrm>
              <a:blipFill rotWithShape="1">
                <a:blip r:embed="rId2" cstate="print"/>
                <a:stretch>
                  <a:fillRect l="-1778" t="-13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476671"/>
            <a:ext cx="8712968" cy="554461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800" b="1" dirty="0" smtClean="0">
                <a:solidFill>
                  <a:srgbClr val="FF0000"/>
                </a:solidFill>
              </a:rPr>
              <a:t>Příklad: </a:t>
            </a:r>
          </a:p>
          <a:p>
            <a:pPr marL="0" indent="0">
              <a:buNone/>
            </a:pPr>
            <a:endParaRPr lang="cs-CZ" sz="5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1200" b="1" dirty="0" smtClean="0">
                <a:solidFill>
                  <a:schemeClr val="tx1"/>
                </a:solidFill>
              </a:rPr>
              <a:t>Kolik % povrchu krychle o hraně délky 5 cm tvoří povrch koule vepsané do této krychle – koule se dotýká všech stěn krychle.</a:t>
            </a: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6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9600" b="1" dirty="0" smtClean="0">
                <a:solidFill>
                  <a:srgbClr val="FF0000"/>
                </a:solidFill>
              </a:rPr>
              <a:t>Postup řešení:</a:t>
            </a:r>
          </a:p>
          <a:p>
            <a:pPr>
              <a:buFontTx/>
              <a:buChar char="-"/>
            </a:pPr>
            <a:r>
              <a:rPr lang="cs-CZ" sz="9600" b="1" dirty="0" smtClean="0">
                <a:solidFill>
                  <a:schemeClr val="tx1"/>
                </a:solidFill>
              </a:rPr>
              <a:t>Výpočet povrchu krychle – podle jakého vzorce?</a:t>
            </a:r>
          </a:p>
          <a:p>
            <a:pPr>
              <a:buFontTx/>
              <a:buChar char="-"/>
            </a:pPr>
            <a:r>
              <a:rPr lang="cs-CZ" sz="9600" b="1" dirty="0" smtClean="0">
                <a:solidFill>
                  <a:srgbClr val="FF0000"/>
                </a:solidFill>
              </a:rPr>
              <a:t>S = 6a</a:t>
            </a:r>
            <a:r>
              <a:rPr lang="cs-CZ" sz="9600" b="1" dirty="0" smtClean="0">
                <a:solidFill>
                  <a:srgbClr val="FF0000"/>
                </a:solidFill>
                <a:latin typeface="Candara"/>
              </a:rPr>
              <a:t>²</a:t>
            </a:r>
          </a:p>
          <a:p>
            <a:pPr>
              <a:buFontTx/>
              <a:buChar char="-"/>
            </a:pPr>
            <a:r>
              <a:rPr lang="cs-CZ" sz="9600" b="1" dirty="0" smtClean="0">
                <a:solidFill>
                  <a:schemeClr val="tx1"/>
                </a:solidFill>
                <a:latin typeface="Candara"/>
              </a:rPr>
              <a:t>Výpočet povrchu koule – podle jakého vzorce?</a:t>
            </a:r>
          </a:p>
          <a:p>
            <a:pPr>
              <a:buFontTx/>
              <a:buChar char="-"/>
            </a:pPr>
            <a:r>
              <a:rPr lang="cs-CZ" sz="9600" b="1" dirty="0" smtClean="0">
                <a:solidFill>
                  <a:srgbClr val="FF0000"/>
                </a:solidFill>
                <a:latin typeface="Candara"/>
              </a:rPr>
              <a:t>S = 4</a:t>
            </a:r>
            <a:r>
              <a:rPr lang="el-GR" sz="9600" b="1" dirty="0" smtClean="0">
                <a:solidFill>
                  <a:srgbClr val="FF0000"/>
                </a:solidFill>
                <a:latin typeface="Candara"/>
              </a:rPr>
              <a:t>π</a:t>
            </a:r>
            <a:r>
              <a:rPr lang="cs-CZ" sz="9600" b="1" dirty="0" smtClean="0">
                <a:solidFill>
                  <a:srgbClr val="FF0000"/>
                </a:solidFill>
                <a:latin typeface="Candara"/>
              </a:rPr>
              <a:t>r²</a:t>
            </a:r>
          </a:p>
          <a:p>
            <a:pPr>
              <a:buFontTx/>
              <a:buChar char="-"/>
            </a:pPr>
            <a:r>
              <a:rPr lang="cs-CZ" sz="9600" b="1" dirty="0" smtClean="0">
                <a:solidFill>
                  <a:schemeClr val="tx1"/>
                </a:solidFill>
                <a:latin typeface="Candara"/>
              </a:rPr>
              <a:t>Jaký poloměr má daná koule?</a:t>
            </a:r>
          </a:p>
          <a:p>
            <a:pPr>
              <a:buFontTx/>
              <a:buChar char="-"/>
            </a:pPr>
            <a:r>
              <a:rPr lang="cs-CZ" sz="9600" b="1" dirty="0" smtClean="0">
                <a:solidFill>
                  <a:srgbClr val="FF0000"/>
                </a:solidFill>
                <a:latin typeface="Candara"/>
              </a:rPr>
              <a:t>2,5 cm</a:t>
            </a:r>
          </a:p>
          <a:p>
            <a:pPr>
              <a:buFontTx/>
              <a:buChar char="-"/>
            </a:pPr>
            <a:r>
              <a:rPr lang="cs-CZ" sz="9600" b="1" dirty="0" smtClean="0">
                <a:solidFill>
                  <a:schemeClr val="tx1"/>
                </a:solidFill>
                <a:latin typeface="Candara"/>
              </a:rPr>
              <a:t>Výpočet %</a:t>
            </a:r>
          </a:p>
          <a:p>
            <a:pPr>
              <a:buFontTx/>
              <a:buChar char="-"/>
            </a:pPr>
            <a:endParaRPr lang="cs-CZ" sz="9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9600" b="1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67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251520" y="332656"/>
            <a:ext cx="864096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Řešení: </a:t>
            </a:r>
          </a:p>
          <a:p>
            <a:pPr marL="0" indent="0"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Krychle</a:t>
            </a:r>
            <a:r>
              <a:rPr lang="cs-CZ" sz="2800" b="1" dirty="0" smtClean="0"/>
              <a:t>                                            </a:t>
            </a:r>
            <a:r>
              <a:rPr lang="cs-CZ" sz="2800" b="1" u="sng" dirty="0" smtClean="0">
                <a:solidFill>
                  <a:srgbClr val="FF0000"/>
                </a:solidFill>
              </a:rPr>
              <a:t>Koule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a = 5 cm                                                  r = 2,5 cm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S = x </a:t>
            </a:r>
            <a:r>
              <a:rPr lang="cs-CZ" b="1" u="sng" dirty="0" smtClean="0">
                <a:solidFill>
                  <a:schemeClr val="tx1"/>
                </a:solidFill>
                <a:latin typeface="Candara"/>
              </a:rPr>
              <a:t>[cm²]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                                             </a:t>
            </a:r>
            <a:r>
              <a:rPr lang="cs-CZ" b="1" u="sng" dirty="0" smtClean="0">
                <a:solidFill>
                  <a:schemeClr val="tx1"/>
                </a:solidFill>
                <a:latin typeface="Candara"/>
              </a:rPr>
              <a:t>S = x [cm²] </a:t>
            </a:r>
            <a:endParaRPr lang="cs-CZ" b="1" dirty="0" smtClean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S = 6a²                                                     S = 4</a:t>
            </a:r>
            <a:r>
              <a:rPr lang="el-GR" b="1" dirty="0" smtClean="0">
                <a:solidFill>
                  <a:schemeClr val="tx1"/>
                </a:solidFill>
                <a:latin typeface="Candara"/>
              </a:rPr>
              <a:t>π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r²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S = 6 . 5²                                                  S = 4 . 3,14 . 2,5²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  <a:latin typeface="Candara"/>
              </a:rPr>
              <a:t>S = 150cm²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                                              </a:t>
            </a:r>
            <a:r>
              <a:rPr lang="cs-CZ" b="1" u="sng" dirty="0" smtClean="0">
                <a:solidFill>
                  <a:srgbClr val="FF0000"/>
                </a:solidFill>
                <a:latin typeface="Candara"/>
              </a:rPr>
              <a:t>S = 78,5 cm² </a:t>
            </a:r>
          </a:p>
          <a:p>
            <a:pPr marL="0" indent="0">
              <a:buNone/>
            </a:pPr>
            <a:endParaRPr lang="cs-CZ" b="1" u="sng" dirty="0">
              <a:solidFill>
                <a:srgbClr val="FF0000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100% = 150 cm²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X%     = 78,5 : 1,5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Candara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         </a:t>
            </a:r>
            <a:r>
              <a:rPr lang="cs-CZ" b="1" dirty="0">
                <a:solidFill>
                  <a:srgbClr val="FF0000"/>
                </a:solidFill>
                <a:latin typeface="Candara"/>
                <a:ea typeface="Cambria Math"/>
              </a:rPr>
              <a:t>≐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 </a:t>
            </a:r>
            <a:r>
              <a:rPr lang="cs-CZ" b="1" u="sng" dirty="0" smtClean="0">
                <a:solidFill>
                  <a:srgbClr val="FF0000"/>
                </a:solidFill>
                <a:latin typeface="Candara"/>
              </a:rPr>
              <a:t>52,3%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  <a:latin typeface="Candara"/>
              </a:rPr>
              <a:t>Povrch koule tvoří přibližně 52,3 % z povrchu krychle.</a:t>
            </a:r>
            <a:endParaRPr lang="cs-CZ" b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5022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251520" y="332656"/>
            <a:ext cx="864096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Příklad: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Vypočítej povrch polokoule s průměrem 4,6 dm.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Řešení: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D = 4,6 dm </a:t>
            </a:r>
            <a:r>
              <a:rPr lang="cs-CZ" b="1" dirty="0" smtClean="0">
                <a:solidFill>
                  <a:schemeClr val="tx1"/>
                </a:solidFill>
                <a:latin typeface="Cambria Math"/>
                <a:ea typeface="Cambria Math"/>
              </a:rPr>
              <a:t>⇒ r= 2,3 dm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  <a:latin typeface="Cambria Math"/>
                <a:ea typeface="Cambria Math"/>
              </a:rPr>
              <a:t>S = x </a:t>
            </a:r>
            <a:r>
              <a:rPr lang="cs-CZ" b="1" u="sng" dirty="0" smtClean="0">
                <a:solidFill>
                  <a:schemeClr val="tx1"/>
                </a:solidFill>
                <a:latin typeface="Candara"/>
                <a:ea typeface="Cambria Math"/>
              </a:rPr>
              <a:t>[dm²]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  <a:ea typeface="Cambria Math"/>
              </a:rPr>
              <a:t>S = 3</a:t>
            </a:r>
            <a:r>
              <a:rPr lang="el-GR" b="1" dirty="0" smtClean="0">
                <a:solidFill>
                  <a:srgbClr val="FF0000"/>
                </a:solidFill>
                <a:latin typeface="Candara"/>
                <a:ea typeface="Cambria Math"/>
              </a:rPr>
              <a:t>π</a:t>
            </a:r>
            <a:r>
              <a:rPr lang="cs-CZ" b="1" dirty="0" smtClean="0">
                <a:solidFill>
                  <a:srgbClr val="FF0000"/>
                </a:solidFill>
                <a:latin typeface="Candara"/>
                <a:ea typeface="Cambria Math"/>
              </a:rPr>
              <a:t>r²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S = 3 . 3,14 . 2,3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²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S = 49, 8318 dm²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  <a:latin typeface="Candara"/>
              </a:rPr>
              <a:t>S </a:t>
            </a:r>
            <a:r>
              <a:rPr lang="cs-CZ" b="1" u="sng" dirty="0" smtClean="0">
                <a:solidFill>
                  <a:srgbClr val="FF0000"/>
                </a:solidFill>
                <a:latin typeface="Cambria Math"/>
                <a:ea typeface="Cambria Math"/>
              </a:rPr>
              <a:t>≐</a:t>
            </a:r>
            <a:r>
              <a:rPr lang="cs-CZ" b="1" u="sng" dirty="0" smtClean="0">
                <a:solidFill>
                  <a:srgbClr val="FF0000"/>
                </a:solidFill>
                <a:latin typeface="Candara"/>
              </a:rPr>
              <a:t> 49,8 dm²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              Povrch polokoule je přibližně 49,8 dm². </a:t>
            </a:r>
          </a:p>
          <a:p>
            <a:pPr marL="0" indent="0">
              <a:buNone/>
            </a:pPr>
            <a:endParaRPr lang="cs-CZ" b="1" u="sng" dirty="0">
              <a:solidFill>
                <a:srgbClr val="FF0000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  <a:latin typeface="Candara"/>
              </a:rPr>
              <a:t>Bylo nezbytně nutné převádět průměr na poloměr? Mohli jsme počítat i s hodnotou průměru? Pokud ano, upravte vzorec pro povrch polokoule.</a:t>
            </a:r>
            <a:endParaRPr lang="cs-CZ" b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4099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idx="4294967295"/>
              </p:nvPr>
            </p:nvSpPr>
            <p:spPr>
              <a:xfrm>
                <a:off x="179512" y="332656"/>
                <a:ext cx="8712968" cy="61206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b="1" dirty="0" smtClean="0"/>
                  <a:t>Vzorec pro povrch polokoule s průměrem d: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000099"/>
                    </a:solidFill>
                  </a:rPr>
                  <a:t>S = 3</a:t>
                </a:r>
                <a:r>
                  <a:rPr lang="el-GR" sz="2800" dirty="0" smtClean="0">
                    <a:solidFill>
                      <a:srgbClr val="000099"/>
                    </a:solidFill>
                  </a:rPr>
                  <a:t>π</a:t>
                </a:r>
                <a:r>
                  <a:rPr lang="cs-CZ" sz="2800" dirty="0" smtClean="0">
                    <a:solidFill>
                      <a:srgbClr val="000099"/>
                    </a:solidFill>
                  </a:rPr>
                  <a:t>r</a:t>
                </a:r>
                <a:r>
                  <a:rPr lang="cs-CZ" sz="2800" dirty="0" smtClean="0">
                    <a:solidFill>
                      <a:srgbClr val="000099"/>
                    </a:solidFill>
                    <a:latin typeface="Candara"/>
                  </a:rPr>
                  <a:t>²                  </a:t>
                </a:r>
                <a:r>
                  <a:rPr lang="cs-CZ" sz="2800" b="1" dirty="0" smtClean="0">
                    <a:solidFill>
                      <a:srgbClr val="FF0000"/>
                    </a:solidFill>
                    <a:latin typeface="Candara"/>
                  </a:rPr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𝒅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0099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000099"/>
                    </a:solidFill>
                  </a:rPr>
                  <a:t>S = 3</a:t>
                </a:r>
                <a:r>
                  <a:rPr lang="el-GR" sz="2800" dirty="0" smtClean="0">
                    <a:solidFill>
                      <a:srgbClr val="000099"/>
                    </a:solidFill>
                  </a:rPr>
                  <a:t>π</a:t>
                </a:r>
                <a:r>
                  <a:rPr lang="cs-CZ" sz="2800" dirty="0" smtClean="0">
                    <a:solidFill>
                      <a:srgbClr val="000099"/>
                    </a:solidFill>
                  </a:rPr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280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𝑑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rgbClr val="000099"/>
                    </a:solidFill>
                  </a:rPr>
                  <a:t>)</a:t>
                </a:r>
                <a:r>
                  <a:rPr lang="cs-CZ" sz="2800" dirty="0" smtClean="0">
                    <a:solidFill>
                      <a:srgbClr val="000099"/>
                    </a:solidFill>
                    <a:latin typeface="Candara"/>
                  </a:rPr>
                  <a:t>²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000099"/>
                    </a:solidFill>
                    <a:latin typeface="Candara"/>
                  </a:rPr>
                  <a:t>S = 3</a:t>
                </a:r>
                <a:r>
                  <a:rPr lang="el-GR" sz="2800" dirty="0" smtClean="0">
                    <a:solidFill>
                      <a:srgbClr val="000099"/>
                    </a:solidFill>
                    <a:latin typeface="Candara"/>
                  </a:rPr>
                  <a:t>π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280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𝑑</m:t>
                        </m:r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²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sz="2800" dirty="0" smtClean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el-GR" sz="2800" b="1" dirty="0" smtClean="0">
                    <a:solidFill>
                      <a:srgbClr val="FF0000"/>
                    </a:solidFill>
                  </a:rPr>
                  <a:t>π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d</a:t>
                </a:r>
                <a:r>
                  <a:rPr lang="cs-CZ" sz="2800" b="1" dirty="0" smtClean="0">
                    <a:solidFill>
                      <a:srgbClr val="FF0000"/>
                    </a:solidFill>
                    <a:latin typeface="Candara"/>
                  </a:rPr>
                  <a:t>²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0099"/>
                    </a:solidFill>
                    <a:latin typeface="Candara"/>
                  </a:rPr>
                  <a:t>Ověříme výpočtem: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000099"/>
                    </a:solidFill>
                    <a:latin typeface="Candara"/>
                  </a:rPr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000099"/>
                    </a:solidFill>
                  </a:rPr>
                  <a:t> . 3,14 . 4,6</a:t>
                </a:r>
                <a:r>
                  <a:rPr lang="cs-CZ" dirty="0" smtClean="0">
                    <a:solidFill>
                      <a:srgbClr val="000099"/>
                    </a:solidFill>
                    <a:latin typeface="Candara"/>
                  </a:rPr>
                  <a:t>² 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000099"/>
                    </a:solidFill>
                    <a:latin typeface="Candara"/>
                  </a:rPr>
                  <a:t>S = 49,8318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  <a:latin typeface="Candara"/>
                  </a:rPr>
                  <a:t>S </a:t>
                </a:r>
                <a:r>
                  <a:rPr lang="cs-CZ" b="1" dirty="0" smtClean="0">
                    <a:solidFill>
                      <a:srgbClr val="000099"/>
                    </a:solidFill>
                    <a:latin typeface="Cambria Math"/>
                    <a:ea typeface="Cambria Math"/>
                  </a:rPr>
                  <a:t>≐ 49,8 dm</a:t>
                </a:r>
                <a:r>
                  <a:rPr lang="cs-CZ" b="1" dirty="0" smtClean="0">
                    <a:solidFill>
                      <a:srgbClr val="000099"/>
                    </a:solidFill>
                    <a:latin typeface="Candara"/>
                    <a:ea typeface="Cambria Math"/>
                  </a:rPr>
                  <a:t>² </a:t>
                </a:r>
                <a:r>
                  <a:rPr lang="cs-CZ" sz="2800" b="1" dirty="0" smtClean="0">
                    <a:solidFill>
                      <a:srgbClr val="000099"/>
                    </a:solidFill>
                    <a:latin typeface="Candara"/>
                    <a:ea typeface="Cambria Math"/>
                  </a:rPr>
                  <a:t>   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FF0000"/>
                    </a:solidFill>
                    <a:latin typeface="Candara"/>
                    <a:ea typeface="Cambria Math"/>
                  </a:rPr>
                  <a:t>Ano, mohli jsme počítat úlohu s hodnotou průměru.</a:t>
                </a:r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179512" y="332656"/>
                <a:ext cx="8712968" cy="6120680"/>
              </a:xfrm>
              <a:blipFill rotWithShape="1">
                <a:blip r:embed="rId2" cstate="print"/>
                <a:stretch>
                  <a:fillRect l="-1399" t="-896" b="-26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03776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75467"/>
            <a:ext cx="8640959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+mj-lt"/>
              </a:rPr>
              <a:t>http://www.datakabinet.cz/cs/Vyukove-materialy-a-data/Matematika-a-jeji-aplikace/ </a:t>
            </a:r>
          </a:p>
          <a:p>
            <a:pPr marL="0" indent="0">
              <a:buNone/>
            </a:pPr>
            <a:r>
              <a:rPr lang="cs-CZ" sz="1800" dirty="0">
                <a:latin typeface="+mj-lt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800">
                <a:latin typeface="+mj-lt"/>
                <a:cs typeface="Arial" pitchFamily="34" charset="0"/>
              </a:rPr>
              <a:t>. </a:t>
            </a:r>
            <a:endParaRPr lang="cs-CZ" sz="1800" dirty="0">
              <a:latin typeface="+mj-lt"/>
              <a:cs typeface="Arial" pitchFamily="34" charset="0"/>
            </a:endParaRPr>
          </a:p>
          <a:p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1537</TotalTime>
  <Words>563</Words>
  <Application>Microsoft Office PowerPoint</Application>
  <PresentationFormat>Předvádění na obrazovce (4:3)</PresentationFormat>
  <Paragraphs>127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Snímek 1</vt:lpstr>
      <vt:lpstr>Povrch koule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239</cp:revision>
  <dcterms:created xsi:type="dcterms:W3CDTF">2013-01-16T20:09:48Z</dcterms:created>
  <dcterms:modified xsi:type="dcterms:W3CDTF">2015-07-16T16:39:04Z</dcterms:modified>
</cp:coreProperties>
</file>