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2"/>
  </p:notesMasterIdLst>
  <p:sldIdLst>
    <p:sldId id="256" r:id="rId2"/>
    <p:sldId id="265" r:id="rId3"/>
    <p:sldId id="261" r:id="rId4"/>
    <p:sldId id="264" r:id="rId5"/>
    <p:sldId id="267" r:id="rId6"/>
    <p:sldId id="257" r:id="rId7"/>
    <p:sldId id="260" r:id="rId8"/>
    <p:sldId id="263" r:id="rId9"/>
    <p:sldId id="268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00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>
        <p:scale>
          <a:sx n="90" d="100"/>
          <a:sy n="90" d="100"/>
        </p:scale>
        <p:origin x="-504" y="-23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ED918-CD15-4242-B967-2E143060AF6E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AD510-F0BF-4689-86AE-2DEFE4D2E03D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DBCC3-37EF-47A2-9DCD-C1F3070F554B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22ED4-E49B-4197-A5C8-C6034BF9843B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B8C40-0442-48CD-BCBC-A6FFD49CAE2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F130F-7189-476E-ABB4-FE55702C1C74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DA588-3E70-4CE6-B5F0-5F460B0D6639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3FDB3-ABC3-4E62-BC8E-BE63CF8068E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4F7F7-F546-4415-9639-FF06DF15991A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4B181-1A66-4F58-AAB9-31A01D8A1054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ADEC5-9769-4798-8ABD-F3282E47ECBC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3596C06-1432-46DD-9AFC-183DBA1DDFB0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datakabinet.cz/cs/Vyukove-materialy-a-data/Matematika-a-jeji-aplikace/Ilustrace-a-obrazky/Kolmy-hranol-s-popisem.html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2051720" y="1340768"/>
            <a:ext cx="5276338" cy="1080000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cs typeface="Arial" pitchFamily="34" charset="0"/>
              </a:rPr>
              <a:t>Autorem materiálu a všech jeho částí, není-li uvedeno jinak, je Mgr. Alena Čechová. </a:t>
            </a:r>
            <a:endParaRPr lang="cs-CZ" dirty="0">
              <a:cs typeface="Arial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553516134"/>
              </p:ext>
            </p:extLst>
          </p:nvPr>
        </p:nvGraphicFramePr>
        <p:xfrm>
          <a:off x="1331640" y="2420767"/>
          <a:ext cx="6480720" cy="331799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7214"/>
                <a:gridCol w="4393506"/>
              </a:tblGrid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Číslo projektu: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CZ.1.07/1.4.00/21.3811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Název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Tělesa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 –čtyřboký hranol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Číslo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III/2/MAT/2/1/1-49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Vzdělávací předmět: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Matematika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Tematická oblast: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Matematika a její aplikace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7506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Autor: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Alena</a:t>
                      </a:r>
                      <a:r>
                        <a:rPr lang="cs-CZ" sz="1000" kern="5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Čechová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37309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Anotace: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se </a:t>
                      </a:r>
                      <a:r>
                        <a:rPr lang="cs-CZ" sz="1000" kern="50" dirty="0" smtClean="0">
                          <a:effectLst/>
                        </a:rPr>
                        <a:t>seznámí s</a:t>
                      </a:r>
                      <a:r>
                        <a:rPr lang="cs-CZ" sz="1000" kern="50" baseline="0" dirty="0" smtClean="0">
                          <a:effectLst/>
                        </a:rPr>
                        <a:t> výpočty ve čtyřbokém hranolu pomocí  Pythagorovy věty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baseline="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Procvičovací hodina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42576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Klíčová slova: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Candara" pitchFamily="34" charset="0"/>
                          <a:ea typeface="Lucida Sans Unicode"/>
                          <a:cs typeface="Mangal"/>
                        </a:rPr>
                        <a:t>Objem</a:t>
                      </a:r>
                      <a:r>
                        <a:rPr lang="cs-CZ" sz="1000" kern="50" baseline="0" dirty="0" smtClean="0">
                          <a:effectLst/>
                          <a:latin typeface="Candara" pitchFamily="34" charset="0"/>
                          <a:ea typeface="Lucida Sans Unicode"/>
                          <a:cs typeface="Mangal"/>
                        </a:rPr>
                        <a:t> a povrch čtyřbokého hranolu, Pythagorova věta, tělesová úhlopříčka</a:t>
                      </a:r>
                      <a:endParaRPr lang="cs-CZ" sz="1000" kern="50" dirty="0">
                        <a:effectLst/>
                        <a:latin typeface="Candara" pitchFamily="34" charset="0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Metodické pokyny: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PC, DTP, metodické pokyny jsou součástí materiálu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učebního materiálu: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Prezentace doplněná fotografiemi a testy.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interaktivity: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Kombinovaná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Cílová skupina: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6., </a:t>
                      </a:r>
                      <a:r>
                        <a:rPr lang="cs-CZ" sz="1000" kern="50" dirty="0" smtClean="0">
                          <a:effectLst/>
                        </a:rPr>
                        <a:t>7.,8</a:t>
                      </a:r>
                      <a:r>
                        <a:rPr lang="cs-CZ" sz="1000" kern="50" baseline="0" dirty="0" smtClean="0">
                          <a:effectLst/>
                        </a:rPr>
                        <a:t>. a 9. </a:t>
                      </a:r>
                      <a:r>
                        <a:rPr lang="cs-CZ" sz="1000" kern="50" dirty="0" smtClean="0">
                          <a:effectLst/>
                        </a:rPr>
                        <a:t>ročníku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Datum vzniku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5.6.2014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6480720"/>
          </a:xfrm>
          <a:solidFill>
            <a:schemeClr val="accent3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tx1"/>
                </a:solidFill>
              </a:rPr>
              <a:t>Čtyřboký hranol</a:t>
            </a:r>
            <a:endParaRPr lang="cs-CZ" sz="6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23099389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764704"/>
            <a:ext cx="8640960" cy="536145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/>
              <a:t>   V celé kapitole se budeme zabývat čtyřbokým </a:t>
            </a:r>
            <a:r>
              <a:rPr lang="cs-CZ" sz="3200" b="1" dirty="0" smtClean="0">
                <a:solidFill>
                  <a:srgbClr val="FFFF00"/>
                </a:solidFill>
              </a:rPr>
              <a:t>kolmým</a:t>
            </a:r>
            <a:r>
              <a:rPr lang="cs-CZ" sz="3200" b="1" dirty="0" smtClean="0"/>
              <a:t> hranolem.To znamená, že podstavy jsou kolmé k rovině pláště – nebo můžeme říci, že boční stěny jsou kolmé k podstavám.  </a:t>
            </a:r>
          </a:p>
          <a:p>
            <a:pPr>
              <a:buNone/>
            </a:pPr>
            <a:r>
              <a:rPr lang="cs-CZ" sz="3200" b="1" dirty="0" smtClean="0"/>
              <a:t>    </a:t>
            </a:r>
            <a:r>
              <a:rPr lang="cs-CZ" sz="3200" b="1" dirty="0" smtClean="0">
                <a:solidFill>
                  <a:srgbClr val="FF0000"/>
                </a:solidFill>
              </a:rPr>
              <a:t>U čtyřbokého hranolu je podstavou čtyřúhelník – například čtverec, obdélník, lichoběžník, kosočtverec, kosodélník.</a:t>
            </a:r>
          </a:p>
          <a:p>
            <a:pPr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    Při výpočtu V, S či délek jednotlivých hran a úhlopříček velmi často používáme Pythagorovu větu. </a:t>
            </a:r>
          </a:p>
          <a:p>
            <a:pPr>
              <a:buNone/>
            </a:pP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1095748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ástupný symbol pro obsah 16"/>
          <p:cNvSpPr>
            <a:spLocks noGrp="1"/>
          </p:cNvSpPr>
          <p:nvPr>
            <p:ph idx="1"/>
          </p:nvPr>
        </p:nvSpPr>
        <p:spPr>
          <a:xfrm>
            <a:off x="323528" y="692696"/>
            <a:ext cx="8640959" cy="543346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/>
              <a:t>Podle tvaru podstavy rozlišujeme:</a:t>
            </a:r>
          </a:p>
          <a:p>
            <a:pPr>
              <a:buNone/>
            </a:pPr>
            <a:r>
              <a:rPr lang="cs-CZ" dirty="0" smtClean="0"/>
              <a:t>Podstava čtverec a výška je rovna podstavné hraně </a:t>
            </a:r>
          </a:p>
          <a:p>
            <a:pPr>
              <a:buNone/>
            </a:pPr>
            <a:r>
              <a:rPr lang="cs-CZ" b="1" dirty="0" smtClean="0"/>
              <a:t>                                </a:t>
            </a:r>
            <a:r>
              <a:rPr lang="cs-CZ" sz="3200" b="1" dirty="0" smtClean="0">
                <a:solidFill>
                  <a:srgbClr val="FF0000"/>
                </a:solidFill>
              </a:rPr>
              <a:t>Krychle </a:t>
            </a:r>
          </a:p>
          <a:p>
            <a:pPr>
              <a:buNone/>
            </a:pPr>
            <a:endParaRPr lang="cs-CZ" sz="3200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Podstava obdélník a výška není rovna ani jedné podstavné hraně</a:t>
            </a: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                                </a:t>
            </a:r>
            <a:r>
              <a:rPr lang="cs-CZ" sz="3200" b="1" dirty="0" smtClean="0">
                <a:solidFill>
                  <a:srgbClr val="FF0000"/>
                </a:solidFill>
              </a:rPr>
              <a:t>Kvádr  </a:t>
            </a:r>
          </a:p>
          <a:p>
            <a:pPr>
              <a:buNone/>
            </a:pPr>
            <a:endParaRPr lang="cs-CZ" sz="3200" b="1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3200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Podstava čtverec a výška není rovna podstavné hraně </a:t>
            </a: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                                 </a:t>
            </a:r>
            <a:r>
              <a:rPr lang="cs-CZ" sz="3200" b="1" dirty="0" smtClean="0">
                <a:solidFill>
                  <a:srgbClr val="FF0000"/>
                </a:solidFill>
              </a:rPr>
              <a:t>Pravidelný čtyřboký hranol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Krychle 17"/>
          <p:cNvSpPr/>
          <p:nvPr/>
        </p:nvSpPr>
        <p:spPr>
          <a:xfrm>
            <a:off x="6156176" y="1772816"/>
            <a:ext cx="1216152" cy="1152128"/>
          </a:xfrm>
          <a:prstGeom prst="cube">
            <a:avLst/>
          </a:prstGeom>
          <a:solidFill>
            <a:schemeClr val="bg1"/>
          </a:solidFill>
          <a:ln>
            <a:solidFill>
              <a:srgbClr val="00B0F0"/>
            </a:solidFill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Krychle 18"/>
          <p:cNvSpPr/>
          <p:nvPr/>
        </p:nvSpPr>
        <p:spPr>
          <a:xfrm>
            <a:off x="4860032" y="3501008"/>
            <a:ext cx="3816424" cy="1296144"/>
          </a:xfrm>
          <a:prstGeom prst="cube">
            <a:avLst/>
          </a:prstGeom>
          <a:solidFill>
            <a:schemeClr val="bg1"/>
          </a:solidFill>
          <a:ln>
            <a:solidFill>
              <a:schemeClr val="accent3">
                <a:lumMod val="50000"/>
              </a:schemeClr>
            </a:solidFill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90672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http://www.datakabinet.cz/files/img/products/ilo_hranol_s_popisom_cz.png?w=450&amp;h=380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556792"/>
            <a:ext cx="4205858" cy="361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79512" y="260648"/>
            <a:ext cx="8784976" cy="5865515"/>
          </a:xfrm>
        </p:spPr>
        <p:txBody>
          <a:bodyPr/>
          <a:lstStyle/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                                             horní podstava </a:t>
            </a:r>
          </a:p>
          <a:p>
            <a:pPr>
              <a:buNone/>
            </a:pPr>
            <a:r>
              <a:rPr lang="cs-CZ" dirty="0" smtClean="0"/>
              <a:t>stěnová úhlopříčka                                                  </a:t>
            </a:r>
          </a:p>
          <a:p>
            <a:pPr>
              <a:buNone/>
            </a:pPr>
            <a:r>
              <a:rPr lang="cs-CZ" dirty="0" smtClean="0"/>
              <a:t>                                                                                        boční stěna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tělesová úhlopříčka </a:t>
            </a:r>
          </a:p>
          <a:p>
            <a:pPr>
              <a:buNone/>
            </a:pPr>
            <a:r>
              <a:rPr lang="cs-CZ" dirty="0" smtClean="0"/>
              <a:t>                                                                                              boční hrana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výška hranolu </a:t>
            </a:r>
          </a:p>
          <a:p>
            <a:pPr>
              <a:buNone/>
            </a:pPr>
            <a:r>
              <a:rPr lang="cs-CZ" dirty="0" smtClean="0"/>
              <a:t>                                                                                          podstavná </a:t>
            </a:r>
          </a:p>
          <a:p>
            <a:pPr>
              <a:buNone/>
            </a:pPr>
            <a:r>
              <a:rPr lang="cs-CZ" dirty="0" smtClean="0"/>
              <a:t>                                                                                          úhlopříčka </a:t>
            </a:r>
          </a:p>
          <a:p>
            <a:pPr>
              <a:buNone/>
            </a:pPr>
            <a:r>
              <a:rPr lang="cs-CZ" dirty="0" smtClean="0"/>
              <a:t>podstavná hrana </a:t>
            </a:r>
          </a:p>
          <a:p>
            <a:pPr>
              <a:buNone/>
            </a:pPr>
            <a:r>
              <a:rPr lang="cs-CZ" dirty="0" smtClean="0"/>
              <a:t>                                                                                       dolní podstava</a:t>
            </a:r>
          </a:p>
        </p:txBody>
      </p:sp>
      <p:cxnSp>
        <p:nvCxnSpPr>
          <p:cNvPr id="8" name="Přímá spojovací šipka 7"/>
          <p:cNvCxnSpPr/>
          <p:nvPr/>
        </p:nvCxnSpPr>
        <p:spPr>
          <a:xfrm flipV="1">
            <a:off x="4355976" y="1052736"/>
            <a:ext cx="1080120" cy="79208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flipV="1">
            <a:off x="5364088" y="1916832"/>
            <a:ext cx="1008112" cy="79208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5652120" y="3212976"/>
            <a:ext cx="792088" cy="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4644008" y="4869160"/>
            <a:ext cx="1368152" cy="100811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flipV="1">
            <a:off x="5148064" y="4509120"/>
            <a:ext cx="1080120" cy="28803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flipH="1">
            <a:off x="2483768" y="4869160"/>
            <a:ext cx="1296144" cy="57606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3419872" y="1916832"/>
            <a:ext cx="576064" cy="3168352"/>
          </a:xfrm>
          <a:prstGeom prst="line">
            <a:avLst/>
          </a:prstGeom>
          <a:ln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flipH="1" flipV="1">
            <a:off x="1835696" y="1484784"/>
            <a:ext cx="1728192" cy="108012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 flipH="1" flipV="1">
            <a:off x="2483768" y="2852936"/>
            <a:ext cx="2088232" cy="28803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 flipH="1">
            <a:off x="2123728" y="4077072"/>
            <a:ext cx="2376264" cy="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3563888" y="270892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</a:t>
            </a:r>
            <a:r>
              <a:rPr lang="cs-CZ" sz="1200" dirty="0" smtClean="0"/>
              <a:t>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04746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64240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FF0000"/>
                </a:solidFill>
              </a:rPr>
              <a:t>Příklad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8712967" cy="5001419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    Ve čtyřbokém hranolu je tělesová úhlopříčka dlouhá 60 cm </a:t>
            </a:r>
            <a:r>
              <a:rPr lang="cs-CZ" b="1" dirty="0"/>
              <a:t> </a:t>
            </a:r>
            <a:r>
              <a:rPr lang="cs-CZ" b="1" dirty="0" smtClean="0"/>
              <a:t>a výška hranolu je 20 cm. Vypočítejte délku podstavné úhlopříčky.</a:t>
            </a:r>
            <a:endParaRPr lang="cs-CZ" b="1" dirty="0"/>
          </a:p>
        </p:txBody>
      </p:sp>
      <p:sp>
        <p:nvSpPr>
          <p:cNvPr id="4" name="Krychle 3"/>
          <p:cNvSpPr/>
          <p:nvPr/>
        </p:nvSpPr>
        <p:spPr>
          <a:xfrm>
            <a:off x="1619672" y="2420888"/>
            <a:ext cx="1936232" cy="2952328"/>
          </a:xfrm>
          <a:prstGeom prst="cube">
            <a:avLst/>
          </a:prstGeom>
          <a:solidFill>
            <a:schemeClr val="bg1"/>
          </a:solidFill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ovací čára 9"/>
          <p:cNvCxnSpPr/>
          <p:nvPr/>
        </p:nvCxnSpPr>
        <p:spPr>
          <a:xfrm flipV="1">
            <a:off x="1619672" y="4869160"/>
            <a:ext cx="504056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2123728" y="4869160"/>
            <a:ext cx="14401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2123728" y="2420888"/>
            <a:ext cx="0" cy="24482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2123728" y="4869160"/>
            <a:ext cx="936104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2123728" y="2420888"/>
            <a:ext cx="936104" cy="29523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2555776" y="3573016"/>
            <a:ext cx="6480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60cm</a:t>
            </a:r>
            <a:endParaRPr lang="cs-CZ" sz="1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691680" y="3717032"/>
            <a:ext cx="61677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20cm</a:t>
            </a:r>
            <a:endParaRPr lang="cs-CZ" sz="12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339752" y="5013176"/>
            <a:ext cx="5040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err="1" smtClean="0"/>
              <a:t>up</a:t>
            </a:r>
            <a:endParaRPr lang="cs-CZ" sz="1200" dirty="0"/>
          </a:p>
        </p:txBody>
      </p:sp>
      <p:cxnSp>
        <p:nvCxnSpPr>
          <p:cNvPr id="34" name="Přímá spojovací čára 33"/>
          <p:cNvCxnSpPr/>
          <p:nvPr/>
        </p:nvCxnSpPr>
        <p:spPr>
          <a:xfrm>
            <a:off x="4355976" y="3645024"/>
            <a:ext cx="0" cy="1080120"/>
          </a:xfrm>
          <a:prstGeom prst="line">
            <a:avLst/>
          </a:prstGeom>
          <a:ln w="28575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>
            <a:off x="4355976" y="4725144"/>
            <a:ext cx="2808312" cy="0"/>
          </a:xfrm>
          <a:prstGeom prst="line">
            <a:avLst/>
          </a:prstGeom>
          <a:ln w="28575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>
            <a:off x="4355976" y="3645024"/>
            <a:ext cx="2808312" cy="1080120"/>
          </a:xfrm>
          <a:prstGeom prst="line">
            <a:avLst/>
          </a:prstGeom>
          <a:ln w="28575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Oblouk 38"/>
          <p:cNvSpPr/>
          <p:nvPr/>
        </p:nvSpPr>
        <p:spPr>
          <a:xfrm>
            <a:off x="4139952" y="4437112"/>
            <a:ext cx="576064" cy="576064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TextovéPole 40"/>
          <p:cNvSpPr txBox="1"/>
          <p:nvPr/>
        </p:nvSpPr>
        <p:spPr>
          <a:xfrm>
            <a:off x="3635896" y="3994032"/>
            <a:ext cx="904811" cy="2880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v=20cm</a:t>
            </a:r>
            <a:endParaRPr lang="cs-CZ" sz="12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5292080" y="3717032"/>
            <a:ext cx="115212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Ut =60cm</a:t>
            </a:r>
            <a:endParaRPr lang="cs-CZ" sz="12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5364088" y="4797152"/>
            <a:ext cx="57606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err="1" smtClean="0"/>
              <a:t>up</a:t>
            </a:r>
            <a:endParaRPr lang="cs-CZ" sz="1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27984" y="4369750"/>
            <a:ext cx="2423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270177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Zástupný symbol pro obsah 1"/>
              <p:cNvSpPr>
                <a:spLocks noGrp="1"/>
              </p:cNvSpPr>
              <p:nvPr>
                <p:ph idx="1"/>
              </p:nvPr>
            </p:nvSpPr>
            <p:spPr>
              <a:xfrm>
                <a:off x="251520" y="1412776"/>
                <a:ext cx="8640959" cy="4713387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000099"/>
                    </a:solidFill>
                  </a:rPr>
                  <a:t>Podstavná úhlopříčka je v pravoúhlém trojúhelníku odvěsnou </a:t>
                </a:r>
              </a:p>
              <a:p>
                <a:pPr marL="0" indent="0">
                  <a:buNone/>
                </a:pPr>
                <a:r>
                  <a:rPr lang="cs-CZ" sz="3600" b="1" dirty="0" smtClean="0">
                    <a:solidFill>
                      <a:srgbClr val="FF0000"/>
                    </a:solidFill>
                  </a:rPr>
                  <a:t>up</a:t>
                </a:r>
                <a:r>
                  <a:rPr lang="cs-CZ" sz="3600" b="1" dirty="0" smtClean="0">
                    <a:solidFill>
                      <a:srgbClr val="FF0000"/>
                    </a:solidFill>
                    <a:latin typeface="Candara"/>
                  </a:rPr>
                  <a:t>²  = ut²  - v² </a:t>
                </a:r>
                <a:endParaRPr lang="cs-CZ" sz="2800" b="1" dirty="0" smtClean="0">
                  <a:solidFill>
                    <a:srgbClr val="FF0000"/>
                  </a:solidFill>
                  <a:latin typeface="Candara"/>
                </a:endParaRPr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chemeClr val="tx1"/>
                    </a:solidFill>
                    <a:latin typeface="Candara"/>
                  </a:rPr>
                  <a:t>u</a:t>
                </a:r>
                <a:r>
                  <a:rPr lang="cs-CZ" b="1" dirty="0" smtClean="0">
                    <a:solidFill>
                      <a:schemeClr val="tx1"/>
                    </a:solidFill>
                    <a:latin typeface="Candara"/>
                  </a:rPr>
                  <a:t>p²      =  60²   -   20² </a:t>
                </a:r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chemeClr val="tx1"/>
                    </a:solidFill>
                    <a:latin typeface="Candara"/>
                  </a:rPr>
                  <a:t>u</a:t>
                </a:r>
                <a:r>
                  <a:rPr lang="cs-CZ" b="1" dirty="0" smtClean="0">
                    <a:solidFill>
                      <a:schemeClr val="tx1"/>
                    </a:solidFill>
                    <a:latin typeface="Candara"/>
                  </a:rPr>
                  <a:t>p²      =  3600 – 400 </a:t>
                </a:r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chemeClr val="tx1"/>
                    </a:solidFill>
                    <a:latin typeface="Candara"/>
                  </a:rPr>
                  <a:t>u</a:t>
                </a:r>
                <a:r>
                  <a:rPr lang="cs-CZ" b="1" dirty="0" smtClean="0">
                    <a:solidFill>
                      <a:schemeClr val="tx1"/>
                    </a:solidFill>
                    <a:latin typeface="Candara"/>
                  </a:rPr>
                  <a:t>p²      =  3200</a:t>
                </a:r>
                <a:endParaRPr lang="cs-CZ" b="1" dirty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chemeClr val="tx1"/>
                    </a:solidFill>
                  </a:rPr>
                  <a:t>u</a:t>
                </a:r>
                <a:r>
                  <a:rPr lang="cs-CZ" b="1" dirty="0" smtClean="0">
                    <a:solidFill>
                      <a:schemeClr val="tx1"/>
                    </a:solidFill>
                  </a:rPr>
                  <a:t>p       = 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𝟑𝟐𝟎𝟎</m:t>
                        </m:r>
                      </m:e>
                    </m:rad>
                  </m:oMath>
                </a14:m>
                <a:r>
                  <a:rPr lang="cs-CZ" sz="2800" b="1" dirty="0" smtClean="0">
                    <a:solidFill>
                      <a:schemeClr val="tx1"/>
                    </a:solidFill>
                  </a:rPr>
                  <a:t> </a:t>
                </a:r>
              </a:p>
              <a:p>
                <a:pPr marL="0" indent="0">
                  <a:buNone/>
                </a:pPr>
                <a:r>
                  <a:rPr lang="cs-CZ" sz="2800" b="1" u="sng" dirty="0" smtClean="0">
                    <a:solidFill>
                      <a:schemeClr val="tx1"/>
                    </a:solidFill>
                  </a:rPr>
                  <a:t>u</a:t>
                </a:r>
                <a:r>
                  <a:rPr lang="cs-CZ" b="1" u="sng" dirty="0" smtClean="0">
                    <a:solidFill>
                      <a:schemeClr val="tx1"/>
                    </a:solidFill>
                  </a:rPr>
                  <a:t>p       =   56,57 cm</a:t>
                </a:r>
                <a:endParaRPr lang="cs-CZ" sz="2800" b="1" u="sng" dirty="0" smtClean="0">
                  <a:solidFill>
                    <a:schemeClr val="tx1"/>
                  </a:solidFill>
                </a:endParaRPr>
              </a:p>
              <a:p>
                <a:pPr>
                  <a:buFontTx/>
                  <a:buChar char="-"/>
                </a:pPr>
                <a:endParaRPr lang="cs-CZ" b="1" dirty="0" smtClean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r>
                  <a:rPr lang="cs-CZ" sz="3200" b="1" dirty="0" smtClean="0">
                    <a:solidFill>
                      <a:srgbClr val="FF0000"/>
                    </a:solidFill>
                  </a:rPr>
                  <a:t>Podstavná úhlopříčka má délku 56,57 cm.</a:t>
                </a:r>
              </a:p>
              <a:p>
                <a:pPr>
                  <a:buFontTx/>
                  <a:buChar char="-"/>
                </a:pPr>
                <a:endParaRPr lang="cs-CZ" b="1" dirty="0">
                  <a:solidFill>
                    <a:srgbClr val="000099"/>
                  </a:solidFill>
                </a:endParaRPr>
              </a:p>
            </p:txBody>
          </p:sp>
        </mc:Choice>
        <mc:Fallback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51520" y="1412776"/>
                <a:ext cx="8640959" cy="4713387"/>
              </a:xfrm>
              <a:blipFill rotWithShape="1">
                <a:blip r:embed="rId2" cstate="print"/>
                <a:stretch>
                  <a:fillRect l="-2116" t="-1035" b="-40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chemeClr val="tx1"/>
                </a:solidFill>
              </a:rPr>
              <a:t>Výpočet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22351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786416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FF0000"/>
                </a:solidFill>
              </a:rPr>
              <a:t>Příklad: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340768"/>
            <a:ext cx="8712967" cy="47853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Vypočítej délku tělesové úhlopříčky krychle o hraně, která je dlouhá 10 cm. 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Krychle 3"/>
          <p:cNvSpPr/>
          <p:nvPr/>
        </p:nvSpPr>
        <p:spPr>
          <a:xfrm>
            <a:off x="2064296" y="2746896"/>
            <a:ext cx="2448272" cy="2448272"/>
          </a:xfrm>
          <a:prstGeom prst="cub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28" name="Přímá spojnice 27"/>
          <p:cNvCxnSpPr/>
          <p:nvPr/>
        </p:nvCxnSpPr>
        <p:spPr>
          <a:xfrm>
            <a:off x="2699792" y="2780928"/>
            <a:ext cx="0" cy="180020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2699792" y="4581128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H="1">
            <a:off x="2051720" y="4581128"/>
            <a:ext cx="648072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2699792" y="2780928"/>
            <a:ext cx="1152128" cy="2448272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2699792" y="4581128"/>
            <a:ext cx="1152128" cy="648072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TextovéPole 51"/>
          <p:cNvSpPr txBox="1"/>
          <p:nvPr/>
        </p:nvSpPr>
        <p:spPr>
          <a:xfrm>
            <a:off x="3275856" y="400506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u</a:t>
            </a:r>
            <a:r>
              <a:rPr lang="cs-CZ" sz="1600" dirty="0" err="1" smtClean="0"/>
              <a:t>t</a:t>
            </a:r>
            <a:endParaRPr lang="cs-CZ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2051720" y="3681028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10cm</a:t>
            </a:r>
            <a:endParaRPr lang="cs-CZ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2735796" y="4725144"/>
            <a:ext cx="5087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</a:t>
            </a:r>
            <a:r>
              <a:rPr lang="cs-CZ" sz="1600" dirty="0" smtClean="0"/>
              <a:t>p</a:t>
            </a:r>
            <a:endParaRPr lang="cs-CZ" dirty="0"/>
          </a:p>
        </p:txBody>
      </p:sp>
      <p:sp>
        <p:nvSpPr>
          <p:cNvPr id="55" name="Oblouk 54"/>
          <p:cNvSpPr/>
          <p:nvPr/>
        </p:nvSpPr>
        <p:spPr>
          <a:xfrm>
            <a:off x="2699792" y="4293096"/>
            <a:ext cx="290387" cy="801380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2735797" y="4293096"/>
            <a:ext cx="146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00674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188640"/>
            <a:ext cx="8640960" cy="864096"/>
          </a:xfrm>
        </p:spPr>
        <p:txBody>
          <a:bodyPr>
            <a:normAutofit/>
          </a:bodyPr>
          <a:lstStyle/>
          <a:p>
            <a:pPr algn="l"/>
            <a:r>
              <a:rPr lang="cs-CZ" sz="3600" b="1" dirty="0" smtClean="0">
                <a:solidFill>
                  <a:schemeClr val="tx1"/>
                </a:solidFill>
              </a:rPr>
              <a:t>Výpočet:</a:t>
            </a:r>
            <a:endParaRPr lang="cs-CZ" sz="3600" b="1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Zástupný symbol pro obsah 3"/>
              <p:cNvSpPr>
                <a:spLocks noGrp="1"/>
              </p:cNvSpPr>
              <p:nvPr>
                <p:ph idx="1"/>
              </p:nvPr>
            </p:nvSpPr>
            <p:spPr>
              <a:xfrm>
                <a:off x="179513" y="1484784"/>
                <a:ext cx="8712968" cy="5256584"/>
              </a:xfrm>
            </p:spPr>
            <p:txBody>
              <a:bodyPr>
                <a:noAutofit/>
              </a:bodyPr>
              <a:lstStyle/>
              <a:p>
                <a:pPr marL="0" indent="0">
                  <a:buNone/>
                </a:pPr>
                <a:r>
                  <a:rPr lang="cs-CZ" b="1" dirty="0" smtClean="0"/>
                  <a:t>                                                             up</a:t>
                </a:r>
                <a:r>
                  <a:rPr lang="cs-CZ" b="1" dirty="0" smtClean="0">
                    <a:latin typeface="Candara"/>
                  </a:rPr>
                  <a:t>² = 10² + 10² </a:t>
                </a:r>
              </a:p>
              <a:p>
                <a:pPr marL="0" indent="0">
                  <a:buNone/>
                </a:pPr>
                <a:r>
                  <a:rPr lang="cs-CZ" b="1" dirty="0">
                    <a:latin typeface="Candara"/>
                  </a:rPr>
                  <a:t> </a:t>
                </a:r>
                <a:r>
                  <a:rPr lang="cs-CZ" b="1" dirty="0" smtClean="0">
                    <a:latin typeface="Candara"/>
                  </a:rPr>
                  <a:t>                                                            up² = 100 + 100 </a:t>
                </a:r>
              </a:p>
              <a:p>
                <a:pPr marL="0" indent="0">
                  <a:buNone/>
                </a:pPr>
                <a:r>
                  <a:rPr lang="cs-CZ" b="1" dirty="0">
                    <a:latin typeface="Candara"/>
                  </a:rPr>
                  <a:t> </a:t>
                </a:r>
                <a:r>
                  <a:rPr lang="cs-CZ" b="1" dirty="0" smtClean="0">
                    <a:latin typeface="Candara"/>
                  </a:rPr>
                  <a:t>                                                            up² = 200 </a:t>
                </a:r>
              </a:p>
              <a:p>
                <a:pPr marL="0" indent="0">
                  <a:buNone/>
                </a:pPr>
                <a:r>
                  <a:rPr lang="cs-CZ" b="1" dirty="0">
                    <a:latin typeface="Candara"/>
                  </a:rPr>
                  <a:t> </a:t>
                </a:r>
                <a:r>
                  <a:rPr lang="cs-CZ" b="1" dirty="0" smtClean="0">
                    <a:latin typeface="Candara"/>
                  </a:rPr>
                  <a:t>                                                            up 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b="1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1" i="1" smtClean="0">
                            <a:latin typeface="Cambria Math"/>
                          </a:rPr>
                          <m:t>𝟐𝟎𝟎</m:t>
                        </m:r>
                      </m:e>
                    </m:rad>
                  </m:oMath>
                </a14:m>
                <a:endParaRPr lang="cs-CZ" b="1" dirty="0" smtClean="0">
                  <a:latin typeface="Candara"/>
                </a:endParaRPr>
              </a:p>
              <a:p>
                <a:pPr marL="0" indent="0">
                  <a:buNone/>
                </a:pPr>
                <a:r>
                  <a:rPr lang="cs-CZ" b="1" dirty="0" smtClean="0">
                    <a:latin typeface="Candara"/>
                  </a:rPr>
                  <a:t>                                                             </a:t>
                </a:r>
                <a:r>
                  <a:rPr lang="cs-CZ" b="1" u="sng" dirty="0" smtClean="0">
                    <a:solidFill>
                      <a:schemeClr val="tx1"/>
                    </a:solidFill>
                    <a:latin typeface="Candara"/>
                  </a:rPr>
                  <a:t>up  = 14,14 cm </a:t>
                </a:r>
              </a:p>
              <a:p>
                <a:pPr marL="0" indent="0">
                  <a:buNone/>
                </a:pPr>
                <a:endParaRPr lang="cs-CZ" b="1" u="sng" dirty="0">
                  <a:solidFill>
                    <a:schemeClr val="tx1"/>
                  </a:solidFill>
                  <a:latin typeface="Candara"/>
                </a:endParaRP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chemeClr val="tx1"/>
                    </a:solidFill>
                    <a:latin typeface="Candara"/>
                  </a:rPr>
                  <a:t>                                                             ut² = 10² + up² </a:t>
                </a:r>
              </a:p>
              <a:p>
                <a:pPr marL="0" indent="0">
                  <a:buNone/>
                </a:pPr>
                <a:r>
                  <a:rPr lang="cs-CZ" b="1" dirty="0">
                    <a:solidFill>
                      <a:schemeClr val="tx1"/>
                    </a:solidFill>
                    <a:latin typeface="Candara"/>
                  </a:rPr>
                  <a:t> </a:t>
                </a:r>
                <a:r>
                  <a:rPr lang="cs-CZ" b="1" dirty="0" smtClean="0">
                    <a:solidFill>
                      <a:schemeClr val="tx1"/>
                    </a:solidFill>
                    <a:latin typeface="Candara"/>
                  </a:rPr>
                  <a:t>                                                            ut² = 100 + </a:t>
                </a:r>
                <a:r>
                  <a:rPr lang="cs-CZ" b="1" dirty="0" smtClean="0">
                    <a:solidFill>
                      <a:srgbClr val="FF0000"/>
                    </a:solidFill>
                    <a:latin typeface="Candara"/>
                  </a:rPr>
                  <a:t>200 </a:t>
                </a:r>
              </a:p>
              <a:p>
                <a:pPr marL="0" indent="0">
                  <a:buNone/>
                </a:pPr>
                <a:r>
                  <a:rPr lang="cs-CZ" b="1" dirty="0">
                    <a:solidFill>
                      <a:srgbClr val="FF0000"/>
                    </a:solidFill>
                    <a:latin typeface="Candara"/>
                  </a:rPr>
                  <a:t> </a:t>
                </a:r>
                <a:r>
                  <a:rPr lang="cs-CZ" b="1" dirty="0" smtClean="0">
                    <a:solidFill>
                      <a:srgbClr val="FF0000"/>
                    </a:solidFill>
                    <a:latin typeface="Candara"/>
                  </a:rPr>
                  <a:t>                                                            </a:t>
                </a:r>
                <a:r>
                  <a:rPr lang="cs-CZ" b="1" dirty="0" smtClean="0">
                    <a:solidFill>
                      <a:schemeClr val="tx1"/>
                    </a:solidFill>
                    <a:latin typeface="Candara"/>
                  </a:rPr>
                  <a:t>ut² = 300 </a:t>
                </a:r>
              </a:p>
              <a:p>
                <a:pPr marL="0" indent="0">
                  <a:buNone/>
                </a:pPr>
                <a:r>
                  <a:rPr lang="cs-CZ" b="1" dirty="0">
                    <a:solidFill>
                      <a:schemeClr val="tx1"/>
                    </a:solidFill>
                    <a:latin typeface="Candara"/>
                  </a:rPr>
                  <a:t> </a:t>
                </a:r>
                <a:r>
                  <a:rPr lang="cs-CZ" b="1" dirty="0" smtClean="0">
                    <a:solidFill>
                      <a:schemeClr val="tx1"/>
                    </a:solidFill>
                    <a:latin typeface="Candara"/>
                  </a:rPr>
                  <a:t>                                                            </a:t>
                </a:r>
                <a:r>
                  <a:rPr lang="cs-CZ" b="1" dirty="0" err="1" smtClean="0">
                    <a:solidFill>
                      <a:schemeClr val="tx1"/>
                    </a:solidFill>
                    <a:latin typeface="Candara"/>
                  </a:rPr>
                  <a:t>ut</a:t>
                </a:r>
                <a:r>
                  <a:rPr lang="cs-CZ" b="1" dirty="0" smtClean="0">
                    <a:solidFill>
                      <a:schemeClr val="tx1"/>
                    </a:solidFill>
                    <a:latin typeface="Candara"/>
                  </a:rPr>
                  <a:t> 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𝟑𝟎𝟎</m:t>
                        </m:r>
                      </m:e>
                    </m:rad>
                  </m:oMath>
                </a14:m>
                <a:r>
                  <a:rPr lang="cs-CZ" b="1" dirty="0" smtClean="0">
                    <a:solidFill>
                      <a:schemeClr val="tx1"/>
                    </a:solidFill>
                    <a:latin typeface="Candara"/>
                  </a:rPr>
                  <a:t> </a:t>
                </a:r>
              </a:p>
              <a:p>
                <a:pPr marL="0" indent="0">
                  <a:buNone/>
                </a:pPr>
                <a:r>
                  <a:rPr lang="cs-CZ" b="1" dirty="0">
                    <a:solidFill>
                      <a:schemeClr val="tx1"/>
                    </a:solidFill>
                    <a:latin typeface="Candara"/>
                  </a:rPr>
                  <a:t> </a:t>
                </a:r>
                <a:r>
                  <a:rPr lang="cs-CZ" b="1" dirty="0" smtClean="0">
                    <a:solidFill>
                      <a:schemeClr val="tx1"/>
                    </a:solidFill>
                    <a:latin typeface="Candara"/>
                  </a:rPr>
                  <a:t>                                                            </a:t>
                </a:r>
                <a:r>
                  <a:rPr lang="cs-CZ" b="1" u="sng" dirty="0" err="1" smtClean="0">
                    <a:solidFill>
                      <a:srgbClr val="FF0000"/>
                    </a:solidFill>
                    <a:latin typeface="Candara"/>
                  </a:rPr>
                  <a:t>ut</a:t>
                </a:r>
                <a:r>
                  <a:rPr lang="cs-CZ" b="1" u="sng" dirty="0" smtClean="0">
                    <a:solidFill>
                      <a:srgbClr val="FF0000"/>
                    </a:solidFill>
                    <a:latin typeface="Candara"/>
                  </a:rPr>
                  <a:t>  = 17,32 cm  </a:t>
                </a:r>
              </a:p>
              <a:p>
                <a:pPr marL="0" indent="0">
                  <a:buNone/>
                </a:pPr>
                <a:r>
                  <a:rPr lang="cs-CZ" b="1" u="sng" dirty="0" smtClean="0">
                    <a:solidFill>
                      <a:srgbClr val="000099"/>
                    </a:solidFill>
                    <a:latin typeface="Candara"/>
                  </a:rPr>
                  <a:t>Tělesová úhlopříčka měří 17,32 cm.</a:t>
                </a:r>
                <a:endParaRPr lang="cs-CZ" b="1" u="sng" dirty="0">
                  <a:solidFill>
                    <a:srgbClr val="000099"/>
                  </a:solidFill>
                  <a:latin typeface="Candara"/>
                </a:endParaRPr>
              </a:p>
              <a:p>
                <a:pPr marL="0" indent="0">
                  <a:buNone/>
                </a:pPr>
                <a:endParaRPr lang="cs-CZ" b="1" u="sng" dirty="0" smtClean="0">
                  <a:solidFill>
                    <a:srgbClr val="FF0000"/>
                  </a:solidFill>
                  <a:latin typeface="Candara"/>
                </a:endParaRPr>
              </a:p>
              <a:p>
                <a:pPr marL="0" indent="0">
                  <a:buNone/>
                </a:pPr>
                <a:endParaRPr lang="cs-CZ" b="1" u="sng" dirty="0">
                  <a:solidFill>
                    <a:srgbClr val="FF0000"/>
                  </a:solidFill>
                  <a:latin typeface="Candara"/>
                </a:endParaRPr>
              </a:p>
              <a:p>
                <a:pPr marL="0" indent="0">
                  <a:buNone/>
                </a:pPr>
                <a:endParaRPr lang="cs-CZ" b="1" u="sng" dirty="0" smtClean="0">
                  <a:solidFill>
                    <a:srgbClr val="FF0000"/>
                  </a:solidFill>
                  <a:latin typeface="Candara"/>
                </a:endParaRPr>
              </a:p>
              <a:p>
                <a:pPr marL="0" indent="0">
                  <a:buNone/>
                </a:pPr>
                <a:endParaRPr lang="cs-CZ" b="1" u="sng" dirty="0" smtClean="0">
                  <a:solidFill>
                    <a:srgbClr val="FF0000"/>
                  </a:solidFill>
                  <a:latin typeface="Candara"/>
                </a:endParaRPr>
              </a:p>
              <a:p>
                <a:pPr marL="0" indent="0">
                  <a:buNone/>
                </a:pPr>
                <a:r>
                  <a:rPr lang="cs-CZ" b="1" dirty="0">
                    <a:solidFill>
                      <a:srgbClr val="FF0000"/>
                    </a:solidFill>
                    <a:latin typeface="Candara"/>
                  </a:rPr>
                  <a:t> </a:t>
                </a:r>
                <a:r>
                  <a:rPr lang="cs-CZ" b="1" dirty="0" smtClean="0">
                    <a:solidFill>
                      <a:srgbClr val="FF0000"/>
                    </a:solidFill>
                    <a:latin typeface="Candara"/>
                  </a:rPr>
                  <a:t>    Tělesová úhlopříčka měří 17,32 cm.            </a:t>
                </a:r>
              </a:p>
              <a:p>
                <a:pPr marL="0" indent="0">
                  <a:buNone/>
                </a:pPr>
                <a:r>
                  <a:rPr lang="cs-CZ" dirty="0">
                    <a:latin typeface="Candara"/>
                  </a:rPr>
                  <a:t> </a:t>
                </a:r>
                <a:r>
                  <a:rPr lang="cs-CZ" dirty="0" smtClean="0">
                    <a:latin typeface="Candara"/>
                  </a:rPr>
                  <a:t>                                  </a:t>
                </a:r>
                <a:endParaRPr lang="cs-CZ" dirty="0"/>
              </a:p>
            </p:txBody>
          </p:sp>
        </mc:Choice>
        <mc:Fallback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79513" y="1484784"/>
                <a:ext cx="8712968" cy="5256584"/>
              </a:xfrm>
              <a:blipFill rotWithShape="1">
                <a:blip r:embed="rId2" cstate="print"/>
                <a:stretch>
                  <a:fillRect l="-1049" t="-928" b="-4652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Pravoúhlý trojúhelník 7"/>
          <p:cNvSpPr/>
          <p:nvPr/>
        </p:nvSpPr>
        <p:spPr>
          <a:xfrm>
            <a:off x="1691680" y="1844824"/>
            <a:ext cx="1368152" cy="1346448"/>
          </a:xfrm>
          <a:prstGeom prst="rtTriangl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11760" y="2276872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</a:t>
            </a:r>
            <a:r>
              <a:rPr lang="cs-CZ" sz="1600" dirty="0" smtClean="0"/>
              <a:t>p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835696" y="3356992"/>
            <a:ext cx="7607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10cm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2518048"/>
            <a:ext cx="9048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10cm</a:t>
            </a:r>
            <a:endParaRPr lang="cs-CZ" dirty="0"/>
          </a:p>
        </p:txBody>
      </p:sp>
      <p:sp>
        <p:nvSpPr>
          <p:cNvPr id="13" name="Pravoúhlý trojúhelník 12"/>
          <p:cNvSpPr/>
          <p:nvPr/>
        </p:nvSpPr>
        <p:spPr>
          <a:xfrm>
            <a:off x="1907704" y="3861048"/>
            <a:ext cx="1222789" cy="1850504"/>
          </a:xfrm>
          <a:prstGeom prst="rtTriangle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1115616" y="4941168"/>
            <a:ext cx="9048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10cm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07705" y="5711552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up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99792" y="478630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ut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57463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2675467"/>
            <a:ext cx="8640959" cy="34506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>
                <a:latin typeface="+mj-lt"/>
              </a:rPr>
              <a:t>http://www.datakabinet.cz/cs/Vyukove-materialy-a-data/Matematika-a-jeji-aplikace/ </a:t>
            </a:r>
          </a:p>
          <a:p>
            <a:pPr marL="0" indent="0">
              <a:buNone/>
            </a:pPr>
            <a:r>
              <a:rPr lang="cs-CZ" sz="1800" dirty="0">
                <a:latin typeface="+mj-lt"/>
                <a:cs typeface="Arial" pitchFamily="34" charset="0"/>
              </a:rPr>
              <a:t>Autorem materiálu a všech jeho částí, není-li uvedeno jinak, je Mgr. Alena Čechová</a:t>
            </a:r>
            <a:r>
              <a:rPr lang="cs-CZ" sz="1800">
                <a:latin typeface="+mj-lt"/>
                <a:cs typeface="Arial" pitchFamily="34" charset="0"/>
              </a:rPr>
              <a:t>. </a:t>
            </a:r>
            <a:endParaRPr lang="cs-CZ" sz="1800" dirty="0">
              <a:latin typeface="+mj-lt"/>
              <a:cs typeface="Arial" pitchFamily="34" charset="0"/>
            </a:endParaRPr>
          </a:p>
          <a:p>
            <a:endParaRPr lang="cs-CZ" sz="18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chemeClr val="tx1"/>
                </a:solidFill>
              </a:rPr>
              <a:t>Použité zdroje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10078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1715</TotalTime>
  <Words>342</Words>
  <Application>Microsoft Office PowerPoint</Application>
  <PresentationFormat>Předvádění na obrazovce (4:3)</PresentationFormat>
  <Paragraphs>85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Vlnění</vt:lpstr>
      <vt:lpstr>Snímek 1</vt:lpstr>
      <vt:lpstr>Čtyřboký hranol</vt:lpstr>
      <vt:lpstr>Snímek 3</vt:lpstr>
      <vt:lpstr>Snímek 4</vt:lpstr>
      <vt:lpstr>Snímek 5</vt:lpstr>
      <vt:lpstr>Příklad</vt:lpstr>
      <vt:lpstr>Výpočet</vt:lpstr>
      <vt:lpstr>Příklad:</vt:lpstr>
      <vt:lpstr>Výpočet: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alena.cechova</dc:creator>
  <cp:lastModifiedBy>Dum</cp:lastModifiedBy>
  <cp:revision>259</cp:revision>
  <dcterms:created xsi:type="dcterms:W3CDTF">2013-01-16T20:09:48Z</dcterms:created>
  <dcterms:modified xsi:type="dcterms:W3CDTF">2015-07-16T16:34:45Z</dcterms:modified>
</cp:coreProperties>
</file>