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65" r:id="rId3"/>
    <p:sldId id="261" r:id="rId4"/>
    <p:sldId id="260" r:id="rId5"/>
    <p:sldId id="258" r:id="rId6"/>
    <p:sldId id="264" r:id="rId7"/>
    <p:sldId id="257" r:id="rId8"/>
    <p:sldId id="263" r:id="rId9"/>
    <p:sldId id="266" r:id="rId10"/>
    <p:sldId id="267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80" d="100"/>
          <a:sy n="80" d="100"/>
        </p:scale>
        <p:origin x="-774" y="-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3429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datakabinet.cz/cs/Vyukove-materialy-a-data/Matematika-a-jeji-aplikace/Pracovni-listy-TELESA/Krychle.htm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66316625"/>
              </p:ext>
            </p:extLst>
          </p:nvPr>
        </p:nvGraphicFramePr>
        <p:xfrm>
          <a:off x="1331640" y="2420767"/>
          <a:ext cx="6480720" cy="3317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Tělesa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 –S krychle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III/2/MAT/2/1/1-47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 výpočtem povrchu krychle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Výkladová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Krychle,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</a:t>
                      </a:r>
                      <a:r>
                        <a:rPr lang="cs-CZ" sz="1000" kern="50" baseline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povrch krychle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5.2.2014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336704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</a:rPr>
              <a:t>Povrch krychle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0993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476672"/>
            <a:ext cx="864096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Povrch krychle můžeme odvodit pomocí sítě krychle.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Z obrázku je patrné, že síť krychle se skládá ze šesti ploch čtverců. Protože plocha jednoho čtverce se vypočítá: </a:t>
            </a:r>
            <a:r>
              <a:rPr lang="cs-CZ" b="1" dirty="0" smtClean="0">
                <a:solidFill>
                  <a:srgbClr val="FF0000"/>
                </a:solidFill>
              </a:rPr>
              <a:t>S = a .a,  </a:t>
            </a:r>
            <a:r>
              <a:rPr lang="cs-CZ" b="1" dirty="0" smtClean="0">
                <a:solidFill>
                  <a:schemeClr val="tx1"/>
                </a:solidFill>
              </a:rPr>
              <a:t>můžeme si pro povrch krychle odvodit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vzorec: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S = 6. a . a</a:t>
            </a:r>
          </a:p>
          <a:p>
            <a:pPr marL="0" indent="0"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Povrch krychle počítáme ve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čtverečných jednotkách. </a:t>
            </a:r>
          </a:p>
        </p:txBody>
      </p:sp>
      <p:pic>
        <p:nvPicPr>
          <p:cNvPr id="5" name="obrázek 1" descr="http://www.datakabinet.cz/files/img/products/prl_krychle_a4.png?w=199&amp;h=199">
            <a:hlinkClick r:id="rId2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564904"/>
            <a:ext cx="288032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9574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404665"/>
            <a:ext cx="8640960" cy="6048524"/>
          </a:xfrm>
          <a:noFill/>
        </p:spPr>
        <p:txBody>
          <a:bodyPr/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Příklad: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Je dána krychle s hranou dlouhou 5 cm.</a:t>
            </a:r>
          </a:p>
          <a:p>
            <a:pPr marL="0" indent="0">
              <a:buNone/>
            </a:pPr>
            <a:endParaRPr lang="cs-CZ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                Vypočítej plochu podstavy ABCD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                Vypočítej plochu boční stěny BCC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´</a:t>
            </a:r>
            <a:r>
              <a:rPr lang="cs-CZ" dirty="0">
                <a:solidFill>
                  <a:srgbClr val="FF0000"/>
                </a:solidFill>
              </a:rPr>
              <a:t>B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´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  <a:latin typeface="Candara"/>
              </a:rPr>
              <a:t> 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                                                     Vypočítej plochu zadní stěny DCC´D´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  <a:latin typeface="Candara"/>
              </a:rPr>
              <a:t> 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                                                     Vypočítej plochu podstavy A´B´C´D´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  <a:latin typeface="Candara"/>
              </a:rPr>
              <a:t> 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                                                     Vypočítej plochu boční stěny ADD´A´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  <a:latin typeface="Candara"/>
              </a:rPr>
              <a:t> 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                                                     Vypočítej plochu přední stěny ABB´A´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Krychle 2"/>
          <p:cNvSpPr/>
          <p:nvPr/>
        </p:nvSpPr>
        <p:spPr>
          <a:xfrm>
            <a:off x="1187624" y="1700808"/>
            <a:ext cx="2304256" cy="2304256"/>
          </a:xfrm>
          <a:prstGeom prst="cub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1763688" y="1700808"/>
            <a:ext cx="0" cy="17371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763688" y="3429000"/>
            <a:ext cx="1728192" cy="18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1187624" y="3429000"/>
            <a:ext cx="576064" cy="5760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755576" y="4005064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99792" y="4005064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91880" y="3284984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03648" y="3284984"/>
            <a:ext cx="40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5576" y="217350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r>
              <a:rPr lang="cs-CZ" dirty="0" smtClean="0">
                <a:latin typeface="Candara"/>
              </a:rPr>
              <a:t>´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900169" y="2173506"/>
            <a:ext cx="385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r>
              <a:rPr lang="cs-CZ" dirty="0" smtClean="0">
                <a:latin typeface="Candara"/>
              </a:rPr>
              <a:t>´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91880" y="1484784"/>
            <a:ext cx="504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r>
              <a:rPr lang="cs-CZ" dirty="0" smtClean="0">
                <a:latin typeface="Candara"/>
              </a:rPr>
              <a:t>´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403648" y="1484784"/>
            <a:ext cx="40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r>
              <a:rPr lang="cs-CZ" dirty="0" smtClean="0">
                <a:latin typeface="Candara"/>
              </a:rPr>
              <a:t>´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1"/>
          <p:cNvSpPr>
            <a:spLocks noGrp="1"/>
          </p:cNvSpPr>
          <p:nvPr>
            <p:ph idx="4294967295"/>
          </p:nvPr>
        </p:nvSpPr>
        <p:spPr>
          <a:xfrm>
            <a:off x="251520" y="404664"/>
            <a:ext cx="8640960" cy="57214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locha </a:t>
            </a:r>
            <a:r>
              <a:rPr lang="cs-CZ" dirty="0">
                <a:solidFill>
                  <a:schemeClr val="tx1"/>
                </a:solidFill>
              </a:rPr>
              <a:t>podstavy </a:t>
            </a:r>
            <a:r>
              <a:rPr lang="cs-CZ" dirty="0" smtClean="0">
                <a:solidFill>
                  <a:schemeClr val="tx1"/>
                </a:solidFill>
              </a:rPr>
              <a:t>ABCD             = 25cm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²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Plocha </a:t>
            </a:r>
            <a:r>
              <a:rPr lang="cs-CZ" dirty="0">
                <a:solidFill>
                  <a:schemeClr val="tx1"/>
                </a:solidFill>
              </a:rPr>
              <a:t>boční stěny </a:t>
            </a:r>
            <a:r>
              <a:rPr lang="cs-CZ" dirty="0" smtClean="0">
                <a:solidFill>
                  <a:schemeClr val="tx1"/>
                </a:solidFill>
              </a:rPr>
              <a:t>BCB´C´       = </a:t>
            </a:r>
            <a:r>
              <a:rPr lang="cs-CZ" dirty="0">
                <a:solidFill>
                  <a:schemeClr val="tx1"/>
                </a:solidFill>
              </a:rPr>
              <a:t>25cm²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Plocha </a:t>
            </a:r>
            <a:r>
              <a:rPr lang="cs-CZ" dirty="0">
                <a:solidFill>
                  <a:schemeClr val="tx1"/>
                </a:solidFill>
              </a:rPr>
              <a:t>zadní stěny DCC´D</a:t>
            </a:r>
            <a:r>
              <a:rPr lang="cs-CZ" dirty="0" smtClean="0">
                <a:solidFill>
                  <a:schemeClr val="tx1"/>
                </a:solidFill>
              </a:rPr>
              <a:t>´      = 25cm²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Plocha </a:t>
            </a:r>
            <a:r>
              <a:rPr lang="cs-CZ" dirty="0">
                <a:solidFill>
                  <a:schemeClr val="tx1"/>
                </a:solidFill>
              </a:rPr>
              <a:t>podstavy A´B´C´D</a:t>
            </a:r>
            <a:r>
              <a:rPr lang="cs-CZ" dirty="0" smtClean="0">
                <a:solidFill>
                  <a:schemeClr val="tx1"/>
                </a:solidFill>
              </a:rPr>
              <a:t>´        = 25cm²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Plocha </a:t>
            </a:r>
            <a:r>
              <a:rPr lang="cs-CZ" dirty="0">
                <a:solidFill>
                  <a:schemeClr val="tx1"/>
                </a:solidFill>
              </a:rPr>
              <a:t>boční stěny ADD´A</a:t>
            </a:r>
            <a:r>
              <a:rPr lang="cs-CZ" dirty="0" smtClean="0">
                <a:solidFill>
                  <a:schemeClr val="tx1"/>
                </a:solidFill>
              </a:rPr>
              <a:t>´      = 25cm²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Plocha </a:t>
            </a:r>
            <a:r>
              <a:rPr lang="cs-CZ" dirty="0">
                <a:solidFill>
                  <a:schemeClr val="tx1"/>
                </a:solidFill>
              </a:rPr>
              <a:t>přední stěny ABB´A</a:t>
            </a:r>
            <a:r>
              <a:rPr lang="cs-CZ" dirty="0" smtClean="0">
                <a:solidFill>
                  <a:schemeClr val="tx1"/>
                </a:solidFill>
              </a:rPr>
              <a:t>´     = 25cm²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Co se stane, když sečteme plochy všech stěn naší krychle?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Vypočítáme její povrch.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Kontrola: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25 + 25 +25</a:t>
            </a:r>
            <a:r>
              <a:rPr lang="cs-CZ" b="1" dirty="0">
                <a:solidFill>
                  <a:srgbClr val="000099"/>
                </a:solidFill>
              </a:rPr>
              <a:t> </a:t>
            </a:r>
            <a:r>
              <a:rPr lang="cs-CZ" b="1" dirty="0" smtClean="0">
                <a:solidFill>
                  <a:srgbClr val="000099"/>
                </a:solidFill>
              </a:rPr>
              <a:t>+25 + 25 + 25 = </a:t>
            </a:r>
            <a:r>
              <a:rPr lang="cs-CZ" b="1" dirty="0" smtClean="0">
                <a:solidFill>
                  <a:srgbClr val="FF0000"/>
                </a:solidFill>
              </a:rPr>
              <a:t>150 cm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²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  <a:latin typeface="Candara"/>
              </a:rPr>
              <a:t>S = 6. a . a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  <a:latin typeface="Candara"/>
              </a:rPr>
              <a:t>S = 6 . 25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  <a:latin typeface="Candara"/>
              </a:rPr>
              <a:t>S = 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150 cm²</a:t>
            </a:r>
            <a:endParaRPr lang="cs-CZ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79512" y="692696"/>
            <a:ext cx="8712968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Příklad: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Vypočítejte povrch školního modelu krychle s hranou a = 1,8 dm.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Povrch vyjádřete v m</a:t>
            </a:r>
            <a:r>
              <a:rPr lang="cs-CZ" b="1" dirty="0" smtClean="0">
                <a:solidFill>
                  <a:schemeClr val="tx1"/>
                </a:solidFill>
                <a:latin typeface="Candara"/>
              </a:rPr>
              <a:t>².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 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1"/>
                </a:solidFill>
              </a:rPr>
              <a:t>Zápis úlohy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1"/>
                </a:solidFill>
              </a:rPr>
              <a:t>Označení neznámé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1"/>
                </a:solidFill>
              </a:rPr>
              <a:t>Vzorec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1"/>
                </a:solidFill>
              </a:rPr>
              <a:t>Výpočet povrchu   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1"/>
                </a:solidFill>
              </a:rPr>
              <a:t>Odpověď </a:t>
            </a:r>
          </a:p>
        </p:txBody>
      </p:sp>
      <p:sp>
        <p:nvSpPr>
          <p:cNvPr id="3" name="Krychle 2"/>
          <p:cNvSpPr/>
          <p:nvPr/>
        </p:nvSpPr>
        <p:spPr>
          <a:xfrm>
            <a:off x="4932040" y="2564904"/>
            <a:ext cx="2376264" cy="2304256"/>
          </a:xfrm>
          <a:prstGeom prst="cub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932040" y="486916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a = 1,8 dm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067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692696"/>
            <a:ext cx="864096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Řešení: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a = 1,8 dm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chemeClr val="tx1"/>
                </a:solidFill>
              </a:rPr>
              <a:t>S = x </a:t>
            </a:r>
            <a:r>
              <a:rPr lang="cs-CZ" u="sng" dirty="0" smtClean="0">
                <a:solidFill>
                  <a:schemeClr val="tx1"/>
                </a:solidFill>
                <a:latin typeface="Candara"/>
              </a:rPr>
              <a:t>[dm²]</a:t>
            </a:r>
            <a:endParaRPr lang="cs-CZ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 = 6 . a . a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S = 6 . 1,8 . 1,8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S = 6 . 3,24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S = 19,44 dm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²                19,44 dm² = 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0, 1944 m²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Povrch školního modelu krychle je 0,1944 m².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764704"/>
            <a:ext cx="864096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Příklad: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Povrch krychle je 486 m</a:t>
            </a:r>
            <a:r>
              <a:rPr lang="cs-CZ" b="1" dirty="0" smtClean="0">
                <a:solidFill>
                  <a:schemeClr val="tx1"/>
                </a:solidFill>
                <a:latin typeface="Candara"/>
              </a:rPr>
              <a:t>². Vypočítej plochu jedné stěny této krychle.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3200" b="1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3200" b="1" dirty="0" smtClean="0">
                <a:solidFill>
                  <a:schemeClr val="tx1"/>
                </a:solidFill>
                <a:latin typeface="Candara"/>
              </a:rPr>
              <a:t>                                   </a:t>
            </a:r>
            <a:r>
              <a:rPr lang="cs-CZ" sz="3200" b="1" dirty="0" smtClean="0">
                <a:solidFill>
                  <a:srgbClr val="FF0000"/>
                </a:solidFill>
              </a:rPr>
              <a:t>        </a:t>
            </a:r>
            <a:r>
              <a:rPr lang="cs-CZ" b="1" dirty="0" smtClean="0">
                <a:solidFill>
                  <a:srgbClr val="FF0000"/>
                </a:solidFill>
              </a:rPr>
              <a:t>                 plocha jedné stěny – x m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²</a:t>
            </a:r>
          </a:p>
          <a:p>
            <a:pPr marL="0" indent="0">
              <a:buNone/>
            </a:pPr>
            <a:endParaRPr lang="cs-CZ" sz="3200" b="1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Candara"/>
              </a:rPr>
              <a:t>Použijeme vzorec na povrch krychle: </a:t>
            </a:r>
            <a:r>
              <a:rPr lang="cs-CZ" b="1" dirty="0" smtClean="0">
                <a:solidFill>
                  <a:schemeClr val="tx1"/>
                </a:solidFill>
                <a:latin typeface="Candara"/>
              </a:rPr>
              <a:t>S = 6 . a . a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486 : 6 = 81 m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²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Plocha jedné stěny krychle je 81 m².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Krychle 2"/>
          <p:cNvSpPr/>
          <p:nvPr/>
        </p:nvSpPr>
        <p:spPr>
          <a:xfrm>
            <a:off x="1979712" y="2132856"/>
            <a:ext cx="2592288" cy="2376264"/>
          </a:xfrm>
          <a:prstGeom prst="cub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211960" y="3717032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067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251520" y="620688"/>
            <a:ext cx="864096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Doplň tabulku pro povrch krychle:</a:t>
            </a:r>
          </a:p>
          <a:p>
            <a:pPr marL="0" indent="0">
              <a:buNone/>
            </a:pPr>
            <a:r>
              <a:rPr lang="cs-CZ" sz="2800" b="1" dirty="0" smtClean="0"/>
              <a:t>    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</a:t>
            </a:r>
            <a:endParaRPr lang="cs-CZ" sz="2800" b="1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94487570"/>
              </p:ext>
            </p:extLst>
          </p:nvPr>
        </p:nvGraphicFramePr>
        <p:xfrm>
          <a:off x="1547664" y="1988840"/>
          <a:ext cx="60960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Hrana krychle 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 krychle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a = 2m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a = 6 dm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a = 0,1 m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a = 3 cm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601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1735138" y="1628775"/>
            <a:ext cx="7408862" cy="449738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03079148"/>
              </p:ext>
            </p:extLst>
          </p:nvPr>
        </p:nvGraphicFramePr>
        <p:xfrm>
          <a:off x="1403648" y="2276872"/>
          <a:ext cx="60960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Hrana  krychle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Povrch</a:t>
                      </a:r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 krychle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a = 2m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24 m</a:t>
                      </a:r>
                      <a:r>
                        <a:rPr lang="cs-CZ" sz="2800" b="1" dirty="0" smtClean="0">
                          <a:latin typeface="Candara"/>
                        </a:rPr>
                        <a:t>²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a = 6 dm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216 dm</a:t>
                      </a:r>
                      <a:r>
                        <a:rPr lang="cs-CZ" sz="2800" b="1" dirty="0" smtClean="0">
                          <a:latin typeface="Candara"/>
                        </a:rPr>
                        <a:t>²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a = 0,1 m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0,06 m</a:t>
                      </a:r>
                      <a:r>
                        <a:rPr lang="cs-CZ" sz="2800" b="1" dirty="0" smtClean="0">
                          <a:latin typeface="Candara"/>
                        </a:rPr>
                        <a:t>²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a = 3 cm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54 cm</a:t>
                      </a:r>
                      <a:r>
                        <a:rPr lang="cs-CZ" sz="2800" b="1" dirty="0" smtClean="0">
                          <a:latin typeface="Candara"/>
                        </a:rPr>
                        <a:t>²</a:t>
                      </a:r>
                      <a:endParaRPr lang="cs-CZ" sz="28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9722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353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>
                <a:latin typeface="+mj-lt"/>
              </a:rPr>
              <a:t>http://www.datakabinet.cz/cs/Vyukove-materialy-a-data/Matematika-a-jeji-aplikace/ </a:t>
            </a:r>
          </a:p>
          <a:p>
            <a:pPr marL="0" indent="0">
              <a:buNone/>
            </a:pPr>
            <a:endParaRPr lang="cs-CZ" sz="1800" dirty="0" smtClean="0">
              <a:latin typeface="+mj-lt"/>
              <a:cs typeface="Arial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+mj-lt"/>
                <a:cs typeface="Arial" pitchFamily="34" charset="0"/>
              </a:rPr>
              <a:t>Autorem </a:t>
            </a:r>
            <a:r>
              <a:rPr lang="cs-CZ" sz="1800" dirty="0">
                <a:latin typeface="+mj-lt"/>
                <a:cs typeface="Arial" pitchFamily="34" charset="0"/>
              </a:rPr>
              <a:t>materiálu a všech jeho částí, není-li uvedeno jinak, je Mgr. Alena Čechová</a:t>
            </a:r>
            <a:r>
              <a:rPr lang="cs-CZ" sz="1800">
                <a:latin typeface="+mj-lt"/>
                <a:cs typeface="Arial" pitchFamily="34" charset="0"/>
              </a:rPr>
              <a:t>. </a:t>
            </a:r>
            <a:endParaRPr lang="cs-CZ" sz="1800" dirty="0">
              <a:latin typeface="+mj-lt"/>
              <a:cs typeface="Arial" pitchFamily="34" charset="0"/>
            </a:endParaRPr>
          </a:p>
          <a:p>
            <a:endParaRPr lang="cs-CZ" sz="18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07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1491</TotalTime>
  <Words>533</Words>
  <Application>Microsoft Office PowerPoint</Application>
  <PresentationFormat>Předvádění na obrazovce (4:3)</PresentationFormat>
  <Paragraphs>125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Povrch krychle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234</cp:revision>
  <dcterms:created xsi:type="dcterms:W3CDTF">2013-01-16T20:09:48Z</dcterms:created>
  <dcterms:modified xsi:type="dcterms:W3CDTF">2015-07-16T16:32:18Z</dcterms:modified>
</cp:coreProperties>
</file>