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70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F85E285-25F9-42FD-BC7D-A7EBC8239BC0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95D63009-D9E2-43CA-A249-5C45001F41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95320" y="1824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3254494"/>
              </p:ext>
            </p:extLst>
          </p:nvPr>
        </p:nvGraphicFramePr>
        <p:xfrm>
          <a:off x="683568" y="5085184"/>
          <a:ext cx="7848872" cy="1896616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945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VY_32_INOVACE_16_Slovesa-mluvnické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významy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u="sng" dirty="0" smtClean="0"/>
              <a:t>SLOVESA – </a:t>
            </a:r>
            <a:r>
              <a:rPr lang="cs-CZ" sz="2400" b="1" i="1" u="sng" dirty="0" smtClean="0"/>
              <a:t>mluvnické</a:t>
            </a:r>
            <a:r>
              <a:rPr lang="cs-CZ" b="1" i="1" u="sng" dirty="0" smtClean="0"/>
              <a:t> </a:t>
            </a:r>
            <a:r>
              <a:rPr lang="cs-CZ" sz="2400" b="1" i="1" u="sng" dirty="0" smtClean="0"/>
              <a:t>významy</a:t>
            </a:r>
            <a:endParaRPr lang="cs-CZ" sz="24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24328" y="5949280"/>
            <a:ext cx="1123216" cy="426808"/>
          </a:xfrm>
        </p:spPr>
        <p:txBody>
          <a:bodyPr>
            <a:normAutofit fontScale="92500"/>
          </a:bodyPr>
          <a:lstStyle/>
          <a:p>
            <a:r>
              <a:rPr lang="cs-CZ" sz="1100" b="1" dirty="0" smtClean="0"/>
              <a:t>Šárka Fulínová</a:t>
            </a:r>
          </a:p>
          <a:p>
            <a:r>
              <a:rPr lang="cs-CZ" sz="1100" b="1" dirty="0" smtClean="0"/>
              <a:t>2.ZŠ Dobříš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764704"/>
            <a:ext cx="785503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FF0000"/>
                </a:solidFill>
                <a:latin typeface="+mj-lt"/>
              </a:rPr>
              <a:t>SLOVESA</a:t>
            </a:r>
          </a:p>
          <a:p>
            <a:endParaRPr lang="cs-CZ" sz="3200" b="1" i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u="sng" dirty="0" smtClean="0">
                <a:latin typeface="+mj-lt"/>
              </a:rPr>
              <a:t>JSOU SLOVA, KTERÁ VYJADŘUJÍ DĚJ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( </a:t>
            </a:r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činnost</a:t>
            </a:r>
            <a:r>
              <a:rPr lang="cs-CZ" sz="3200" b="1" dirty="0" smtClean="0">
                <a:latin typeface="+mj-lt"/>
              </a:rPr>
              <a:t> – skákat, </a:t>
            </a:r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stav</a:t>
            </a:r>
            <a:r>
              <a:rPr lang="cs-CZ" sz="3200" b="1" dirty="0" smtClean="0">
                <a:latin typeface="+mj-lt"/>
              </a:rPr>
              <a:t> – pracovat, 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solidFill>
                  <a:srgbClr val="0070C0"/>
                </a:solidFill>
                <a:latin typeface="+mj-lt"/>
              </a:rPr>
              <a:t>z</a:t>
            </a:r>
            <a:r>
              <a:rPr lang="cs-CZ" sz="3200" b="1" dirty="0" smtClean="0">
                <a:solidFill>
                  <a:srgbClr val="0070C0"/>
                </a:solidFill>
                <a:latin typeface="+mj-lt"/>
              </a:rPr>
              <a:t>měnu stavu </a:t>
            </a:r>
            <a:r>
              <a:rPr lang="cs-CZ" sz="3200" b="1" dirty="0" smtClean="0">
                <a:latin typeface="+mj-lt"/>
              </a:rPr>
              <a:t>– zčervenat).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5656" y="692696"/>
            <a:ext cx="6817892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+mj-lt"/>
              </a:rPr>
              <a:t>Slovesa </a:t>
            </a:r>
            <a:r>
              <a:rPr lang="cs-CZ" sz="2800" b="1" dirty="0" smtClean="0">
                <a:latin typeface="+mj-lt"/>
              </a:rPr>
              <a:t>- jsou slova ohebná, časují se.</a:t>
            </a:r>
          </a:p>
          <a:p>
            <a:endParaRPr lang="cs-CZ" sz="2800" b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2800" b="1" u="sng" dirty="0" smtClean="0">
                <a:solidFill>
                  <a:srgbClr val="0070C0"/>
                </a:solidFill>
                <a:latin typeface="+mj-lt"/>
              </a:rPr>
              <a:t>Určujeme:</a:t>
            </a:r>
          </a:p>
          <a:p>
            <a:endParaRPr lang="cs-CZ" sz="2800" b="1" u="sng" dirty="0">
              <a:solidFill>
                <a:srgbClr val="0070C0"/>
              </a:solidFill>
              <a:latin typeface="+mj-lt"/>
            </a:endParaRPr>
          </a:p>
          <a:p>
            <a:endParaRPr lang="cs-CZ" sz="2800" b="1" u="sng" dirty="0">
              <a:solidFill>
                <a:srgbClr val="00B050"/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2924944"/>
            <a:ext cx="2448272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OSOBU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572000" y="2924944"/>
            <a:ext cx="2664296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ČÍSLO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63688" y="4725144"/>
            <a:ext cx="2448272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ZPŮSOB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44008" y="4725144"/>
            <a:ext cx="2664296" cy="136815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+mj-lt"/>
              </a:rPr>
              <a:t>ČAS</a:t>
            </a:r>
            <a:endParaRPr lang="cs-CZ" sz="3600" b="1" dirty="0">
              <a:solidFill>
                <a:schemeClr val="tx1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1403648" y="548680"/>
            <a:ext cx="7241085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Slovesný tvar: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                                                   </a:t>
            </a: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                                                              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691680" y="2204864"/>
            <a:ext cx="2592288" cy="936104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+mj-lt"/>
              </a:rPr>
              <a:t>URČITÝ</a:t>
            </a:r>
            <a:endParaRPr lang="cs-CZ" sz="3200" b="1" dirty="0">
              <a:latin typeface="+mj-lt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63688" y="4005064"/>
            <a:ext cx="2592288" cy="1008112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+mj-lt"/>
              </a:rPr>
              <a:t>NEURČITÝ</a:t>
            </a:r>
            <a:endParaRPr lang="cs-CZ" sz="3200" b="1" dirty="0">
              <a:latin typeface="+mj-lt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92080" y="1556792"/>
            <a:ext cx="3096344" cy="19442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+mj-lt"/>
              </a:rPr>
              <a:t>můžeme vyjádřit osobu a číslo </a:t>
            </a:r>
            <a:r>
              <a:rPr lang="cs-CZ" sz="2800" b="1" dirty="0" smtClean="0">
                <a:latin typeface="+mj-lt"/>
              </a:rPr>
              <a:t>(Př.:běží).</a:t>
            </a:r>
            <a:endParaRPr lang="cs-CZ" sz="2800" b="1" dirty="0">
              <a:latin typeface="+mj-lt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292080" y="3861048"/>
            <a:ext cx="3096344" cy="194421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+mj-lt"/>
              </a:rPr>
              <a:t>nemůžeme vyjádřit osobu a číslo </a:t>
            </a:r>
            <a:r>
              <a:rPr lang="cs-CZ" sz="2800" b="1" dirty="0" smtClean="0">
                <a:latin typeface="+mj-lt"/>
              </a:rPr>
              <a:t>(Př.: běžet).</a:t>
            </a:r>
            <a:endParaRPr lang="cs-CZ" sz="2800" b="1" dirty="0">
              <a:latin typeface="+mj-lt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4499992" y="2636912"/>
            <a:ext cx="504056" cy="360040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4572000" y="4581128"/>
            <a:ext cx="504056" cy="432048"/>
          </a:xfrm>
          <a:prstGeom prst="rightArrow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48680"/>
            <a:ext cx="7013458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Slovesný tvar: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 smtClean="0">
              <a:solidFill>
                <a:srgbClr val="FF0000"/>
              </a:solidFill>
              <a:latin typeface="+mj-lt"/>
            </a:endParaRP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r>
              <a:rPr lang="cs-CZ" sz="3200" b="1" dirty="0">
                <a:solidFill>
                  <a:srgbClr val="FF0000"/>
                </a:solidFill>
                <a:latin typeface="+mj-lt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+mj-lt"/>
              </a:rPr>
              <a:t>                                                           </a:t>
            </a:r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07704" y="2060848"/>
            <a:ext cx="2376264" cy="86409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</a:rPr>
              <a:t>JEDNODUCHÝ</a:t>
            </a:r>
            <a:endParaRPr lang="cs-CZ" sz="2400" b="1" dirty="0"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4149080"/>
            <a:ext cx="2376264" cy="86409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+mj-lt"/>
              </a:rPr>
              <a:t>SLOŽENÝ</a:t>
            </a:r>
            <a:endParaRPr lang="cs-CZ" sz="2400" b="1" dirty="0">
              <a:latin typeface="+mj-lt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48064" y="1412776"/>
            <a:ext cx="2808312" cy="165618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+mj-lt"/>
              </a:rPr>
              <a:t>vyjádřen jedním slovesem </a:t>
            </a:r>
            <a:r>
              <a:rPr lang="cs-CZ" sz="2400" b="1" dirty="0" smtClean="0">
                <a:latin typeface="+mj-lt"/>
              </a:rPr>
              <a:t>(Př.: vstát, </a:t>
            </a:r>
            <a:r>
              <a:rPr lang="cs-CZ" sz="2400" b="1" dirty="0">
                <a:latin typeface="+mj-lt"/>
              </a:rPr>
              <a:t>h</a:t>
            </a:r>
            <a:r>
              <a:rPr lang="cs-CZ" sz="2400" b="1" dirty="0" smtClean="0">
                <a:latin typeface="+mj-lt"/>
              </a:rPr>
              <a:t>raje si).</a:t>
            </a:r>
            <a:endParaRPr lang="cs-CZ" sz="2400" b="1" dirty="0"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220072" y="3645024"/>
            <a:ext cx="2880320" cy="2952328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F0"/>
                </a:solidFill>
                <a:latin typeface="+mj-lt"/>
              </a:rPr>
              <a:t>vyjádřen dvěma i více slovesy </a:t>
            </a:r>
            <a:r>
              <a:rPr lang="cs-CZ" sz="2400" b="1" dirty="0" smtClean="0">
                <a:latin typeface="+mj-lt"/>
              </a:rPr>
              <a:t>(Př.: hrál jsem si, hrál bych si).</a:t>
            </a:r>
            <a:endParaRPr lang="cs-CZ" sz="2400" b="1" dirty="0">
              <a:latin typeface="+mj-lt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4499992" y="2348880"/>
            <a:ext cx="432048" cy="360040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4427984" y="4509120"/>
            <a:ext cx="504056" cy="360040"/>
          </a:xfrm>
          <a:prstGeom prst="righ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751680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+mj-lt"/>
              </a:rPr>
              <a:t>POZOR!</a:t>
            </a:r>
          </a:p>
          <a:p>
            <a:endParaRPr lang="cs-CZ" sz="3200" b="1" u="sng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 smtClean="0">
              <a:latin typeface="+mj-lt"/>
            </a:endParaRPr>
          </a:p>
          <a:p>
            <a:r>
              <a:rPr lang="cs-CZ" sz="3200" b="1" dirty="0" smtClean="0">
                <a:latin typeface="+mj-lt"/>
              </a:rPr>
              <a:t>Všechny tvary sloves v minulém čase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latin typeface="+mj-lt"/>
              </a:rPr>
              <a:t>p</a:t>
            </a:r>
            <a:r>
              <a:rPr lang="cs-CZ" sz="3200" b="1" dirty="0" smtClean="0">
                <a:latin typeface="+mj-lt"/>
              </a:rPr>
              <a:t>ovažujeme za </a:t>
            </a:r>
            <a:r>
              <a:rPr lang="cs-CZ" sz="3200" b="1" u="sng" dirty="0" smtClean="0">
                <a:latin typeface="+mj-lt"/>
              </a:rPr>
              <a:t>složené </a:t>
            </a:r>
            <a:r>
              <a:rPr lang="cs-CZ" sz="3200" b="1" dirty="0" smtClean="0">
                <a:latin typeface="+mj-lt"/>
              </a:rPr>
              <a:t>(i v 3. os. </a:t>
            </a:r>
          </a:p>
          <a:p>
            <a:endParaRPr lang="cs-CZ" sz="3200" b="1" dirty="0">
              <a:latin typeface="+mj-lt"/>
            </a:endParaRPr>
          </a:p>
          <a:p>
            <a:r>
              <a:rPr lang="cs-CZ" sz="3200" b="1" dirty="0">
                <a:latin typeface="+mj-lt"/>
              </a:rPr>
              <a:t>č</a:t>
            </a:r>
            <a:r>
              <a:rPr lang="cs-CZ" sz="3200" b="1" dirty="0" smtClean="0">
                <a:latin typeface="+mj-lt"/>
              </a:rPr>
              <a:t>ísla jednotného i množného).  </a:t>
            </a: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  <a:p>
            <a:endParaRPr lang="cs-CZ" sz="3200" b="1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404664"/>
            <a:ext cx="798007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+mj-lt"/>
              </a:rPr>
              <a:t>PROCVIČOVÁNÍ  SLOVES</a:t>
            </a:r>
            <a:endParaRPr lang="cs-CZ" sz="2800" b="1" dirty="0" smtClean="0">
              <a:solidFill>
                <a:srgbClr val="FF0000"/>
              </a:solidFill>
              <a:latin typeface="+mj-lt"/>
            </a:endParaRPr>
          </a:p>
          <a:p>
            <a:endParaRPr lang="cs-CZ" sz="2800" b="1" i="1" u="sng" dirty="0" smtClean="0">
              <a:latin typeface="+mj-lt"/>
            </a:endParaRPr>
          </a:p>
          <a:p>
            <a:r>
              <a:rPr lang="cs-CZ" sz="2800" b="1" i="1" u="sng" dirty="0" smtClean="0">
                <a:latin typeface="+mj-lt"/>
              </a:rPr>
              <a:t>1.V dané větě </a:t>
            </a:r>
            <a:r>
              <a:rPr lang="cs-CZ" sz="2800" b="1" i="1" u="sng" dirty="0" err="1" smtClean="0">
                <a:latin typeface="+mj-lt"/>
              </a:rPr>
              <a:t>vyhlejte</a:t>
            </a:r>
            <a:r>
              <a:rPr lang="cs-CZ" sz="2800" b="1" i="1" u="sng" dirty="0" smtClean="0">
                <a:latin typeface="+mj-lt"/>
              </a:rPr>
              <a:t> slovesa a určete u nich</a:t>
            </a:r>
          </a:p>
          <a:p>
            <a:r>
              <a:rPr lang="cs-CZ" sz="2800" b="1" i="1" u="sng" dirty="0" smtClean="0">
                <a:latin typeface="+mj-lt"/>
              </a:rPr>
              <a:t>mluvnické významy.</a:t>
            </a:r>
          </a:p>
          <a:p>
            <a:endParaRPr lang="cs-CZ" sz="2800" b="1" i="1" u="sng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„Takhle vypadá nejkrásnější panenka,</a:t>
            </a:r>
          </a:p>
          <a:p>
            <a:endParaRPr lang="cs-CZ" sz="2800" b="1" dirty="0" smtClean="0">
              <a:latin typeface="+mj-lt"/>
            </a:endParaRPr>
          </a:p>
          <a:p>
            <a:r>
              <a:rPr lang="cs-CZ" sz="2800" b="1" dirty="0" smtClean="0">
                <a:latin typeface="+mj-lt"/>
              </a:rPr>
              <a:t>jakou jsem namalovala,“ pochvaluje si Jana.</a:t>
            </a:r>
          </a:p>
          <a:p>
            <a:endParaRPr lang="cs-CZ" sz="2800" b="1" dirty="0" smtClean="0"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48680"/>
            <a:ext cx="667522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+mj-lt"/>
              </a:rPr>
              <a:t>ŘEŠENÍ.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+mj-lt"/>
            </a:endParaRPr>
          </a:p>
          <a:p>
            <a:r>
              <a:rPr lang="cs-CZ" sz="2400" b="1" u="sng" dirty="0" smtClean="0">
                <a:latin typeface="+mj-lt"/>
              </a:rPr>
              <a:t>vypadá</a:t>
            </a:r>
            <a:r>
              <a:rPr lang="cs-CZ" sz="2400" b="1" dirty="0" smtClean="0">
                <a:latin typeface="+mj-lt"/>
              </a:rPr>
              <a:t> </a:t>
            </a:r>
          </a:p>
          <a:p>
            <a:r>
              <a:rPr lang="cs-CZ" sz="2400" b="1" dirty="0" smtClean="0">
                <a:latin typeface="+mj-lt"/>
              </a:rPr>
              <a:t>3. osoba, čísla jednotného, </a:t>
            </a:r>
            <a:r>
              <a:rPr lang="cs-CZ" sz="2400" b="1" dirty="0" err="1" smtClean="0">
                <a:latin typeface="+mj-lt"/>
              </a:rPr>
              <a:t>zp</a:t>
            </a:r>
            <a:r>
              <a:rPr lang="cs-CZ" sz="2400" b="1" dirty="0" smtClean="0">
                <a:latin typeface="+mj-lt"/>
              </a:rPr>
              <a:t>. oznamovací,</a:t>
            </a:r>
          </a:p>
          <a:p>
            <a:r>
              <a:rPr lang="cs-CZ" sz="2400" b="1" dirty="0" smtClean="0">
                <a:latin typeface="+mj-lt"/>
              </a:rPr>
              <a:t>čas přítomný</a:t>
            </a:r>
          </a:p>
          <a:p>
            <a:endParaRPr lang="cs-CZ" sz="2400" b="1" dirty="0" smtClean="0">
              <a:latin typeface="+mj-lt"/>
            </a:endParaRPr>
          </a:p>
          <a:p>
            <a:r>
              <a:rPr lang="cs-CZ" sz="2400" b="1" u="sng" dirty="0" smtClean="0">
                <a:latin typeface="+mj-lt"/>
              </a:rPr>
              <a:t>jsem namalovala</a:t>
            </a: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+mj-lt"/>
              </a:rPr>
              <a:t>osoba, čísla jednotného, </a:t>
            </a:r>
            <a:r>
              <a:rPr lang="cs-CZ" sz="2400" b="1" dirty="0" err="1" smtClean="0">
                <a:latin typeface="+mj-lt"/>
              </a:rPr>
              <a:t>zp</a:t>
            </a:r>
            <a:r>
              <a:rPr lang="cs-CZ" sz="2400" b="1" dirty="0" smtClean="0">
                <a:latin typeface="+mj-lt"/>
              </a:rPr>
              <a:t>. oznamovací,</a:t>
            </a:r>
          </a:p>
          <a:p>
            <a:pPr marL="457200" indent="-457200"/>
            <a:r>
              <a:rPr lang="cs-CZ" sz="2400" b="1" dirty="0" smtClean="0">
                <a:latin typeface="+mj-lt"/>
              </a:rPr>
              <a:t>čas minulý</a:t>
            </a:r>
          </a:p>
          <a:p>
            <a:pPr marL="457200" indent="-457200"/>
            <a:endParaRPr lang="cs-CZ" sz="2400" b="1" dirty="0" smtClean="0">
              <a:latin typeface="+mj-lt"/>
            </a:endParaRPr>
          </a:p>
          <a:p>
            <a:pPr marL="457200" indent="-457200"/>
            <a:r>
              <a:rPr lang="cs-CZ" sz="2400" b="1" u="sng" dirty="0" smtClean="0">
                <a:latin typeface="+mj-lt"/>
              </a:rPr>
              <a:t>pochvaluje si</a:t>
            </a:r>
          </a:p>
          <a:p>
            <a:pPr marL="457200" indent="-457200"/>
            <a:r>
              <a:rPr lang="cs-CZ" sz="2400" b="1" dirty="0" smtClean="0">
                <a:latin typeface="+mj-lt"/>
              </a:rPr>
              <a:t>3. osoba, čísla jednotného, </a:t>
            </a:r>
            <a:r>
              <a:rPr lang="cs-CZ" sz="2400" b="1" dirty="0" err="1" smtClean="0">
                <a:latin typeface="+mj-lt"/>
              </a:rPr>
              <a:t>zp</a:t>
            </a:r>
            <a:r>
              <a:rPr lang="cs-CZ" sz="2400" b="1" dirty="0" smtClean="0">
                <a:latin typeface="+mj-lt"/>
              </a:rPr>
              <a:t>. oznamovací,</a:t>
            </a:r>
          </a:p>
          <a:p>
            <a:pPr marL="457200" indent="-457200"/>
            <a:r>
              <a:rPr lang="cs-CZ" sz="2400" b="1" dirty="0" smtClean="0">
                <a:latin typeface="+mj-lt"/>
              </a:rPr>
              <a:t>čas přítomný   </a:t>
            </a:r>
            <a:endParaRPr lang="cs-CZ" sz="2400" b="1" dirty="0">
              <a:latin typeface="+mj-lt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92696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50219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310</TotalTime>
  <Words>217</Words>
  <Application>Microsoft Office PowerPoint</Application>
  <PresentationFormat>Předvádění na obrazovce (4:3)</PresentationFormat>
  <Paragraphs>85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Prezentace aplikace PowerPoint</vt:lpstr>
      <vt:lpstr>SLOVESA – mluvnické významy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OEM</dc:creator>
  <cp:lastModifiedBy>OEM</cp:lastModifiedBy>
  <cp:revision>17</cp:revision>
  <dcterms:created xsi:type="dcterms:W3CDTF">2010-07-08T08:12:08Z</dcterms:created>
  <dcterms:modified xsi:type="dcterms:W3CDTF">2011-11-18T11:20:36Z</dcterms:modified>
</cp:coreProperties>
</file>