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  <p:sldMasterId id="2147483912" r:id="rId2"/>
  </p:sldMasterIdLst>
  <p:notesMasterIdLst>
    <p:notesMasterId r:id="rId14"/>
  </p:notesMasterIdLst>
  <p:sldIdLst>
    <p:sldId id="303" r:id="rId3"/>
    <p:sldId id="257" r:id="rId4"/>
    <p:sldId id="294" r:id="rId5"/>
    <p:sldId id="292" r:id="rId6"/>
    <p:sldId id="297" r:id="rId7"/>
    <p:sldId id="299" r:id="rId8"/>
    <p:sldId id="300" r:id="rId9"/>
    <p:sldId id="301" r:id="rId10"/>
    <p:sldId id="304" r:id="rId11"/>
    <p:sldId id="265" r:id="rId12"/>
    <p:sldId id="28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50" d="100"/>
          <a:sy n="50" d="100"/>
        </p:scale>
        <p:origin x="-10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05F1C09-8150-4CE3-87E6-4D0A53C5BD3F}" type="datetimeFigureOut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4D9CF14-D96A-4B36-ABFD-E97E6FDEC9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5CB4630-7B19-4ACE-A73F-64C277340EB7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AD411B-2BD0-4596-915E-37AC53183E87}" type="slidenum">
              <a:rPr lang="sk-SK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sk-SK">
              <a:cs typeface="Arial" charset="0"/>
            </a:endParaRPr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305A8-A434-413F-B68F-FC3E9B05746A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2FDD6-33C5-448C-828D-0CEFDAFBAD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CA16C-5E43-472D-A84A-3A8E42F27F8D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64557-C451-4A9F-B7FD-F90B315E2BD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82931-0E88-4BC4-9334-34752DB555CD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77E3D-8188-47EE-9B32-630F5F0FC1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68539-B923-423B-9D6D-B90A4350D324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88A30-56C2-4BCC-95F7-82017C5CB01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BACAA-0667-48C0-AF31-10E2A9D99AAF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4F2B1-3023-4747-9ED6-F96EC9D6BAD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590ED-130C-497B-9C6F-BF9B63EC05E0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E135F-DC9A-4F8D-B5A2-BB2D9AA3BF1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29BDC-A991-4238-AB5F-F59B392479F9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71577-D462-4079-AD56-9A8AEE5096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A515F-85EB-4D27-979C-1B7E00707D79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5B414-25D5-4D87-B397-9DF119F938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6A720-1CEB-45D0-A26C-B0F659016F52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551CF-08E6-4C10-9DD7-549C551A29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DD54E-2BB1-4801-9F59-5E40A7CAD733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4F8CF-2502-4244-854F-762C6FC68B7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0AD9B-FD55-4973-A9AB-018B70088772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1426B-2668-4707-BE28-87CD2EE594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8D5E29-A2F9-4D85-83C4-97497F2196E6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E5AC1-CB62-482C-A865-69E443E681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713C0-F7CA-4A44-B950-81F61B9B171A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DFF2B-6E01-4D98-8386-F03F6AF8264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black"/>
              </a:solidFill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FD9BF-10F8-41B6-9442-C8F6878EEF49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44CFD-8BBB-4099-A8F8-C53E0218C0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C77B3-221D-4317-9A79-2A523A5FFB7B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EE58D-166D-43D0-85C0-FA2C79803C8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C718D-984E-44CF-A887-4BA4ACC391B1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0FFFF-74DE-4300-BC51-01E2F6FE4EF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1A355-B5DF-41EA-96D0-98A75F2A2046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F1A328-52BB-4963-927E-4222A5EDF7F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E002A-41D6-4654-8441-E326CA576665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E96ED-EB63-425B-B0B0-D15367329C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FB41A-A216-4D42-9CD6-BC82A7DE577F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2FE59-31BE-4782-800E-B8C6692DE2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BCACC-F9C8-4BD8-9700-0819292849B8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404E2-B862-4190-BD0F-A810AA01B7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ACA40-953D-4A46-AEEB-1B65D7526ED4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CF73A-2067-433D-A9FD-7BD9F819203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B83D8-5942-4ABC-9053-D0CD65413F70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7381D-9FC2-4406-8CE9-9E9FB87818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714D7D-98B3-49E3-9B28-E0AE63041A3F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5305B0-06AD-4225-B190-0A6ABA7FF98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5" r:id="rId1"/>
    <p:sldLayoutId id="2147483929" r:id="rId2"/>
    <p:sldLayoutId id="2147483936" r:id="rId3"/>
    <p:sldLayoutId id="2147483928" r:id="rId4"/>
    <p:sldLayoutId id="2147483927" r:id="rId5"/>
    <p:sldLayoutId id="2147483926" r:id="rId6"/>
    <p:sldLayoutId id="2147483937" r:id="rId7"/>
    <p:sldLayoutId id="2147483938" r:id="rId8"/>
    <p:sldLayoutId id="2147483939" r:id="rId9"/>
    <p:sldLayoutId id="2147483925" r:id="rId10"/>
    <p:sldLayoutId id="2147483940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13315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  <a:latin typeface="+mn-lt"/>
                <a:cs typeface="+mn-cs"/>
              </a:endParaRPr>
            </a:p>
          </p:txBody>
        </p:sp>
      </p:grpSp>
      <p:sp>
        <p:nvSpPr>
          <p:cNvPr id="1331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073E8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046B01-3C3D-4A08-80AE-4AC583CF6CF8}" type="datetime1">
              <a:rPr lang="cs-CZ"/>
              <a:pPr>
                <a:defRPr/>
              </a:pPr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073E8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073E87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D33D66-237C-4214-AE17-9FFDA9F9731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332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1" r:id="rId1"/>
    <p:sldLayoutId id="2147483934" r:id="rId2"/>
    <p:sldLayoutId id="2147483942" r:id="rId3"/>
    <p:sldLayoutId id="2147483933" r:id="rId4"/>
    <p:sldLayoutId id="2147483932" r:id="rId5"/>
    <p:sldLayoutId id="2147483931" r:id="rId6"/>
    <p:sldLayoutId id="2147483943" r:id="rId7"/>
    <p:sldLayoutId id="2147483944" r:id="rId8"/>
    <p:sldLayoutId id="2147483945" r:id="rId9"/>
    <p:sldLayoutId id="2147483930" r:id="rId10"/>
    <p:sldLayoutId id="2147483946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Obrázek 2"/>
          <p:cNvPicPr>
            <a:picLocks noChangeAspect="1"/>
          </p:cNvPicPr>
          <p:nvPr/>
        </p:nvPicPr>
        <p:blipFill>
          <a:blip r:embed="rId3"/>
          <a:srcRect l="2388" t="3999" r="2090" b="45888"/>
          <a:stretch>
            <a:fillRect/>
          </a:stretch>
        </p:blipFill>
        <p:spPr bwMode="auto">
          <a:xfrm>
            <a:off x="2051050" y="1341438"/>
            <a:ext cx="527685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Zástupný symbol pro zápatí 3"/>
          <p:cNvSpPr>
            <a:spLocks noGrp="1"/>
          </p:cNvSpPr>
          <p:nvPr>
            <p:ph type="ftr" sz="quarter" idx="11"/>
          </p:nvPr>
        </p:nvSpPr>
        <p:spPr bwMode="auto">
          <a:xfrm>
            <a:off x="1187450" y="6021388"/>
            <a:ext cx="6408738" cy="7207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latin typeface="Arial" charset="0"/>
                <a:cs typeface="Arial" charset="0"/>
              </a:rPr>
              <a:t>Autorem materiálu a všech jeho částí, není-li uvedeno jinak, je Mgr. Alena Čechová. 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331913" y="2420938"/>
          <a:ext cx="6480175" cy="33115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cap="all" dirty="0" smtClean="0">
                          <a:effectLst/>
                        </a:rPr>
                        <a:t>TROJÚHELNÍK-kružnice trojúhelníku vepsaná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III/2/MAT/2/1/1-19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se </a:t>
                      </a:r>
                      <a:r>
                        <a:rPr lang="cs-CZ" sz="1000" kern="50" dirty="0" smtClean="0">
                          <a:effectLst/>
                        </a:rPr>
                        <a:t>seznámí s</a:t>
                      </a:r>
                      <a:r>
                        <a:rPr lang="cs-CZ" sz="1000" kern="50" baseline="0" dirty="0" smtClean="0">
                          <a:effectLst/>
                        </a:rPr>
                        <a:t> konstrukcí kružnice vepsané trojúhelníku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Výkladová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Délka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úsečky, rovnostranný, rovnoramenný a obecný trojúhelník. Pravoúhlý, ostroúhlý a tupoúhlý trojúhelník, osa úhlu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25.5.2013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1268413"/>
            <a:ext cx="8569325" cy="4968875"/>
          </a:xfrm>
        </p:spPr>
        <p:txBody>
          <a:bodyPr rtlCol="0">
            <a:noAutofit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defRPr/>
            </a:pPr>
            <a:endParaRPr lang="cs-CZ" b="1" dirty="0">
              <a:latin typeface="Times New Roman" pitchFamily="18" charset="0"/>
              <a:cs typeface="Times New Roman" pitchFamily="18" charset="0"/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6408737"/>
          </a:xfrm>
          <a:solidFill>
            <a:srgbClr val="0070C0"/>
          </a:solidFill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Kružnice trojúhelníku vepsaná</a:t>
            </a:r>
            <a:endParaRPr lang="cs-CZ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268413"/>
            <a:ext cx="8642350" cy="4870450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b="1" smtClean="0"/>
              <a:t>1) Co to je kružnice?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/>
              <a:t>2) Co potřebujeme znát k sestrojení kružnice?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/>
              <a:t>3) Co to je poloměr kružnice?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/>
              <a:t>4) Co to je průměr kružnice?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/>
              <a:t>5) Jaký je vztah mezi poloměrem a průměrem kružnice?</a:t>
            </a:r>
          </a:p>
        </p:txBody>
      </p:sp>
      <p:sp>
        <p:nvSpPr>
          <p:cNvPr id="29698" name="Nadpis 1"/>
          <p:cNvSpPr>
            <a:spLocks noGrp="1"/>
          </p:cNvSpPr>
          <p:nvPr>
            <p:ph type="title"/>
          </p:nvPr>
        </p:nvSpPr>
        <p:spPr>
          <a:xfrm>
            <a:off x="430213" y="333375"/>
            <a:ext cx="8507412" cy="930275"/>
          </a:xfrm>
        </p:spPr>
        <p:txBody>
          <a:bodyPr/>
          <a:lstStyle/>
          <a:p>
            <a:pPr algn="l"/>
            <a:r>
              <a:rPr lang="cs-CZ" sz="3600" b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Opakování: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268413"/>
            <a:ext cx="8642350" cy="5113337"/>
          </a:xfrm>
          <a:ln w="28575">
            <a:solidFill>
              <a:srgbClr val="FF0000"/>
            </a:solidFill>
          </a:ln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smtClean="0"/>
              <a:t>                                                                      </a:t>
            </a:r>
            <a:r>
              <a:rPr lang="cs-CZ" b="1" smtClean="0"/>
              <a:t>kružnice k </a:t>
            </a:r>
          </a:p>
          <a:p>
            <a:pPr marL="0" indent="0">
              <a:buFont typeface="Symbol" pitchFamily="18" charset="2"/>
              <a:buNone/>
            </a:pPr>
            <a:endParaRPr lang="cs-CZ" b="1" smtClean="0"/>
          </a:p>
          <a:p>
            <a:pPr marL="0" indent="0">
              <a:buFont typeface="Symbol" pitchFamily="18" charset="2"/>
              <a:buNone/>
            </a:pPr>
            <a:r>
              <a:rPr lang="cs-CZ" b="1" smtClean="0"/>
              <a:t>                                                                      poloměr r</a:t>
            </a:r>
          </a:p>
          <a:p>
            <a:pPr marL="0" indent="0">
              <a:buFont typeface="Symbol" pitchFamily="18" charset="2"/>
              <a:buNone/>
            </a:pPr>
            <a:endParaRPr lang="cs-CZ" b="1" smtClean="0"/>
          </a:p>
          <a:p>
            <a:pPr marL="0" indent="0">
              <a:buFont typeface="Symbol" pitchFamily="18" charset="2"/>
              <a:buNone/>
            </a:pPr>
            <a:r>
              <a:rPr lang="cs-CZ" b="1" smtClean="0"/>
              <a:t>                                                                       průměr d</a:t>
            </a:r>
          </a:p>
          <a:p>
            <a:pPr marL="0" indent="0">
              <a:buFont typeface="Symbol" pitchFamily="18" charset="2"/>
              <a:buNone/>
            </a:pPr>
            <a:endParaRPr lang="cs-CZ" b="1" smtClean="0"/>
          </a:p>
          <a:p>
            <a:pPr marL="0" indent="0">
              <a:buFont typeface="Symbol" pitchFamily="18" charset="2"/>
              <a:buNone/>
            </a:pPr>
            <a:r>
              <a:rPr lang="cs-CZ" b="1" smtClean="0"/>
              <a:t>                                                                       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/>
              <a:t>                                                                       střed kružnice S  </a:t>
            </a:r>
          </a:p>
          <a:p>
            <a:pPr marL="0" indent="0">
              <a:buFont typeface="Symbol" pitchFamily="18" charset="2"/>
              <a:buNone/>
            </a:pPr>
            <a:endParaRPr lang="cs-CZ" b="1" smtClean="0"/>
          </a:p>
          <a:p>
            <a:pPr marL="0" indent="0">
              <a:buFont typeface="Symbol" pitchFamily="18" charset="2"/>
              <a:buNone/>
            </a:pPr>
            <a:endParaRPr lang="cs-CZ" b="1" smtClean="0"/>
          </a:p>
          <a:p>
            <a:pPr marL="0" indent="0">
              <a:buFont typeface="Symbol" pitchFamily="18" charset="2"/>
              <a:buNone/>
            </a:pPr>
            <a:endParaRPr lang="cs-CZ" b="1" smtClean="0">
              <a:solidFill>
                <a:srgbClr val="FF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825" y="338138"/>
            <a:ext cx="8642350" cy="930275"/>
          </a:xfrm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chemeClr val="tx1"/>
                </a:solidFill>
                <a:latin typeface="+mn-lt"/>
              </a:rPr>
              <a:t>Základní pojmy:</a:t>
            </a:r>
            <a:endParaRPr lang="cs-CZ" sz="28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Ovál 3"/>
          <p:cNvSpPr/>
          <p:nvPr/>
        </p:nvSpPr>
        <p:spPr>
          <a:xfrm>
            <a:off x="1042988" y="2420938"/>
            <a:ext cx="3024187" cy="295275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cxnSp>
        <p:nvCxnSpPr>
          <p:cNvPr id="6" name="Přímá spojnice 5"/>
          <p:cNvCxnSpPr>
            <a:stCxn id="4" idx="2"/>
            <a:endCxn id="4" idx="6"/>
          </p:cNvCxnSpPr>
          <p:nvPr/>
        </p:nvCxnSpPr>
        <p:spPr>
          <a:xfrm>
            <a:off x="1042988" y="3897313"/>
            <a:ext cx="302418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5" name="TextovéPole 6"/>
          <p:cNvSpPr txBox="1">
            <a:spLocks noChangeArrowheads="1"/>
          </p:cNvSpPr>
          <p:nvPr/>
        </p:nvSpPr>
        <p:spPr bwMode="auto">
          <a:xfrm>
            <a:off x="3851275" y="2852738"/>
            <a:ext cx="2968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k</a:t>
            </a:r>
          </a:p>
        </p:txBody>
      </p:sp>
      <p:cxnSp>
        <p:nvCxnSpPr>
          <p:cNvPr id="9" name="Přímá spojnice 8"/>
          <p:cNvCxnSpPr>
            <a:stCxn id="4" idx="0"/>
            <a:endCxn id="4" idx="4"/>
          </p:cNvCxnSpPr>
          <p:nvPr/>
        </p:nvCxnSpPr>
        <p:spPr>
          <a:xfrm>
            <a:off x="2555875" y="2420938"/>
            <a:ext cx="0" cy="29527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4" idx="7"/>
          </p:cNvCxnSpPr>
          <p:nvPr/>
        </p:nvCxnSpPr>
        <p:spPr>
          <a:xfrm flipH="1">
            <a:off x="2555875" y="2852738"/>
            <a:ext cx="1068388" cy="1044575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8" name="TextovéPole 11"/>
          <p:cNvSpPr txBox="1">
            <a:spLocks noChangeArrowheads="1"/>
          </p:cNvSpPr>
          <p:nvPr/>
        </p:nvSpPr>
        <p:spPr bwMode="auto">
          <a:xfrm>
            <a:off x="2555875" y="3897313"/>
            <a:ext cx="5349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S</a:t>
            </a:r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3203575" y="1557338"/>
            <a:ext cx="1655763" cy="100806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3419475" y="2420938"/>
            <a:ext cx="1512888" cy="61595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3419475" y="3375025"/>
            <a:ext cx="1657350" cy="52228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>
            <a:off x="2822575" y="4081463"/>
            <a:ext cx="2109788" cy="50006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Zástupný symbol pro obsah 2"/>
          <p:cNvSpPr>
            <a:spLocks noGrp="1"/>
          </p:cNvSpPr>
          <p:nvPr>
            <p:ph idx="1"/>
          </p:nvPr>
        </p:nvSpPr>
        <p:spPr>
          <a:xfrm>
            <a:off x="323850" y="476250"/>
            <a:ext cx="8569325" cy="5905500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sz="3200" b="1" smtClean="0"/>
              <a:t>Osa úhlu: </a:t>
            </a:r>
          </a:p>
          <a:p>
            <a:pPr marL="0" indent="0">
              <a:buFont typeface="Symbol" pitchFamily="18" charset="2"/>
              <a:buNone/>
            </a:pPr>
            <a:endParaRPr lang="cs-CZ" sz="3200" b="1" smtClean="0"/>
          </a:p>
          <a:p>
            <a:pPr marL="0" indent="0">
              <a:buFont typeface="Symbol" pitchFamily="18" charset="2"/>
              <a:buNone/>
            </a:pPr>
            <a:endParaRPr lang="cs-CZ" sz="3200" b="1" smtClean="0"/>
          </a:p>
          <a:p>
            <a:pPr marL="0" indent="0">
              <a:buFont typeface="Symbol" pitchFamily="18" charset="2"/>
              <a:buNone/>
            </a:pPr>
            <a:endParaRPr lang="cs-CZ" sz="3200" b="1" smtClean="0"/>
          </a:p>
          <a:p>
            <a:pPr marL="0" indent="0">
              <a:buFont typeface="Symbol" pitchFamily="18" charset="2"/>
              <a:buNone/>
            </a:pPr>
            <a:endParaRPr lang="cs-CZ" sz="3200" b="1" smtClean="0"/>
          </a:p>
          <a:p>
            <a:pPr marL="0" indent="0">
              <a:buFont typeface="Symbol" pitchFamily="18" charset="2"/>
              <a:buNone/>
            </a:pPr>
            <a:endParaRPr lang="cs-CZ" sz="3200" b="1" smtClean="0"/>
          </a:p>
          <a:p>
            <a:pPr marL="0" indent="0">
              <a:buFont typeface="Symbol" pitchFamily="18" charset="2"/>
              <a:buNone/>
            </a:pPr>
            <a:r>
              <a:rPr lang="cs-CZ" sz="3200" b="1" smtClean="0"/>
              <a:t>       </a:t>
            </a:r>
            <a:r>
              <a:rPr lang="cs-CZ" sz="2000" b="1" smtClean="0">
                <a:solidFill>
                  <a:schemeClr val="tx1"/>
                </a:solidFill>
              </a:rPr>
              <a:t> V </a:t>
            </a:r>
          </a:p>
          <a:p>
            <a:pPr marL="0" indent="0">
              <a:buFont typeface="Symbol" pitchFamily="18" charset="2"/>
              <a:buNone/>
            </a:pPr>
            <a:endParaRPr lang="cs-CZ" sz="2000" b="1" smtClean="0">
              <a:solidFill>
                <a:schemeClr val="tx1"/>
              </a:solidFill>
            </a:endParaRPr>
          </a:p>
          <a:p>
            <a:pPr marL="0" indent="0">
              <a:buFont typeface="Symbol" pitchFamily="18" charset="2"/>
              <a:buNone/>
            </a:pPr>
            <a:endParaRPr lang="cs-CZ" sz="2000" b="1" smtClean="0">
              <a:solidFill>
                <a:schemeClr val="tx1"/>
              </a:solidFill>
            </a:endParaRPr>
          </a:p>
          <a:p>
            <a:pPr marL="0" indent="0">
              <a:buFont typeface="Symbol" pitchFamily="18" charset="2"/>
              <a:buNone/>
            </a:pPr>
            <a:r>
              <a:rPr lang="cs-CZ" sz="3200" b="1" smtClean="0">
                <a:solidFill>
                  <a:srgbClr val="FF0000"/>
                </a:solidFill>
              </a:rPr>
              <a:t>Osa úhlu půlí daný úhel na dvě stejné části.</a:t>
            </a:r>
          </a:p>
        </p:txBody>
      </p:sp>
      <p:cxnSp>
        <p:nvCxnSpPr>
          <p:cNvPr id="4" name="Přímá spojnice 3"/>
          <p:cNvCxnSpPr/>
          <p:nvPr/>
        </p:nvCxnSpPr>
        <p:spPr>
          <a:xfrm flipH="1">
            <a:off x="1403350" y="1844675"/>
            <a:ext cx="2520950" cy="2232025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403350" y="4076700"/>
            <a:ext cx="3384550" cy="64770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louk 7"/>
          <p:cNvSpPr/>
          <p:nvPr/>
        </p:nvSpPr>
        <p:spPr>
          <a:xfrm rot="389331">
            <a:off x="1979613" y="2614613"/>
            <a:ext cx="1584325" cy="3838575"/>
          </a:xfrm>
          <a:prstGeom prst="arc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749" name="TextovéPole 8"/>
          <p:cNvSpPr txBox="1">
            <a:spLocks noChangeArrowheads="1"/>
          </p:cNvSpPr>
          <p:nvPr/>
        </p:nvSpPr>
        <p:spPr bwMode="auto">
          <a:xfrm>
            <a:off x="3427413" y="4400550"/>
            <a:ext cx="7842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ndara" pitchFamily="34" charset="0"/>
              </a:rPr>
              <a:t>A</a:t>
            </a:r>
          </a:p>
        </p:txBody>
      </p:sp>
      <p:sp>
        <p:nvSpPr>
          <p:cNvPr id="31750" name="TextovéPole 9"/>
          <p:cNvSpPr txBox="1">
            <a:spLocks noChangeArrowheads="1"/>
          </p:cNvSpPr>
          <p:nvPr/>
        </p:nvSpPr>
        <p:spPr bwMode="auto">
          <a:xfrm>
            <a:off x="2916238" y="2244725"/>
            <a:ext cx="812800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andara" pitchFamily="34" charset="0"/>
              </a:rPr>
              <a:t>B</a:t>
            </a:r>
          </a:p>
        </p:txBody>
      </p:sp>
      <p:cxnSp>
        <p:nvCxnSpPr>
          <p:cNvPr id="12" name="Přímá spojnice 11"/>
          <p:cNvCxnSpPr/>
          <p:nvPr/>
        </p:nvCxnSpPr>
        <p:spPr>
          <a:xfrm flipV="1">
            <a:off x="1403350" y="3087688"/>
            <a:ext cx="3960813" cy="989012"/>
          </a:xfrm>
          <a:prstGeom prst="line">
            <a:avLst/>
          </a:prstGeom>
          <a:ln w="28575">
            <a:solidFill>
              <a:srgbClr val="FFC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louk 15"/>
          <p:cNvSpPr/>
          <p:nvPr/>
        </p:nvSpPr>
        <p:spPr>
          <a:xfrm>
            <a:off x="4211638" y="2960688"/>
            <a:ext cx="288925" cy="900112"/>
          </a:xfrm>
          <a:prstGeom prst="arc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louk 16"/>
          <p:cNvSpPr/>
          <p:nvPr/>
        </p:nvSpPr>
        <p:spPr>
          <a:xfrm flipV="1">
            <a:off x="3563938" y="3087688"/>
            <a:ext cx="1314450" cy="215900"/>
          </a:xfrm>
          <a:prstGeom prst="arc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754" name="TextovéPole 17"/>
          <p:cNvSpPr txBox="1">
            <a:spLocks noChangeArrowheads="1"/>
          </p:cNvSpPr>
          <p:nvPr/>
        </p:nvSpPr>
        <p:spPr bwMode="auto">
          <a:xfrm flipV="1">
            <a:off x="4500563" y="2798763"/>
            <a:ext cx="7556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o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388" y="1341438"/>
            <a:ext cx="8785225" cy="5183187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sz="2800" b="1" smtClean="0">
                <a:solidFill>
                  <a:srgbClr val="FF0000"/>
                </a:solidFill>
              </a:rPr>
              <a:t>Střed kružnice vepsané leží v průsečíku os jednotlivých vnitřních úhlů.     </a:t>
            </a:r>
          </a:p>
          <a:p>
            <a:pPr marL="0" indent="0">
              <a:buFont typeface="Symbol" pitchFamily="18" charset="2"/>
              <a:buNone/>
            </a:pPr>
            <a:r>
              <a:rPr lang="cs-CZ" sz="2800" b="1" smtClean="0">
                <a:solidFill>
                  <a:srgbClr val="FF0000"/>
                </a:solidFill>
              </a:rPr>
              <a:t>                                                        </a:t>
            </a:r>
            <a:r>
              <a:rPr lang="cs-CZ" b="1" smtClean="0">
                <a:solidFill>
                  <a:schemeClr val="tx1"/>
                </a:solidFill>
              </a:rPr>
              <a:t>o₁, o₂, o₃ - osy vnitřních úhlů 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>
                <a:solidFill>
                  <a:schemeClr val="tx1"/>
                </a:solidFill>
              </a:rPr>
              <a:t>                                                                  k – kružnice ∆ vepsaná 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>
                <a:solidFill>
                  <a:schemeClr val="tx1"/>
                </a:solidFill>
              </a:rPr>
              <a:t>                                                                  S – střed kružnice vepsané</a:t>
            </a:r>
            <a:endParaRPr lang="cs-CZ" b="1" smtClean="0"/>
          </a:p>
          <a:p>
            <a:pPr marL="0" indent="0">
              <a:buFont typeface="Symbol" pitchFamily="18" charset="2"/>
              <a:buNone/>
            </a:pPr>
            <a:endParaRPr lang="cs-CZ" sz="2800" b="1" smtClean="0">
              <a:solidFill>
                <a:srgbClr val="FF0000"/>
              </a:solidFill>
            </a:endParaRPr>
          </a:p>
        </p:txBody>
      </p:sp>
      <p:sp>
        <p:nvSpPr>
          <p:cNvPr id="32770" name="Nadpis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642350" cy="1223962"/>
          </a:xfrm>
        </p:spPr>
        <p:txBody>
          <a:bodyPr/>
          <a:lstStyle/>
          <a:p>
            <a:pPr algn="l"/>
            <a:r>
              <a:rPr lang="cs-CZ" sz="3600" b="1" smtClean="0">
                <a:solidFill>
                  <a:schemeClr val="tx1"/>
                </a:solidFill>
              </a:rPr>
              <a:t>Kružnice vepsaná ostroúhlému trojúhelníku:</a:t>
            </a:r>
          </a:p>
        </p:txBody>
      </p:sp>
      <p:sp>
        <p:nvSpPr>
          <p:cNvPr id="5" name="Rovnoramenný trojúhelník 4"/>
          <p:cNvSpPr/>
          <p:nvPr/>
        </p:nvSpPr>
        <p:spPr>
          <a:xfrm>
            <a:off x="1692275" y="2349500"/>
            <a:ext cx="3816350" cy="2951163"/>
          </a:xfrm>
          <a:prstGeom prst="triangl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2555875" y="3284538"/>
            <a:ext cx="2087563" cy="2016125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348038" y="1989138"/>
            <a:ext cx="4365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C</a:t>
            </a:r>
          </a:p>
        </p:txBody>
      </p:sp>
      <p:cxnSp>
        <p:nvCxnSpPr>
          <p:cNvPr id="9" name="Přímá spojnice 8"/>
          <p:cNvCxnSpPr>
            <a:stCxn id="5" idx="2"/>
            <a:endCxn id="16" idx="1"/>
          </p:cNvCxnSpPr>
          <p:nvPr/>
        </p:nvCxnSpPr>
        <p:spPr>
          <a:xfrm flipV="1">
            <a:off x="1692275" y="3695700"/>
            <a:ext cx="2951163" cy="1604963"/>
          </a:xfrm>
          <a:prstGeom prst="line">
            <a:avLst/>
          </a:prstGeom>
          <a:ln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5" idx="0"/>
          </p:cNvCxnSpPr>
          <p:nvPr/>
        </p:nvCxnSpPr>
        <p:spPr>
          <a:xfrm flipH="1">
            <a:off x="3492500" y="2349500"/>
            <a:ext cx="107950" cy="3382963"/>
          </a:xfrm>
          <a:prstGeom prst="line">
            <a:avLst/>
          </a:prstGeom>
          <a:ln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stCxn id="5" idx="4"/>
          </p:cNvCxnSpPr>
          <p:nvPr/>
        </p:nvCxnSpPr>
        <p:spPr>
          <a:xfrm flipH="1" flipV="1">
            <a:off x="1979613" y="3509963"/>
            <a:ext cx="3529012" cy="1790700"/>
          </a:xfrm>
          <a:prstGeom prst="line">
            <a:avLst/>
          </a:prstGeom>
          <a:ln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1979613" y="3141663"/>
            <a:ext cx="720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o₁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4643438" y="3509963"/>
            <a:ext cx="12969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o₂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3600450" y="5732463"/>
            <a:ext cx="611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o₃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3600450" y="3824288"/>
            <a:ext cx="3952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S</a:t>
            </a: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3600450" y="2997200"/>
            <a:ext cx="304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k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 rot="10800000" flipV="1">
            <a:off x="1403350" y="5378450"/>
            <a:ext cx="7921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A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5508625" y="5300663"/>
            <a:ext cx="5762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Zástupný symbol pro obsah 2"/>
          <p:cNvSpPr>
            <a:spLocks noGrp="1"/>
          </p:cNvSpPr>
          <p:nvPr>
            <p:ph idx="1"/>
          </p:nvPr>
        </p:nvSpPr>
        <p:spPr>
          <a:xfrm>
            <a:off x="323850" y="1268413"/>
            <a:ext cx="8569325" cy="4870450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endParaRPr lang="cs-CZ" b="1" smtClean="0"/>
          </a:p>
          <a:p>
            <a:pPr marL="0" indent="0">
              <a:buFont typeface="Symbol" pitchFamily="18" charset="2"/>
              <a:buNone/>
            </a:pPr>
            <a:r>
              <a:rPr lang="cs-CZ" b="1" smtClean="0"/>
              <a:t>                                                               </a:t>
            </a:r>
            <a:r>
              <a:rPr lang="cs-CZ" b="1" smtClean="0">
                <a:solidFill>
                  <a:schemeClr val="tx1"/>
                </a:solidFill>
              </a:rPr>
              <a:t>o₁, o₂, o₃ - osy vnitřních úhlů 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>
                <a:solidFill>
                  <a:schemeClr val="tx1"/>
                </a:solidFill>
              </a:rPr>
              <a:t>                                                               k – kružnice ∆ vepsaná 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>
                <a:solidFill>
                  <a:schemeClr val="tx1"/>
                </a:solidFill>
              </a:rPr>
              <a:t>                                                               S – střed kružnice vepsané</a:t>
            </a:r>
            <a:endParaRPr lang="cs-CZ" b="1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825" y="338138"/>
            <a:ext cx="8713788" cy="930275"/>
          </a:xfrm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1"/>
                </a:solidFill>
                <a:latin typeface="+mn-lt"/>
              </a:rPr>
              <a:t>Kružnice vepsaná pravoúhlému trojúhelníku:</a:t>
            </a:r>
            <a:endParaRPr lang="cs-CZ" sz="3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Ovál 3"/>
          <p:cNvSpPr/>
          <p:nvPr/>
        </p:nvSpPr>
        <p:spPr>
          <a:xfrm>
            <a:off x="1835150" y="2708275"/>
            <a:ext cx="1851025" cy="1706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Pravoúhlý trojúhelník 4"/>
          <p:cNvSpPr/>
          <p:nvPr/>
        </p:nvSpPr>
        <p:spPr>
          <a:xfrm>
            <a:off x="1835150" y="1773238"/>
            <a:ext cx="3529013" cy="2641600"/>
          </a:xfrm>
          <a:prstGeom prst="rtTriangle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1835150" y="2708275"/>
            <a:ext cx="1839913" cy="1706563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33798" name="TextovéPole 6"/>
          <p:cNvSpPr txBox="1">
            <a:spLocks noChangeArrowheads="1"/>
          </p:cNvSpPr>
          <p:nvPr/>
        </p:nvSpPr>
        <p:spPr bwMode="auto">
          <a:xfrm>
            <a:off x="5076825" y="4414838"/>
            <a:ext cx="935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      A</a:t>
            </a:r>
          </a:p>
        </p:txBody>
      </p:sp>
      <p:sp>
        <p:nvSpPr>
          <p:cNvPr id="33799" name="TextovéPole 7"/>
          <p:cNvSpPr txBox="1">
            <a:spLocks noChangeArrowheads="1"/>
          </p:cNvSpPr>
          <p:nvPr/>
        </p:nvSpPr>
        <p:spPr bwMode="auto">
          <a:xfrm>
            <a:off x="1619250" y="1341438"/>
            <a:ext cx="5048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B</a:t>
            </a:r>
          </a:p>
        </p:txBody>
      </p:sp>
      <p:cxnSp>
        <p:nvCxnSpPr>
          <p:cNvPr id="10" name="Přímá spojnice 9"/>
          <p:cNvCxnSpPr>
            <a:stCxn id="5" idx="0"/>
          </p:cNvCxnSpPr>
          <p:nvPr/>
        </p:nvCxnSpPr>
        <p:spPr>
          <a:xfrm>
            <a:off x="1835150" y="1773238"/>
            <a:ext cx="1657350" cy="3311525"/>
          </a:xfrm>
          <a:prstGeom prst="line">
            <a:avLst/>
          </a:prstGeom>
          <a:ln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1" name="TextovéPole 8"/>
          <p:cNvSpPr txBox="1">
            <a:spLocks noChangeArrowheads="1"/>
          </p:cNvSpPr>
          <p:nvPr/>
        </p:nvSpPr>
        <p:spPr bwMode="auto">
          <a:xfrm>
            <a:off x="1619250" y="4414838"/>
            <a:ext cx="4016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C</a:t>
            </a:r>
          </a:p>
        </p:txBody>
      </p:sp>
      <p:cxnSp>
        <p:nvCxnSpPr>
          <p:cNvPr id="12" name="Přímá spojnice 11"/>
          <p:cNvCxnSpPr>
            <a:stCxn id="5" idx="2"/>
          </p:cNvCxnSpPr>
          <p:nvPr/>
        </p:nvCxnSpPr>
        <p:spPr>
          <a:xfrm flipV="1">
            <a:off x="1835150" y="2060575"/>
            <a:ext cx="2232025" cy="2354263"/>
          </a:xfrm>
          <a:prstGeom prst="line">
            <a:avLst/>
          </a:prstGeom>
          <a:ln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endCxn id="5" idx="4"/>
          </p:cNvCxnSpPr>
          <p:nvPr/>
        </p:nvCxnSpPr>
        <p:spPr>
          <a:xfrm>
            <a:off x="1258888" y="2997200"/>
            <a:ext cx="4105275" cy="1417638"/>
          </a:xfrm>
          <a:prstGeom prst="line">
            <a:avLst/>
          </a:prstGeom>
          <a:ln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4" name="TextovéPole 21"/>
          <p:cNvSpPr txBox="1">
            <a:spLocks noChangeArrowheads="1"/>
          </p:cNvSpPr>
          <p:nvPr/>
        </p:nvSpPr>
        <p:spPr bwMode="auto">
          <a:xfrm>
            <a:off x="3686175" y="3417888"/>
            <a:ext cx="381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k</a:t>
            </a:r>
          </a:p>
        </p:txBody>
      </p:sp>
      <p:sp>
        <p:nvSpPr>
          <p:cNvPr id="33805" name="TextovéPole 22"/>
          <p:cNvSpPr txBox="1">
            <a:spLocks noChangeArrowheads="1"/>
          </p:cNvSpPr>
          <p:nvPr/>
        </p:nvSpPr>
        <p:spPr bwMode="auto">
          <a:xfrm>
            <a:off x="3876675" y="2060575"/>
            <a:ext cx="565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o₁</a:t>
            </a:r>
          </a:p>
        </p:txBody>
      </p:sp>
      <p:sp>
        <p:nvSpPr>
          <p:cNvPr id="33806" name="TextovéPole 23"/>
          <p:cNvSpPr txBox="1">
            <a:spLocks noChangeArrowheads="1"/>
          </p:cNvSpPr>
          <p:nvPr/>
        </p:nvSpPr>
        <p:spPr bwMode="auto">
          <a:xfrm>
            <a:off x="1258888" y="2997200"/>
            <a:ext cx="374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o₂</a:t>
            </a:r>
          </a:p>
        </p:txBody>
      </p:sp>
      <p:sp>
        <p:nvSpPr>
          <p:cNvPr id="33807" name="TextovéPole 24"/>
          <p:cNvSpPr txBox="1">
            <a:spLocks noChangeArrowheads="1"/>
          </p:cNvSpPr>
          <p:nvPr/>
        </p:nvSpPr>
        <p:spPr bwMode="auto">
          <a:xfrm>
            <a:off x="3492500" y="5013325"/>
            <a:ext cx="574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o₃</a:t>
            </a:r>
          </a:p>
        </p:txBody>
      </p:sp>
      <p:sp>
        <p:nvSpPr>
          <p:cNvPr id="33808" name="TextovéPole 25"/>
          <p:cNvSpPr txBox="1">
            <a:spLocks noChangeArrowheads="1"/>
          </p:cNvSpPr>
          <p:nvPr/>
        </p:nvSpPr>
        <p:spPr bwMode="auto">
          <a:xfrm>
            <a:off x="2755900" y="3238500"/>
            <a:ext cx="3762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Zástupný symbol pro obsah 2"/>
          <p:cNvSpPr>
            <a:spLocks noGrp="1"/>
          </p:cNvSpPr>
          <p:nvPr>
            <p:ph idx="1"/>
          </p:nvPr>
        </p:nvSpPr>
        <p:spPr>
          <a:xfrm>
            <a:off x="323850" y="1052513"/>
            <a:ext cx="8569325" cy="5086350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endParaRPr lang="cs-CZ" smtClean="0"/>
          </a:p>
          <a:p>
            <a:pPr marL="0" indent="0">
              <a:buFont typeface="Symbol" pitchFamily="18" charset="2"/>
              <a:buNone/>
            </a:pPr>
            <a:endParaRPr lang="cs-CZ" smtClean="0"/>
          </a:p>
          <a:p>
            <a:pPr marL="0" indent="0">
              <a:buFont typeface="Symbol" pitchFamily="18" charset="2"/>
              <a:buNone/>
            </a:pPr>
            <a:r>
              <a:rPr lang="cs-CZ" b="1" smtClean="0"/>
              <a:t> </a:t>
            </a:r>
            <a:r>
              <a:rPr lang="cs-CZ" b="1" smtClean="0">
                <a:solidFill>
                  <a:schemeClr val="tx1"/>
                </a:solidFill>
              </a:rPr>
              <a:t>o₁, o₂, o₃ - osy vnitřních úhlů 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>
                <a:solidFill>
                  <a:schemeClr val="tx1"/>
                </a:solidFill>
              </a:rPr>
              <a:t> k – kružnice ∆ vepsaná </a:t>
            </a:r>
          </a:p>
          <a:p>
            <a:pPr marL="0" indent="0">
              <a:buFont typeface="Symbol" pitchFamily="18" charset="2"/>
              <a:buNone/>
            </a:pPr>
            <a:r>
              <a:rPr lang="cs-CZ" b="1" smtClean="0">
                <a:solidFill>
                  <a:schemeClr val="tx1"/>
                </a:solidFill>
              </a:rPr>
              <a:t> S – střed kružnice vepsané</a:t>
            </a:r>
            <a:endParaRPr lang="cs-CZ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23313" cy="930275"/>
          </a:xfrm>
        </p:spPr>
        <p:txBody>
          <a:bodyPr rtlCol="0">
            <a:no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Kružnice vepsaná tupoúhlému trojúhelníku</a:t>
            </a:r>
            <a:endParaRPr lang="cs-CZ" sz="3600" b="1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4" name="Ovál 3"/>
          <p:cNvSpPr/>
          <p:nvPr/>
        </p:nvSpPr>
        <p:spPr>
          <a:xfrm>
            <a:off x="6084888" y="3213100"/>
            <a:ext cx="914400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4211638" y="3429000"/>
            <a:ext cx="2447925" cy="792163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4211638" y="2997200"/>
            <a:ext cx="3960812" cy="43180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6659563" y="2997200"/>
            <a:ext cx="1512887" cy="1223963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 flipV="1">
            <a:off x="5940425" y="1628775"/>
            <a:ext cx="719138" cy="2592388"/>
          </a:xfrm>
          <a:prstGeom prst="line">
            <a:avLst/>
          </a:prstGeom>
          <a:ln>
            <a:solidFill>
              <a:srgbClr val="FFC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211638" y="3429000"/>
            <a:ext cx="3960812" cy="395288"/>
          </a:xfrm>
          <a:prstGeom prst="line">
            <a:avLst/>
          </a:prstGeom>
          <a:ln>
            <a:solidFill>
              <a:srgbClr val="FFC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5219700" y="2997200"/>
            <a:ext cx="2952750" cy="1223963"/>
          </a:xfrm>
          <a:prstGeom prst="line">
            <a:avLst/>
          </a:prstGeom>
          <a:ln>
            <a:solidFill>
              <a:srgbClr val="FFC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26" name="TextovéPole 27"/>
          <p:cNvSpPr txBox="1">
            <a:spLocks noChangeArrowheads="1"/>
          </p:cNvSpPr>
          <p:nvPr/>
        </p:nvSpPr>
        <p:spPr bwMode="auto">
          <a:xfrm>
            <a:off x="6084888" y="2133600"/>
            <a:ext cx="4572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o₁</a:t>
            </a:r>
          </a:p>
        </p:txBody>
      </p:sp>
      <p:sp>
        <p:nvSpPr>
          <p:cNvPr id="34827" name="TextovéPole 28"/>
          <p:cNvSpPr txBox="1">
            <a:spLocks noChangeArrowheads="1"/>
          </p:cNvSpPr>
          <p:nvPr/>
        </p:nvSpPr>
        <p:spPr bwMode="auto">
          <a:xfrm>
            <a:off x="5219700" y="4127500"/>
            <a:ext cx="576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o₂</a:t>
            </a:r>
          </a:p>
        </p:txBody>
      </p:sp>
      <p:sp>
        <p:nvSpPr>
          <p:cNvPr id="34828" name="TextovéPole 29"/>
          <p:cNvSpPr txBox="1">
            <a:spLocks noChangeArrowheads="1"/>
          </p:cNvSpPr>
          <p:nvPr/>
        </p:nvSpPr>
        <p:spPr bwMode="auto">
          <a:xfrm>
            <a:off x="7885113" y="3824288"/>
            <a:ext cx="647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o₃</a:t>
            </a:r>
          </a:p>
        </p:txBody>
      </p:sp>
      <p:sp>
        <p:nvSpPr>
          <p:cNvPr id="34829" name="TextovéPole 30"/>
          <p:cNvSpPr txBox="1">
            <a:spLocks noChangeArrowheads="1"/>
          </p:cNvSpPr>
          <p:nvPr/>
        </p:nvSpPr>
        <p:spPr bwMode="auto">
          <a:xfrm>
            <a:off x="8172450" y="2852738"/>
            <a:ext cx="3603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A</a:t>
            </a:r>
          </a:p>
        </p:txBody>
      </p:sp>
      <p:sp>
        <p:nvSpPr>
          <p:cNvPr id="34830" name="TextovéPole 31"/>
          <p:cNvSpPr txBox="1">
            <a:spLocks noChangeArrowheads="1"/>
          </p:cNvSpPr>
          <p:nvPr/>
        </p:nvSpPr>
        <p:spPr bwMode="auto">
          <a:xfrm>
            <a:off x="3851275" y="3357563"/>
            <a:ext cx="546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B</a:t>
            </a:r>
          </a:p>
        </p:txBody>
      </p:sp>
      <p:sp>
        <p:nvSpPr>
          <p:cNvPr id="34831" name="TextovéPole 32"/>
          <p:cNvSpPr txBox="1">
            <a:spLocks noChangeArrowheads="1"/>
          </p:cNvSpPr>
          <p:nvPr/>
        </p:nvSpPr>
        <p:spPr bwMode="auto">
          <a:xfrm>
            <a:off x="6659563" y="4221163"/>
            <a:ext cx="5048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C</a:t>
            </a:r>
          </a:p>
        </p:txBody>
      </p:sp>
      <p:sp>
        <p:nvSpPr>
          <p:cNvPr id="34832" name="TextovéPole 33"/>
          <p:cNvSpPr txBox="1">
            <a:spLocks noChangeArrowheads="1"/>
          </p:cNvSpPr>
          <p:nvPr/>
        </p:nvSpPr>
        <p:spPr bwMode="auto">
          <a:xfrm>
            <a:off x="5795963" y="3541713"/>
            <a:ext cx="288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k</a:t>
            </a:r>
          </a:p>
        </p:txBody>
      </p:sp>
      <p:sp>
        <p:nvSpPr>
          <p:cNvPr id="34833" name="TextovéPole 34"/>
          <p:cNvSpPr txBox="1">
            <a:spLocks noChangeArrowheads="1"/>
          </p:cNvSpPr>
          <p:nvPr/>
        </p:nvSpPr>
        <p:spPr bwMode="auto">
          <a:xfrm>
            <a:off x="6443663" y="3213100"/>
            <a:ext cx="468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ndara" pitchFamily="34" charset="0"/>
              </a:rPr>
              <a:t>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Zástupný symbol pro obsah 1"/>
          <p:cNvSpPr>
            <a:spLocks noGrp="1"/>
          </p:cNvSpPr>
          <p:nvPr>
            <p:ph idx="1"/>
          </p:nvPr>
        </p:nvSpPr>
        <p:spPr>
          <a:xfrm>
            <a:off x="179388" y="1412875"/>
            <a:ext cx="8713787" cy="4784725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sz="3200" b="1" smtClean="0">
                <a:solidFill>
                  <a:srgbClr val="002060"/>
                </a:solidFill>
              </a:rPr>
              <a:t>Kružnice, která je trojúhelníku vepsaná, se dotýká všech tří stran daného trojúhelníku. </a:t>
            </a:r>
          </a:p>
          <a:p>
            <a:pPr marL="0" indent="0">
              <a:buFont typeface="Symbol" pitchFamily="18" charset="2"/>
              <a:buNone/>
            </a:pPr>
            <a:r>
              <a:rPr lang="cs-CZ" sz="3200" b="1" smtClean="0">
                <a:solidFill>
                  <a:srgbClr val="0070C0"/>
                </a:solidFill>
              </a:rPr>
              <a:t>Střed S kružnice vepsané trojúhelníku leží v průsečíku os vnitřních úhlů tohoto trojúhelníku. </a:t>
            </a:r>
          </a:p>
          <a:p>
            <a:pPr marL="0" indent="0">
              <a:buFont typeface="Symbol" pitchFamily="18" charset="2"/>
              <a:buNone/>
            </a:pPr>
            <a:r>
              <a:rPr lang="cs-CZ" sz="3200" b="1" smtClean="0">
                <a:solidFill>
                  <a:srgbClr val="00B0F0"/>
                </a:solidFill>
              </a:rPr>
              <a:t>Poloměr kružnice vepsané trojúhelníku se rovná vzdálenosti středu kružnice S od libovolné strany trojúhelníku.</a:t>
            </a:r>
          </a:p>
          <a:p>
            <a:pPr marL="0" indent="0">
              <a:buFont typeface="Symbol" pitchFamily="18" charset="2"/>
              <a:buNone/>
            </a:pPr>
            <a:r>
              <a:rPr lang="cs-CZ" sz="3200" b="1" smtClean="0">
                <a:solidFill>
                  <a:srgbClr val="FF0000"/>
                </a:solidFill>
              </a:rPr>
              <a:t>Střed S kružnice vepsané trojúhelníku leží vždy uvnitř trojúhelníku. </a:t>
            </a:r>
          </a:p>
          <a:p>
            <a:pPr marL="0" indent="0">
              <a:buFont typeface="Symbol" pitchFamily="18" charset="2"/>
              <a:buNone/>
            </a:pPr>
            <a:endParaRPr lang="cs-CZ" sz="3200" b="1" smtClean="0">
              <a:solidFill>
                <a:srgbClr val="FFC000"/>
              </a:solidFill>
            </a:endParaRPr>
          </a:p>
          <a:p>
            <a:pPr marL="0" indent="0">
              <a:buFont typeface="Symbol" pitchFamily="18" charset="2"/>
              <a:buNone/>
            </a:pPr>
            <a:endParaRPr lang="cs-CZ" sz="3200" b="1" smtClean="0">
              <a:solidFill>
                <a:srgbClr val="FFC000"/>
              </a:solidFill>
            </a:endParaRPr>
          </a:p>
        </p:txBody>
      </p:sp>
      <p:sp>
        <p:nvSpPr>
          <p:cNvPr id="35842" name="Nadpis 2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858837"/>
          </a:xfrm>
        </p:spPr>
        <p:txBody>
          <a:bodyPr/>
          <a:lstStyle/>
          <a:p>
            <a:pPr algn="l"/>
            <a:r>
              <a:rPr lang="cs-CZ" sz="3600" b="1" smtClean="0">
                <a:solidFill>
                  <a:srgbClr val="FF0000"/>
                </a:solidFill>
              </a:rPr>
              <a:t>Shrnutí: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6866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6867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138"/>
            <a:ext cx="8229600" cy="930275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2">
                    <a:lumMod val="50000"/>
                  </a:schemeClr>
                </a:solidFill>
              </a:rPr>
              <a:t>Opakování:</a:t>
            </a:r>
            <a:endParaRPr lang="cs-CZ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341438"/>
            <a:ext cx="8642350" cy="4784725"/>
          </a:xfrm>
        </p:spPr>
        <p:txBody>
          <a:bodyPr rtlCol="0">
            <a:normAutofit/>
          </a:bodyPr>
          <a:lstStyle/>
          <a:p>
            <a:pPr marL="457200" indent="-457200" fontAlgn="auto">
              <a:spcAft>
                <a:spcPts val="0"/>
              </a:spcAft>
              <a:buFont typeface="Symbol" pitchFamily="18" charset="2"/>
              <a:buAutoNum type="arabicParenR"/>
              <a:defRPr/>
            </a:pPr>
            <a:r>
              <a:rPr lang="cs-CZ" dirty="0" smtClean="0"/>
              <a:t>Kde leží střed kružnice vepsané trojúhelníku?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rabicParenR"/>
              <a:defRPr/>
            </a:pPr>
            <a:r>
              <a:rPr lang="cs-CZ" dirty="0" smtClean="0"/>
              <a:t>Mění se poloha středu kružnice vepsané podle druhu trojúhelníku?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rabicParenR"/>
              <a:defRPr/>
            </a:pPr>
            <a:r>
              <a:rPr lang="cs-CZ" dirty="0" smtClean="0"/>
              <a:t>Vyjmenuj vlastnosti osy úhlu.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rabicParenR"/>
              <a:defRPr/>
            </a:pPr>
            <a:r>
              <a:rPr lang="cs-CZ" dirty="0" smtClean="0"/>
              <a:t>Kolik společných bodů má kružnice a příslušná strana trojúhelníku? </a:t>
            </a:r>
          </a:p>
          <a:p>
            <a:pPr marL="457200" indent="-457200" fontAlgn="auto">
              <a:spcAft>
                <a:spcPts val="0"/>
              </a:spcAft>
              <a:buFont typeface="Symbol" pitchFamily="18" charset="2"/>
              <a:buAutoNum type="arabicParenR"/>
              <a:defRPr/>
            </a:pPr>
            <a:r>
              <a:rPr lang="cs-CZ" dirty="0" smtClean="0"/>
              <a:t>Jak zjistíme přesný poloměr kružnice vepsané trojúhelníku,</a:t>
            </a:r>
          </a:p>
          <a:p>
            <a:pPr marL="274320" indent="-274320" fontAlgn="auto">
              <a:spcAft>
                <a:spcPts val="0"/>
              </a:spcAft>
              <a:defRPr/>
            </a:pPr>
            <a:endParaRPr lang="cs-CZ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Zástupný symbol pro obsah 2"/>
          <p:cNvSpPr>
            <a:spLocks noGrp="1"/>
          </p:cNvSpPr>
          <p:nvPr>
            <p:ph idx="1"/>
          </p:nvPr>
        </p:nvSpPr>
        <p:spPr>
          <a:xfrm>
            <a:off x="250825" y="1844675"/>
            <a:ext cx="8642350" cy="3887788"/>
          </a:xfrm>
        </p:spPr>
        <p:txBody>
          <a:bodyPr/>
          <a:lstStyle/>
          <a:p>
            <a:pPr marL="0" indent="0">
              <a:buFont typeface="Symbol" pitchFamily="18" charset="2"/>
              <a:buNone/>
            </a:pPr>
            <a:r>
              <a:rPr lang="cs-CZ" smtClean="0">
                <a:solidFill>
                  <a:srgbClr val="073E87"/>
                </a:solidFill>
                <a:cs typeface="Arial" charset="0"/>
              </a:rPr>
              <a:t>Autorem materiálu a všech jeho částí, není-li uvedeno jinak, je Mgr. Alena Čechová. </a:t>
            </a:r>
            <a:endParaRPr lang="cs-CZ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1"/>
                </a:solidFill>
                <a:latin typeface="+mn-lt"/>
              </a:rPr>
              <a:t>Použité zdroje:</a:t>
            </a:r>
            <a:endParaRPr lang="cs-CZ" sz="3200" b="1" dirty="0">
              <a:solidFill>
                <a:schemeClr val="tx1"/>
              </a:solidFill>
              <a:latin typeface="+mn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1086</TotalTime>
  <Words>348</Words>
  <Application>Microsoft Office PowerPoint</Application>
  <PresentationFormat>On-screen Show (4:3)</PresentationFormat>
  <Paragraphs>116</Paragraphs>
  <Slides>11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14</vt:i4>
      </vt:variant>
      <vt:variant>
        <vt:lpstr>Nadpisy snímků</vt:lpstr>
      </vt:variant>
      <vt:variant>
        <vt:i4>11</vt:i4>
      </vt:variant>
    </vt:vector>
  </HeadingPairs>
  <TitlesOfParts>
    <vt:vector size="32" baseType="lpstr">
      <vt:lpstr>Candara</vt:lpstr>
      <vt:lpstr>Arial</vt:lpstr>
      <vt:lpstr>Symbol</vt:lpstr>
      <vt:lpstr>Calibri</vt:lpstr>
      <vt:lpstr>Times New Roman</vt:lpstr>
      <vt:lpstr>Lucida Sans Unicode</vt:lpstr>
      <vt:lpstr>Mangal</vt:lpstr>
      <vt:lpstr>Vlnění</vt:lpstr>
      <vt:lpstr>1_Vlnění</vt:lpstr>
      <vt:lpstr>Vlnění</vt:lpstr>
      <vt:lpstr>Vlnění</vt:lpstr>
      <vt:lpstr>Vlnění</vt:lpstr>
      <vt:lpstr>Vlnění</vt:lpstr>
      <vt:lpstr>Vlnění</vt:lpstr>
      <vt:lpstr>Vlnění</vt:lpstr>
      <vt:lpstr>1_Vlnění</vt:lpstr>
      <vt:lpstr>1_Vlnění</vt:lpstr>
      <vt:lpstr>1_Vlnění</vt:lpstr>
      <vt:lpstr>1_Vlnění</vt:lpstr>
      <vt:lpstr>1_Vlnění</vt:lpstr>
      <vt:lpstr>1_Vlnění</vt:lpstr>
      <vt:lpstr>Snímek 1</vt:lpstr>
      <vt:lpstr>Kružnice trojúhelníku vepsaná</vt:lpstr>
      <vt:lpstr>Opakování:</vt:lpstr>
      <vt:lpstr>Základní pojmy:</vt:lpstr>
      <vt:lpstr>Snímek 5</vt:lpstr>
      <vt:lpstr>Kružnice vepsaná ostroúhlému trojúhelníku:</vt:lpstr>
      <vt:lpstr>Kružnice vepsaná pravoúhlému trojúhelníku:</vt:lpstr>
      <vt:lpstr>Kružnice vepsaná tupoúhlému trojúhelníku</vt:lpstr>
      <vt:lpstr>Shrnutí:</vt:lpstr>
      <vt:lpstr>Opakování: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Čechová</dc:creator>
  <cp:lastModifiedBy>DUM</cp:lastModifiedBy>
  <cp:revision>166</cp:revision>
  <dcterms:created xsi:type="dcterms:W3CDTF">2013-01-16T20:09:48Z</dcterms:created>
  <dcterms:modified xsi:type="dcterms:W3CDTF">2015-07-16T16:02:37Z</dcterms:modified>
</cp:coreProperties>
</file>