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3"/>
  </p:notesMasterIdLst>
  <p:sldIdLst>
    <p:sldId id="303" r:id="rId3"/>
    <p:sldId id="257" r:id="rId4"/>
    <p:sldId id="294" r:id="rId5"/>
    <p:sldId id="292" r:id="rId6"/>
    <p:sldId id="297" r:id="rId7"/>
    <p:sldId id="298" r:id="rId8"/>
    <p:sldId id="299" r:id="rId9"/>
    <p:sldId id="300" r:id="rId10"/>
    <p:sldId id="301" r:id="rId11"/>
    <p:sldId id="28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50" d="100"/>
          <a:sy n="50" d="100"/>
        </p:scale>
        <p:origin x="-108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4AAB66F-05D8-4F6C-8B4E-5D85C2641478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66860A2-74B9-4207-B6A8-E703CAB11F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E2302BE-299D-47C1-BCBC-275E2B9202AA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A5032-4918-43DB-BEA5-C2E0BB374CF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091CB-16D9-461F-9A56-034542D36C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12A3A-C053-4733-90D7-7FDC524E53D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B1195-BA37-497E-AD08-56E50FDE09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31DFF2-309A-49D5-975F-19AAE48D512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D7A1D-46B1-4219-ADBB-B4ECFE16BF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1AA83-CE03-4CE9-97D4-38CFE9DF308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003371-4FD1-47D7-B14A-F4341C4603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471D8-FA0B-4593-9C24-E4F41656C64A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C54102-C51D-416C-B596-70D53CC1C9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31214B-D888-42C7-8B9E-F5BD7A26D83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24E2B-8A5A-4F51-BE6B-2659F3425C1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99CF0-16A5-40BF-838F-CE97FEA688D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02468-6C42-4EC5-B29B-5884B6C2F1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07760-0392-4EBA-9E35-03E87731904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1D2A4-0000-4BF7-8365-AD94359BBA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1B8BF0-BB23-4947-96B8-D3A0BA3CC86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C0D7C-3469-4090-AF1F-9E5A700F6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2CCAC-8EE0-4A5D-9ADC-3B9328BC91E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E1AF7-5C77-4141-85EF-D5714DCAD0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973B0-25BA-47CB-9073-F4F71CCABECA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14D838-15A1-4AD1-8668-B1E39A8479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C5BAB-100F-4DBF-9403-EAFBEAD83D7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444E0-BEFE-409F-B589-58218CEA8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D4179-C479-4507-BB38-7065444EDFF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3563B-7EEA-4E6D-B902-F5957386B2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30546-5C14-4908-B496-77D12D24EF9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4148DA-C20B-4155-90B6-8B5B44AFBF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B6C39-3E30-47F5-81F7-017E1C888F0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524CA-D34E-4094-BBEF-A8E7BF9DAE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82938-446F-4E42-BD52-14977B1451F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216AC2-708F-4409-9705-62442E1B74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D7A19-4167-49D8-8F7A-5A70F9E733E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B1DA3-38FB-4E67-B3BF-94129DF904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10D77F-4114-4A6D-AB72-BA06BF67717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9D1F0-376F-496C-9D1A-E1A4C35F82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419D7-E903-4923-B171-1AFB4ABABD2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89AC81-8D5C-4814-97E9-81E42AF7D5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D3583F-137A-4EB1-9C75-D8E72BA62D5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6F029-2315-4D96-9F36-DFE7ABE464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A03AF-7CB7-4BB6-841F-BD410A2113B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2EF27-3EAF-4EA8-BAC5-80B2CC1C0F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58D1C2-75E1-49F8-9F7F-BE571460D1A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2E4FD-5BAA-42EE-8711-E9E50186CE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6E71A69-4D05-42A2-97A2-D2FAC35B0AA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FDC8C8D-8186-4F5B-A1C1-DC9098CAE70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29" r:id="rId2"/>
    <p:sldLayoutId id="2147483936" r:id="rId3"/>
    <p:sldLayoutId id="2147483928" r:id="rId4"/>
    <p:sldLayoutId id="2147483927" r:id="rId5"/>
    <p:sldLayoutId id="2147483926" r:id="rId6"/>
    <p:sldLayoutId id="2147483937" r:id="rId7"/>
    <p:sldLayoutId id="2147483938" r:id="rId8"/>
    <p:sldLayoutId id="2147483939" r:id="rId9"/>
    <p:sldLayoutId id="2147483925" r:id="rId10"/>
    <p:sldLayoutId id="2147483940" r:id="rId11"/>
  </p:sldLayoutIdLst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331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331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7ED5205-CAC9-40C5-AAFF-1D6BA0D9544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924F42C-E784-4991-86EE-A7B067413F0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332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34" r:id="rId2"/>
    <p:sldLayoutId id="2147483942" r:id="rId3"/>
    <p:sldLayoutId id="2147483933" r:id="rId4"/>
    <p:sldLayoutId id="2147483932" r:id="rId5"/>
    <p:sldLayoutId id="2147483931" r:id="rId6"/>
    <p:sldLayoutId id="2147483943" r:id="rId7"/>
    <p:sldLayoutId id="2147483944" r:id="rId8"/>
    <p:sldLayoutId id="2147483945" r:id="rId9"/>
    <p:sldLayoutId id="2147483930" r:id="rId10"/>
    <p:sldLayoutId id="2147483946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6021388"/>
            <a:ext cx="6408738" cy="7207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913" y="2420938"/>
          <a:ext cx="6480175" cy="33115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</a:rPr>
                        <a:t>TROJÚHELNÍK-obvod a obsah trojúhelníku 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III/2/MAT/2/1/1-18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Anotace: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</a:t>
                      </a:r>
                      <a:r>
                        <a:rPr lang="cs-CZ" sz="1000" kern="50" dirty="0" smtClean="0">
                          <a:effectLst/>
                        </a:rPr>
                        <a:t>si</a:t>
                      </a:r>
                      <a:r>
                        <a:rPr lang="cs-CZ" sz="1000" kern="50" baseline="0" dirty="0" smtClean="0">
                          <a:effectLst/>
                        </a:rPr>
                        <a:t> procvičí obvod a obsah trojúhelníku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Procvičovací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Délka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úsečky, velikost úhlu. Rovnostranný, rovnoramenný a obecný trojúhelník, obvod a obsah trojúhelníku. 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25.5.2013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569325" cy="4968875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defRPr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785225" cy="6553200"/>
          </a:xfrm>
          <a:solidFill>
            <a:schemeClr val="accent2">
              <a:lumMod val="75000"/>
            </a:schemeClr>
          </a:solidFill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Obvod a obsah trojúhelníku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8642350" cy="4870450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 1) Druhy trojúhelníků podle stran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rovnostranný, rovnoramenný, obecný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2) Obvod obdélníku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rgbClr val="FF0000"/>
                </a:solidFill>
              </a:rPr>
              <a:t>     o= 2 . a + b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3) Obsah obdélníku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S = a . b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/>
              <a:t>4</a:t>
            </a:r>
            <a:r>
              <a:rPr lang="cs-CZ" b="1" dirty="0" smtClean="0"/>
              <a:t>) Jednotky obvodu – jednotky délky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km, m, dm, cm, mm</a:t>
            </a: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/>
              <a:t>5</a:t>
            </a:r>
            <a:r>
              <a:rPr lang="cs-CZ" b="1" dirty="0" smtClean="0"/>
              <a:t>)Jednotky obsahu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km², ha, a, m², dm², cm², mm²</a:t>
            </a: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   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    </a:t>
            </a:r>
          </a:p>
        </p:txBody>
      </p:sp>
      <p:sp>
        <p:nvSpPr>
          <p:cNvPr id="29698" name="Nadpis 1"/>
          <p:cNvSpPr>
            <a:spLocks noGrp="1"/>
          </p:cNvSpPr>
          <p:nvPr>
            <p:ph type="title"/>
          </p:nvPr>
        </p:nvSpPr>
        <p:spPr>
          <a:xfrm>
            <a:off x="430213" y="333375"/>
            <a:ext cx="8507412" cy="930275"/>
          </a:xfrm>
        </p:spPr>
        <p:txBody>
          <a:bodyPr/>
          <a:lstStyle/>
          <a:p>
            <a:pPr algn="l"/>
            <a:r>
              <a:rPr lang="cs-CZ" sz="36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Opakování: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8642350" cy="511175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Nezapomeň sjednotit jednotky!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338138"/>
            <a:ext cx="8713788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Příklad: Doplň danou tabulku.</a:t>
            </a:r>
            <a:endParaRPr lang="cs-CZ" sz="2800" b="1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87450" y="2205038"/>
          <a:ext cx="6096000" cy="25288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Strana   a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Strana   b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Strana    c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Obvod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Candara"/>
                        </a:rPr>
                        <a:t>∆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25cm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28 cm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3,6</a:t>
                      </a:r>
                      <a:r>
                        <a:rPr lang="cs-CZ" sz="2800" b="1" baseline="0" dirty="0" smtClean="0"/>
                        <a:t> dm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0,8 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12 dm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1,4 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54 mm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36 mm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42 mm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18 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a – 6 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a + 2 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0825" y="1700213"/>
            <a:ext cx="8642350" cy="4425950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  <a:p>
            <a:pPr marL="0" indent="0" fontAlgn="t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/>
              <a:t>             </a:t>
            </a:r>
            <a:endParaRPr lang="cs-CZ" dirty="0"/>
          </a:p>
        </p:txBody>
      </p:sp>
      <p:sp>
        <p:nvSpPr>
          <p:cNvPr id="31746" name="Nadpis 1"/>
          <p:cNvSpPr>
            <a:spLocks noGrp="1"/>
          </p:cNvSpPr>
          <p:nvPr>
            <p:ph type="title"/>
          </p:nvPr>
        </p:nvSpPr>
        <p:spPr>
          <a:xfrm>
            <a:off x="250825" y="338138"/>
            <a:ext cx="8435975" cy="1003300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chemeClr val="tx1"/>
                </a:solidFill>
              </a:rPr>
              <a:t>Řešení: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8313" y="2565400"/>
          <a:ext cx="8399462" cy="2528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4878"/>
                <a:gridCol w="2425250"/>
                <a:gridCol w="2568624"/>
                <a:gridCol w="16315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Strana   a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Strana   b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Strana    c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Obvod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latin typeface="Candara"/>
                        </a:rPr>
                        <a:t>∆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25cm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28 cm 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3,6</a:t>
                      </a:r>
                      <a:r>
                        <a:rPr lang="cs-CZ" sz="2800" b="1" baseline="0" dirty="0" smtClean="0"/>
                        <a:t> dm</a:t>
                      </a:r>
                      <a:r>
                        <a:rPr lang="cs-CZ" sz="2800" b="1" baseline="0" dirty="0" smtClean="0">
                          <a:solidFill>
                            <a:srgbClr val="FF0000"/>
                          </a:solidFill>
                        </a:rPr>
                        <a:t>= 36 cm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89 cm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0,8 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12 dm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= 1,2 m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1,4 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3,4 cm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54 mm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36 mm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42 mm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132 mm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18 m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a – 6 m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= 12 m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a + 2 m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= 20 m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50 m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412875"/>
            <a:ext cx="8642350" cy="5040313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dirty="0" smtClean="0"/>
              <a:t> </a:t>
            </a:r>
            <a:r>
              <a:rPr lang="cs-CZ" sz="3200" b="1" dirty="0" smtClean="0"/>
              <a:t>Vypočítej obvod a obsah trojúhelníku ABC, kde a = 65 mm, b = 7,1 cm, c = 82 mm a </a:t>
            </a:r>
            <a:r>
              <a:rPr lang="cs-CZ" sz="3200" b="1" dirty="0" err="1" smtClean="0"/>
              <a:t>vc</a:t>
            </a:r>
            <a:r>
              <a:rPr lang="cs-CZ" sz="3200" b="1" dirty="0" smtClean="0"/>
              <a:t> = 5,5 cm. 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200" b="1" dirty="0" smtClean="0">
                <a:solidFill>
                  <a:srgbClr val="FF0000"/>
                </a:solidFill>
              </a:rPr>
              <a:t>Zápis: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b="1" dirty="0" smtClean="0">
                <a:solidFill>
                  <a:srgbClr val="002060"/>
                </a:solidFill>
              </a:rPr>
              <a:t>a = 65 mm = 6,5 cm   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b="1" dirty="0" smtClean="0">
                <a:solidFill>
                  <a:srgbClr val="002060"/>
                </a:solidFill>
              </a:rPr>
              <a:t>b = 7,1 cm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b="1" dirty="0" smtClean="0">
                <a:solidFill>
                  <a:srgbClr val="002060"/>
                </a:solidFill>
              </a:rPr>
              <a:t>c = 82 mm = 8,2 cm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b="1" dirty="0" err="1" smtClean="0">
                <a:solidFill>
                  <a:srgbClr val="002060"/>
                </a:solidFill>
              </a:rPr>
              <a:t>Vc</a:t>
            </a:r>
            <a:r>
              <a:rPr lang="cs-CZ" sz="2800" b="1" dirty="0" smtClean="0">
                <a:solidFill>
                  <a:srgbClr val="002060"/>
                </a:solidFill>
              </a:rPr>
              <a:t> = 5,5 cm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b="1" dirty="0" smtClean="0">
                <a:solidFill>
                  <a:srgbClr val="002060"/>
                </a:solidFill>
              </a:rPr>
              <a:t>o = x[cm]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b="1" u="sng" dirty="0" smtClean="0">
                <a:solidFill>
                  <a:srgbClr val="002060"/>
                </a:solidFill>
              </a:rPr>
              <a:t>S = y [cm²]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b="1" dirty="0" smtClean="0"/>
              <a:t>                         </a:t>
            </a:r>
          </a:p>
        </p:txBody>
      </p:sp>
      <p:sp>
        <p:nvSpPr>
          <p:cNvPr id="32770" name="Nadpis 3"/>
          <p:cNvSpPr>
            <a:spLocks noGrp="1"/>
          </p:cNvSpPr>
          <p:nvPr>
            <p:ph type="title"/>
          </p:nvPr>
        </p:nvSpPr>
        <p:spPr>
          <a:xfrm>
            <a:off x="323850" y="338138"/>
            <a:ext cx="8362950" cy="1003300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rgbClr val="FF0000"/>
                </a:solidFill>
              </a:rPr>
              <a:t>Příklad: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251520" y="1844824"/>
            <a:ext cx="8640959" cy="4281339"/>
          </a:xfrm>
          <a:blipFill rotWithShape="1">
            <a:blip r:embed="rId2"/>
            <a:stretch>
              <a:fillRect l="-1763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3794" name="Nadpis 1"/>
          <p:cNvSpPr>
            <a:spLocks noGrp="1"/>
          </p:cNvSpPr>
          <p:nvPr>
            <p:ph type="title"/>
          </p:nvPr>
        </p:nvSpPr>
        <p:spPr>
          <a:xfrm>
            <a:off x="323850" y="338138"/>
            <a:ext cx="8569325" cy="1252537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chemeClr val="tx1"/>
                </a:solidFill>
              </a:rPr>
              <a:t>Řešení: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569325" cy="5184775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Obvod pozemku, který má tvar rovnoramenného trojúhelníku, je 474 metrů. Základna trojúhelníku je o 48 metrů delší než rameno. Určete délky stran tohoto pozemku.  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                                                                       o = 474 m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507413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Příklad:</a:t>
            </a:r>
            <a:endParaRPr lang="cs-CZ" sz="36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684213" y="3284538"/>
            <a:ext cx="4175125" cy="2232025"/>
          </a:xfrm>
          <a:prstGeom prst="triangl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779838" y="4149725"/>
            <a:ext cx="7921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x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24075" y="4941888"/>
            <a:ext cx="1584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X + 48m</a:t>
            </a:r>
          </a:p>
        </p:txBody>
      </p:sp>
      <p:cxnSp>
        <p:nvCxnSpPr>
          <p:cNvPr id="8" name="Pravoúhlá spojnice 7"/>
          <p:cNvCxnSpPr/>
          <p:nvPr/>
        </p:nvCxnSpPr>
        <p:spPr>
          <a:xfrm flipV="1">
            <a:off x="3132138" y="3357563"/>
            <a:ext cx="2735262" cy="21590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331913" y="4044950"/>
            <a:ext cx="5032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x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412875"/>
            <a:ext cx="8642350" cy="4725988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474 – 48 = 426 m  - to je délka tří stejně dlouhých stran 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426 : 3 = </a:t>
            </a:r>
            <a:r>
              <a:rPr lang="cs-CZ" sz="2800" b="1" u="sng" smtClean="0">
                <a:solidFill>
                  <a:srgbClr val="FF0000"/>
                </a:solidFill>
              </a:rPr>
              <a:t>142 m </a:t>
            </a:r>
            <a:r>
              <a:rPr lang="cs-CZ" sz="2800" b="1" smtClean="0">
                <a:solidFill>
                  <a:srgbClr val="FF0000"/>
                </a:solidFill>
              </a:rPr>
              <a:t>– délka jednoho ramene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142 + 48 = </a:t>
            </a:r>
            <a:r>
              <a:rPr lang="cs-CZ" sz="2800" b="1" u="sng" smtClean="0">
                <a:solidFill>
                  <a:srgbClr val="FF0000"/>
                </a:solidFill>
              </a:rPr>
              <a:t>190 m</a:t>
            </a:r>
            <a:r>
              <a:rPr lang="cs-CZ" sz="2800" b="1" smtClean="0">
                <a:solidFill>
                  <a:srgbClr val="FF0000"/>
                </a:solidFill>
              </a:rPr>
              <a:t> – délka základny 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chemeClr val="tx1"/>
                </a:solidFill>
              </a:rPr>
              <a:t>Zkouška:  o = a + b + c 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chemeClr val="tx1"/>
                </a:solidFill>
              </a:rPr>
              <a:t>                   o = 142 + 142 + 190 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chemeClr val="tx1"/>
                </a:solidFill>
              </a:rPr>
              <a:t>                   </a:t>
            </a:r>
            <a:r>
              <a:rPr lang="cs-CZ" sz="2800" b="1" u="sng" smtClean="0">
                <a:solidFill>
                  <a:schemeClr val="tx1"/>
                </a:solidFill>
              </a:rPr>
              <a:t>o = 474 m 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0070C0"/>
                </a:solidFill>
              </a:rPr>
              <a:t>Ramena mají délku 142 m a základna měří 190 m.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723313" cy="115252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2"/>
                </a:solidFill>
                <a:latin typeface="+mn-lt"/>
              </a:rPr>
              <a:t>Řešení:</a:t>
            </a:r>
            <a:endParaRPr lang="cs-CZ" sz="3600" b="1" dirty="0">
              <a:solidFill>
                <a:schemeClr val="tx2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569325" cy="4464050"/>
          </a:xfrm>
        </p:spPr>
        <p:txBody>
          <a:bodyPr/>
          <a:lstStyle/>
          <a:p>
            <a:r>
              <a:rPr lang="cs-CZ" smtClean="0">
                <a:solidFill>
                  <a:srgbClr val="073E87"/>
                </a:solidFill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</a:p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002060"/>
                </a:solidFill>
                <a:latin typeface="+mn-lt"/>
              </a:rPr>
              <a:t>Použité zdroje:</a:t>
            </a:r>
            <a:endParaRPr lang="cs-CZ" sz="3600" b="1" dirty="0">
              <a:solidFill>
                <a:srgbClr val="002060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1072</TotalTime>
  <Words>367</Words>
  <Application>Microsoft Office PowerPoint</Application>
  <PresentationFormat>On-screen Show (4:3)</PresentationFormat>
  <Paragraphs>124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10</vt:i4>
      </vt:variant>
    </vt:vector>
  </HeadingPairs>
  <TitlesOfParts>
    <vt:vector size="31" baseType="lpstr">
      <vt:lpstr>Candara</vt:lpstr>
      <vt:lpstr>Arial</vt:lpstr>
      <vt:lpstr>Symbol</vt:lpstr>
      <vt:lpstr>Calibri</vt:lpstr>
      <vt:lpstr>Times New Roman</vt:lpstr>
      <vt:lpstr>Lucida Sans Unicode</vt:lpstr>
      <vt:lpstr>Mangal</vt:lpstr>
      <vt:lpstr>Vlnění</vt:lpstr>
      <vt:lpstr>1_Vlnění</vt:lpstr>
      <vt:lpstr>Vlnění</vt:lpstr>
      <vt:lpstr>Vlnění</vt:lpstr>
      <vt:lpstr>Vlnění</vt:lpstr>
      <vt:lpstr>Vlnění</vt:lpstr>
      <vt:lpstr>Vlnění</vt:lpstr>
      <vt:lpstr>Vlnění</vt:lpstr>
      <vt:lpstr>1_Vlnění</vt:lpstr>
      <vt:lpstr>1_Vlnění</vt:lpstr>
      <vt:lpstr>1_Vlnění</vt:lpstr>
      <vt:lpstr>1_Vlnění</vt:lpstr>
      <vt:lpstr>1_Vlnění</vt:lpstr>
      <vt:lpstr>1_Vlnění</vt:lpstr>
      <vt:lpstr>Snímek 1</vt:lpstr>
      <vt:lpstr>Obvod a obsah trojúhelníku</vt:lpstr>
      <vt:lpstr>Opakování:</vt:lpstr>
      <vt:lpstr>Příklad: Doplň danou tabulku.</vt:lpstr>
      <vt:lpstr>Řešení:</vt:lpstr>
      <vt:lpstr>Příklad:</vt:lpstr>
      <vt:lpstr>Řešení:</vt:lpstr>
      <vt:lpstr>Příklad:</vt:lpstr>
      <vt:lpstr>Řešení: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Čechová</dc:creator>
  <cp:lastModifiedBy>DUM</cp:lastModifiedBy>
  <cp:revision>168</cp:revision>
  <dcterms:created xsi:type="dcterms:W3CDTF">2013-01-16T20:09:48Z</dcterms:created>
  <dcterms:modified xsi:type="dcterms:W3CDTF">2015-07-16T16:00:25Z</dcterms:modified>
</cp:coreProperties>
</file>