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4"/>
  </p:notesMasterIdLst>
  <p:sldIdLst>
    <p:sldId id="303" r:id="rId3"/>
    <p:sldId id="257" r:id="rId4"/>
    <p:sldId id="294" r:id="rId5"/>
    <p:sldId id="292" r:id="rId6"/>
    <p:sldId id="297" r:id="rId7"/>
    <p:sldId id="298" r:id="rId8"/>
    <p:sldId id="299" r:id="rId9"/>
    <p:sldId id="300" r:id="rId10"/>
    <p:sldId id="301" r:id="rId11"/>
    <p:sldId id="265" r:id="rId12"/>
    <p:sldId id="28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117638-5362-4118-B2A3-AB9A80413361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9659B2C-7523-4374-9D2B-0A797EE0B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1A4DE5-0792-4F07-A79A-FD86B575564C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75A915-49E8-4F59-81E8-59B5C15FFFB9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sk-SK">
              <a:cs typeface="Arial" charset="0"/>
            </a:endParaRPr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7AC0-CDAF-4916-96AE-828EAB7FC36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FCB80-50F3-4315-91A8-AB0227CCD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DDB6C-1FF8-45AD-97A6-9C8C874988C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6EDC2-162C-43BD-A6FC-FA98C52114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2D0EC-5267-4909-A696-D8765C8A1BA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FCD23-D566-42AC-B786-5B9384041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70EB1-57FC-4345-A8AD-F7074181764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62840-45EA-45A0-8670-01E9D25637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F4756-E001-4633-A009-5F4917B85D3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EE3CC-C57C-439B-B298-265826C0E7D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992F36-12C3-4A39-8156-52FE3A24D93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F507B-B823-4234-BEF9-0FD149C701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9665A-E008-4297-8089-4DF5932CE05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CCBD5-D2AA-470E-B5A1-FADED3484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7E8A4-D6B3-42D1-BB70-0D79F644780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8829D-865C-40DD-8457-684EFD2D0B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351F3-96B0-46D2-969E-2B4ED985620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6F8B24-7D09-4D63-8382-04969405A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D5DBB-E890-4FD1-8958-87B5B3E2708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61D62-97BF-4694-90AB-5255A9C847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A5789-9D2B-4842-A987-9D200B815E9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ECE93-5464-41C2-8C33-39E839644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94F0D-F745-4AA5-AD10-880FF331520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A9B64-AD9C-419A-B0A7-074582110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FF9F2C-4373-4C7A-8B10-70DF14B7BBE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B1049-BCAF-4D96-9DEC-D0A1E5158C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5CF21-8C88-4AAC-9310-0167992E23E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DB7A3-DE18-41BC-896E-AEF6414DB1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028BF2-3736-428F-83E1-2C2466AF2D6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74FBB-2165-4C09-A718-E74DDB9F27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AC562-5E07-495B-A389-28B0535D3CA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DA192-3AA4-425C-9144-6635CEB829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AB600-CEAF-4481-A311-29B1DCD5DF5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FD682-E275-4AA5-B4DD-4C85D27734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F8F54-EE40-4C3D-B786-FC325AFAD3E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36CC7-6BBE-4150-B5DD-D1047959C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2FC15-FA0F-4209-9EFE-F9F829A497E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97E8E-4225-4965-8D4D-6F3DAFAF9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E1149-A914-407D-8123-0C9E27AC9DA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18C4E-2D5E-4412-AF92-41C892325C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144E-AFCB-4958-88B2-1D3DD1B4DC2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27B1F-3F57-416B-8EEB-8CCCE940EB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35B12-BF2B-4C34-BB5D-363D8F38B04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6299A-C3C7-403C-9FAB-9EA1CCCE2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C634AE-228E-43A4-B13F-0D03BF524C0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1B1C76-5F06-4844-B96A-478E990AE6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366A1B-04EF-48D3-9606-9533377365F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C7D5E2-84A6-4AF1-84FF-6EA6AF411B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Čechová.).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</a:t>
                      </a:r>
                      <a:r>
                        <a:rPr lang="cs-CZ" sz="1000" kern="50" dirty="0" smtClean="0">
                          <a:effectLst/>
                        </a:rPr>
                        <a:t>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TROJÚHELNÍK-Obsah trojúhelníku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III/2/MAT/2/1/1-17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 výpočtem obsahu trojúhelníku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Obsah</a:t>
                      </a: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trojúhelníku</a:t>
                      </a:r>
                      <a:endParaRPr lang="cs-CZ" sz="10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968875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6192837"/>
          </a:xfrm>
          <a:solidFill>
            <a:schemeClr val="accent2"/>
          </a:solidFill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Obsah trojúhelníku</a:t>
            </a:r>
            <a:endParaRPr lang="cs-CZ" sz="6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42350" cy="48704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/>
              <a:t>    </a:t>
            </a: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Jednotky délky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km             m             dm           cm           mm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   . 1000            . 10             . 10           . 10 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0070C0"/>
                </a:solidFill>
              </a:rPr>
              <a:t>Jednotky obsahu 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0070C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km²        ha           a           m²         dm²         cm²          mm²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   . 100         . 100      . 100    . 100        . 100         . 100 </a:t>
            </a:r>
          </a:p>
        </p:txBody>
      </p:sp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Opakování:</a:t>
            </a:r>
          </a:p>
        </p:txBody>
      </p:sp>
      <p:sp>
        <p:nvSpPr>
          <p:cNvPr id="4" name="Zahnutá šipka nahoru 3"/>
          <p:cNvSpPr/>
          <p:nvPr/>
        </p:nvSpPr>
        <p:spPr>
          <a:xfrm>
            <a:off x="468313" y="2924175"/>
            <a:ext cx="1150937" cy="21748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1763713" y="2924175"/>
            <a:ext cx="1079500" cy="21748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3059113" y="2924175"/>
            <a:ext cx="1081087" cy="21748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140200" y="2924175"/>
            <a:ext cx="1079500" cy="21748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468313" y="5157788"/>
            <a:ext cx="935037" cy="14287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1619250" y="5157788"/>
            <a:ext cx="792163" cy="14287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2555875" y="5157788"/>
            <a:ext cx="792163" cy="14287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3419475" y="5157788"/>
            <a:ext cx="865188" cy="14287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>
            <a:off x="4427538" y="5157788"/>
            <a:ext cx="936625" cy="14287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5724525" y="5157788"/>
            <a:ext cx="863600" cy="14287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1268759"/>
            <a:ext cx="8640960" cy="5112569"/>
          </a:xfrm>
          <a:blipFill rotWithShape="1">
            <a:blip r:embed="rId2"/>
            <a:stretch>
              <a:fillRect l="-105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33375"/>
            <a:ext cx="8580438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/>
                </a:solidFill>
                <a:latin typeface="+mn-lt"/>
              </a:rPr>
              <a:t>Vzorec na obsah trojúhelníku můžeme odvodit z obsahu obdélníku. </a:t>
            </a:r>
            <a:endParaRPr lang="cs-CZ" sz="28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750" y="1989138"/>
            <a:ext cx="2952750" cy="134620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539750" y="1989138"/>
            <a:ext cx="2952750" cy="1346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25" name="TextovéPole 6"/>
          <p:cNvSpPr txBox="1">
            <a:spLocks noChangeArrowheads="1"/>
          </p:cNvSpPr>
          <p:nvPr/>
        </p:nvSpPr>
        <p:spPr bwMode="auto">
          <a:xfrm>
            <a:off x="250825" y="3335338"/>
            <a:ext cx="4730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0726" name="TextovéPole 7"/>
          <p:cNvSpPr txBox="1">
            <a:spLocks noChangeArrowheads="1"/>
          </p:cNvSpPr>
          <p:nvPr/>
        </p:nvSpPr>
        <p:spPr bwMode="auto">
          <a:xfrm>
            <a:off x="2016125" y="2662238"/>
            <a:ext cx="3952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u</a:t>
            </a:r>
          </a:p>
        </p:txBody>
      </p:sp>
      <p:sp>
        <p:nvSpPr>
          <p:cNvPr id="30727" name="TextovéPole 8"/>
          <p:cNvSpPr txBox="1">
            <a:spLocks noChangeArrowheads="1"/>
          </p:cNvSpPr>
          <p:nvPr/>
        </p:nvSpPr>
        <p:spPr bwMode="auto">
          <a:xfrm>
            <a:off x="3492500" y="1628775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0728" name="TextovéPole 10"/>
          <p:cNvSpPr txBox="1">
            <a:spLocks noChangeArrowheads="1"/>
          </p:cNvSpPr>
          <p:nvPr/>
        </p:nvSpPr>
        <p:spPr bwMode="auto">
          <a:xfrm>
            <a:off x="3492500" y="3335338"/>
            <a:ext cx="3190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30729" name="TextovéPole 4"/>
          <p:cNvSpPr txBox="1">
            <a:spLocks noChangeArrowheads="1"/>
          </p:cNvSpPr>
          <p:nvPr/>
        </p:nvSpPr>
        <p:spPr bwMode="auto">
          <a:xfrm>
            <a:off x="250825" y="1628775"/>
            <a:ext cx="288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D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476673"/>
            <a:ext cx="8568952" cy="5904656"/>
          </a:xfrm>
          <a:blipFill rotWithShape="1">
            <a:blip r:embed="rId2"/>
            <a:stretch>
              <a:fillRect l="-1422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179388" y="1484313"/>
            <a:ext cx="8856662" cy="4713287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Sestroj trojúhelník ABC, kde a = 3 cm, b = 4 cm, c = 5 cm. S použitím všech tří vzorců na obsah vypočítejte obsah trojúhelníku a porovnejte jednotlivé výsledky. 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/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</a:rPr>
              <a:t>Postup řešení: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</a:rPr>
              <a:t>- konstrukce trojúhelníku podle věty SSS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</a:rPr>
              <a:t>- změření neznámých údajů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</a:rPr>
              <a:t>- výpočet obsahu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C00000"/>
                </a:solidFill>
              </a:rPr>
              <a:t>- porovnání výsledků</a:t>
            </a:r>
          </a:p>
        </p:txBody>
      </p:sp>
      <p:sp>
        <p:nvSpPr>
          <p:cNvPr id="32770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642350" cy="1252537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</a:rPr>
              <a:t>Příklad: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323850" y="549275"/>
            <a:ext cx="8351838" cy="583247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Vc = 2,4 cm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Vb = 3 cm                             </a:t>
            </a:r>
            <a:r>
              <a:rPr lang="cs-CZ" smtClean="0">
                <a:solidFill>
                  <a:schemeClr val="tx1"/>
                </a:solidFill>
              </a:rPr>
              <a:t>3 cm                                5 cm</a:t>
            </a:r>
          </a:p>
          <a:p>
            <a:pPr marL="0" indent="0">
              <a:buFont typeface="Symbol" pitchFamily="18" charset="2"/>
              <a:buNone/>
            </a:pPr>
            <a:endParaRPr lang="cs-CZ" b="1" smtClean="0">
              <a:solidFill>
                <a:srgbClr val="FF0000"/>
              </a:solidFill>
            </a:endParaRP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Va = 4 cm 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                                                                       </a:t>
            </a:r>
            <a:r>
              <a:rPr lang="cs-CZ" smtClean="0">
                <a:solidFill>
                  <a:schemeClr val="tx1"/>
                </a:solidFill>
              </a:rPr>
              <a:t>4 cm</a:t>
            </a:r>
          </a:p>
        </p:txBody>
      </p:sp>
      <p:sp>
        <p:nvSpPr>
          <p:cNvPr id="2" name="Pravoúhlý trojúhelník 1"/>
          <p:cNvSpPr/>
          <p:nvPr/>
        </p:nvSpPr>
        <p:spPr>
          <a:xfrm>
            <a:off x="4268788" y="1341438"/>
            <a:ext cx="3040062" cy="2087562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5" name="Přímá spojnice 4"/>
          <p:cNvCxnSpPr>
            <a:stCxn id="2" idx="2"/>
          </p:cNvCxnSpPr>
          <p:nvPr/>
        </p:nvCxnSpPr>
        <p:spPr>
          <a:xfrm flipV="1">
            <a:off x="4268788" y="2060575"/>
            <a:ext cx="1023937" cy="13684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796" name="TextovéPole 5"/>
          <p:cNvSpPr txBox="1">
            <a:spLocks noChangeArrowheads="1"/>
          </p:cNvSpPr>
          <p:nvPr/>
        </p:nvSpPr>
        <p:spPr bwMode="auto">
          <a:xfrm>
            <a:off x="4751388" y="2636838"/>
            <a:ext cx="468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vc</a:t>
            </a:r>
          </a:p>
        </p:txBody>
      </p:sp>
      <p:sp>
        <p:nvSpPr>
          <p:cNvPr id="33797" name="TextovéPole 6"/>
          <p:cNvSpPr txBox="1">
            <a:spLocks noChangeArrowheads="1"/>
          </p:cNvSpPr>
          <p:nvPr/>
        </p:nvSpPr>
        <p:spPr bwMode="auto">
          <a:xfrm>
            <a:off x="4067175" y="3429000"/>
            <a:ext cx="4016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33798" name="TextovéPole 7"/>
          <p:cNvSpPr txBox="1">
            <a:spLocks noChangeArrowheads="1"/>
          </p:cNvSpPr>
          <p:nvPr/>
        </p:nvSpPr>
        <p:spPr bwMode="auto">
          <a:xfrm>
            <a:off x="7308850" y="3284538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A</a:t>
            </a:r>
          </a:p>
        </p:txBody>
      </p:sp>
      <p:sp>
        <p:nvSpPr>
          <p:cNvPr id="33799" name="TextovéPole 8"/>
          <p:cNvSpPr txBox="1">
            <a:spLocks noChangeArrowheads="1"/>
          </p:cNvSpPr>
          <p:nvPr/>
        </p:nvSpPr>
        <p:spPr bwMode="auto">
          <a:xfrm>
            <a:off x="4067175" y="1052513"/>
            <a:ext cx="3857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1268759"/>
            <a:ext cx="8568952" cy="4870103"/>
          </a:xfrm>
          <a:blipFill rotWithShape="1">
            <a:blip r:embed="rId2"/>
            <a:stretch>
              <a:fillRect l="-1422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endParaRPr lang="cs-CZ" sz="2800" dirty="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642350" cy="50863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/>
              <a:t>Vypočítej obsah rovnostranného trojúhelníku, jehož obvod je 24 dm. Výška na jednu stranu trojúhelníku je  6,9 dm.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Postup řešení: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Nejprve si vypočítáme z obvodu délku strany ∆</a:t>
            </a:r>
          </a:p>
          <a:p>
            <a:pPr marL="274320" indent="-274320" fontAlgn="auto">
              <a:spcAft>
                <a:spcPts val="0"/>
              </a:spcAft>
              <a:buFontTx/>
              <a:buChar char="-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Poté můžeme vypočítat obsah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Vysvětli, proč nemáme výšku označenu jako </a:t>
            </a:r>
            <a:r>
              <a:rPr lang="cs-CZ" sz="2800" b="1" dirty="0" err="1" smtClean="0">
                <a:solidFill>
                  <a:schemeClr val="tx1"/>
                </a:solidFill>
              </a:rPr>
              <a:t>va</a:t>
            </a:r>
            <a:r>
              <a:rPr lang="cs-CZ" sz="2800" b="1" dirty="0" smtClean="0">
                <a:solidFill>
                  <a:schemeClr val="tx1"/>
                </a:solidFill>
              </a:rPr>
              <a:t> či </a:t>
            </a:r>
            <a:r>
              <a:rPr lang="cs-CZ" sz="2800" b="1" dirty="0" err="1" smtClean="0">
                <a:solidFill>
                  <a:schemeClr val="tx1"/>
                </a:solidFill>
              </a:rPr>
              <a:t>vb</a:t>
            </a:r>
            <a:r>
              <a:rPr lang="cs-CZ" sz="2800" b="1" dirty="0" smtClean="0">
                <a:solidFill>
                  <a:schemeClr val="tx1"/>
                </a:solidFill>
              </a:rPr>
              <a:t> či </a:t>
            </a:r>
            <a:r>
              <a:rPr lang="cs-CZ" sz="2800" b="1" dirty="0" err="1" smtClean="0">
                <a:solidFill>
                  <a:schemeClr val="tx1"/>
                </a:solidFill>
              </a:rPr>
              <a:t>vc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7233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Příklad:</a:t>
            </a:r>
            <a:endParaRPr lang="cs-CZ" sz="3600" b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6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7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68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435975" cy="11461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1"/>
                </a:solidFill>
              </a:rPr>
              <a:t>Řešení: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2" y="1628800"/>
            <a:ext cx="8712967" cy="4497363"/>
          </a:xfrm>
          <a:blipFill rotWithShape="1">
            <a:blip r:embed="rId3"/>
            <a:stretch>
              <a:fillRect l="-1399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619250" y="2420938"/>
            <a:ext cx="2447925" cy="24479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sah 2"/>
          <p:cNvSpPr>
            <a:spLocks noGrp="1"/>
          </p:cNvSpPr>
          <p:nvPr>
            <p:ph idx="1"/>
          </p:nvPr>
        </p:nvSpPr>
        <p:spPr>
          <a:xfrm>
            <a:off x="323850" y="1773238"/>
            <a:ext cx="8569325" cy="3959225"/>
          </a:xfrm>
        </p:spPr>
        <p:txBody>
          <a:bodyPr/>
          <a:lstStyle/>
          <a:p>
            <a:r>
              <a:rPr lang="cs-CZ" sz="2000" smtClean="0">
                <a:solidFill>
                  <a:srgbClr val="073E87"/>
                </a:solidFill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  <a:endParaRPr lang="cs-CZ" sz="20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24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1083</TotalTime>
  <Words>246</Words>
  <Application>Microsoft Office PowerPoint</Application>
  <PresentationFormat>On-screen Show (4:3)</PresentationFormat>
  <Paragraphs>80</Paragraphs>
  <Slides>11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11</vt:i4>
      </vt:variant>
    </vt:vector>
  </HeadingPairs>
  <TitlesOfParts>
    <vt:vector size="32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Obsah trojúhelníku</vt:lpstr>
      <vt:lpstr>Opakování:</vt:lpstr>
      <vt:lpstr>Vzorec na obsah trojúhelníku můžeme odvodit z obsahu obdélníku. </vt:lpstr>
      <vt:lpstr>Snímek 5</vt:lpstr>
      <vt:lpstr>Příklad:</vt:lpstr>
      <vt:lpstr>Snímek 7</vt:lpstr>
      <vt:lpstr>Snímek 8</vt:lpstr>
      <vt:lpstr>Příklad:</vt:lpstr>
      <vt:lpstr>Řešení: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171</cp:revision>
  <dcterms:created xsi:type="dcterms:W3CDTF">2013-01-16T20:09:48Z</dcterms:created>
  <dcterms:modified xsi:type="dcterms:W3CDTF">2015-07-16T15:58:47Z</dcterms:modified>
</cp:coreProperties>
</file>