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4"/>
  </p:notesMasterIdLst>
  <p:sldIdLst>
    <p:sldId id="303" r:id="rId3"/>
    <p:sldId id="257" r:id="rId4"/>
    <p:sldId id="304" r:id="rId5"/>
    <p:sldId id="294" r:id="rId6"/>
    <p:sldId id="292" r:id="rId7"/>
    <p:sldId id="297" r:id="rId8"/>
    <p:sldId id="298" r:id="rId9"/>
    <p:sldId id="299" r:id="rId10"/>
    <p:sldId id="300" r:id="rId11"/>
    <p:sldId id="301" r:id="rId12"/>
    <p:sldId id="28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43" d="100"/>
          <a:sy n="43" d="100"/>
        </p:scale>
        <p:origin x="-12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5DF1510-7690-42BB-8A07-B7D2B849130C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091EBA5-7C58-4737-9AB5-62BC792BE6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0230FED-53A2-4F0A-915A-1EFB28A38682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3FD7C-F6FE-4776-B062-E0BEBD3FA7E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4ABF62-387D-4551-AD36-00EB3A7511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36225-A90B-4651-96B5-FBD23B14CD0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AB9B1-CAA5-4C10-8CF9-7AB64A7B829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E4000-A236-4C1F-B741-E98E11B4EDB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A0D5A3-6622-4EEE-BCCF-D8E5FA28A8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50003-CCCF-4DA8-8F85-199A80979C5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6C56F-4BCB-4383-9EB4-354E6D31DC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80A32-0C4C-4136-BADA-36279620079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BC3D2-4566-4BD4-ADDC-E7C4B194E1C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29D64-1182-4115-87FC-8F906775DF2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38695-FDD5-4405-83C3-75D9360E99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590E4-ECA4-4933-A1D3-48C513AB478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0F551-8E83-4762-AA0C-9A53E3AA27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B63C0-3648-4F3F-A22D-689C82CF400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5CA2F-0273-4838-9DB6-1BDB098D12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B8CB0-BFA6-4DEE-A966-35A9FCEDFCE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E6459-BFA2-47A5-BFA7-1A8B1B2AB3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EF4D7-8BDE-4EE2-B771-E903E838225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406228-165B-4805-94D7-D1238741D41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FEABBD-694A-4F67-8598-2022D35B7D6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1B49C1-FB3C-43DD-B1B0-CCDA63B26E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6A1DC-22BA-4C63-8021-DEEA888BC1B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447C-A23C-410A-B2BB-0CF74E8777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4A3A6-CFE9-4357-97C2-559D2D859ED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A4F7FA-8B69-45F0-87E0-2B91DA5B45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2B550-6297-4394-9C98-E614BCD2CCE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86187-4944-4B42-8058-E031C77769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29F8C2-8994-410E-99BE-C8422A9F1C9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E547A-3F51-4211-A6CB-BA81DA0FAE3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3D832-1808-42B5-9386-7F9D1CF2B03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ACF12-983E-422E-BC1F-BE7B1BABF1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FC6FE5-3D3D-4E1B-B07B-0B0CFD13FCEA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05922-9E84-43C0-A52D-FDBE207D08D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4D348D-D51D-42DD-8785-97DE074CD16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9E095-0651-4783-B9CF-12EE7E7335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D9B20-91C8-494A-B286-1D25ABA564A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34C74-3B31-4D0A-BCBE-13CABECF9E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5877A-9142-4053-9B1E-F574D49466E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E85D4-3F00-40F9-9C33-2332E6EE4E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9BD3-010D-4EF8-AD3F-41418413539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93F3D-8465-4642-B49B-0E15E55F251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AE4EE-E7C0-4AAF-B042-C2C4FA5DD50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7FE10-E3C1-4D64-B3A4-656B384DD9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590F0A-D022-4BD9-A22E-C50A3EC49B7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6A1B037-437D-471C-98C0-2B470D315A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29" r:id="rId2"/>
    <p:sldLayoutId id="2147483936" r:id="rId3"/>
    <p:sldLayoutId id="2147483928" r:id="rId4"/>
    <p:sldLayoutId id="2147483927" r:id="rId5"/>
    <p:sldLayoutId id="2147483926" r:id="rId6"/>
    <p:sldLayoutId id="2147483937" r:id="rId7"/>
    <p:sldLayoutId id="2147483938" r:id="rId8"/>
    <p:sldLayoutId id="2147483939" r:id="rId9"/>
    <p:sldLayoutId id="2147483925" r:id="rId10"/>
    <p:sldLayoutId id="2147483940" r:id="rId11"/>
  </p:sldLayoutIdLst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331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FD2FB75-6FC5-4D5C-BB83-4358E124ED1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FED348D-F3BA-4E21-9A37-827BEB1825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332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34" r:id="rId2"/>
    <p:sldLayoutId id="2147483942" r:id="rId3"/>
    <p:sldLayoutId id="2147483933" r:id="rId4"/>
    <p:sldLayoutId id="2147483932" r:id="rId5"/>
    <p:sldLayoutId id="2147483931" r:id="rId6"/>
    <p:sldLayoutId id="2147483943" r:id="rId7"/>
    <p:sldLayoutId id="2147483944" r:id="rId8"/>
    <p:sldLayoutId id="2147483945" r:id="rId9"/>
    <p:sldLayoutId id="2147483930" r:id="rId10"/>
    <p:sldLayoutId id="2147483946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913" y="2420938"/>
          <a:ext cx="6480175" cy="33115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</a:rPr>
                        <a:t>TROJÚHELNÍK-</a:t>
                      </a:r>
                      <a:r>
                        <a:rPr lang="cs-CZ" sz="1000" kern="50" cap="all" dirty="0" err="1" smtClean="0">
                          <a:effectLst/>
                        </a:rPr>
                        <a:t>pythagorova</a:t>
                      </a:r>
                      <a:r>
                        <a:rPr lang="cs-CZ" sz="1000" kern="50" cap="all" dirty="0" smtClean="0">
                          <a:effectLst/>
                        </a:rPr>
                        <a:t> věta-výpočet odvěsny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III/2/MAT/2/1/1-15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výpočtem odvěsny v pravoúhlém trojúhelníku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Pravoúhlý</a:t>
                      </a:r>
                      <a:r>
                        <a:rPr lang="cs-CZ" sz="11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trojúhelník, Pythagorova věta, přepona, odvěsna</a:t>
                      </a:r>
                      <a:endParaRPr lang="cs-CZ" sz="11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25.5.2013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07950" y="188913"/>
            <a:ext cx="8928100" cy="6480175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defRPr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7950" y="188913"/>
            <a:ext cx="8928100" cy="6480175"/>
          </a:xfrm>
          <a:solidFill>
            <a:schemeClr val="bg2">
              <a:lumMod val="50000"/>
            </a:schemeClr>
          </a:solidFill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Pythagorova věta-výpočet odvěsny</a:t>
            </a:r>
            <a:endParaRPr lang="cs-CZ" sz="60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404813"/>
            <a:ext cx="8642350" cy="626427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44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Opakování: </a:t>
            </a:r>
          </a:p>
          <a:p>
            <a:pPr marL="0" indent="0">
              <a:buFont typeface="Symbol" pitchFamily="18" charset="2"/>
              <a:buNone/>
            </a:pPr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Pythagorova věta: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Obsah čtverce nad přeponou pravoúhlého trojúhelníku se rovná součtu obsahů čtverců nad jeho odvěsnami. 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odvěsna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odvěsna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přepona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Matematické znění:       </a:t>
            </a:r>
          </a:p>
          <a:p>
            <a:pPr marL="0" indent="0" algn="ctr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800" b="1" smtClean="0">
                <a:solidFill>
                  <a:schemeClr val="tx1"/>
                </a:solidFill>
                <a:cs typeface="Times New Roman" pitchFamily="18" charset="0"/>
              </a:rPr>
              <a:t>² = a² +  b²</a:t>
            </a:r>
            <a:endParaRPr lang="cs-CZ" sz="2800" b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771775" y="3644900"/>
            <a:ext cx="0" cy="1728788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771775" y="3573463"/>
            <a:ext cx="3313113" cy="71437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771775" y="3573463"/>
            <a:ext cx="3313113" cy="1800225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 rot="3479732">
            <a:off x="2637632" y="3483769"/>
            <a:ext cx="261937" cy="1006475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800350" y="3644900"/>
            <a:ext cx="3317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ndara" pitchFamily="34" charset="0"/>
              </a:rPr>
              <a:t>.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555875" y="5516563"/>
            <a:ext cx="539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084888" y="3141663"/>
            <a:ext cx="5032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555875" y="3141663"/>
            <a:ext cx="3968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284663" y="3325813"/>
            <a:ext cx="179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373563" y="4508500"/>
            <a:ext cx="288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411413" y="4473575"/>
            <a:ext cx="5413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4518025" y="3141663"/>
            <a:ext cx="485775" cy="368300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>
            <a:stCxn id="17" idx="1"/>
          </p:cNvCxnSpPr>
          <p:nvPr/>
        </p:nvCxnSpPr>
        <p:spPr>
          <a:xfrm flipH="1" flipV="1">
            <a:off x="1763713" y="4014788"/>
            <a:ext cx="647700" cy="642937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6" idx="3"/>
          </p:cNvCxnSpPr>
          <p:nvPr/>
        </p:nvCxnSpPr>
        <p:spPr>
          <a:xfrm>
            <a:off x="4662488" y="4694238"/>
            <a:ext cx="1422400" cy="534987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251520" y="404665"/>
            <a:ext cx="8640960" cy="5734198"/>
          </a:xfrm>
          <a:blipFill rotWithShape="1">
            <a:blip r:embed="rId2"/>
            <a:stretch>
              <a:fillRect l="-564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Pravoúhlý trojúhelník 3"/>
          <p:cNvSpPr/>
          <p:nvPr/>
        </p:nvSpPr>
        <p:spPr>
          <a:xfrm>
            <a:off x="971550" y="2565400"/>
            <a:ext cx="2663825" cy="2303463"/>
          </a:xfrm>
          <a:prstGeom prst="rt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>
            <a:off x="395288" y="4437063"/>
            <a:ext cx="1152525" cy="57626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.</a:t>
            </a:r>
            <a:endParaRPr lang="cs-CZ" b="1" dirty="0"/>
          </a:p>
        </p:txBody>
      </p:sp>
      <p:sp>
        <p:nvSpPr>
          <p:cNvPr id="30724" name="TextovéPole 5"/>
          <p:cNvSpPr txBox="1">
            <a:spLocks noChangeArrowheads="1"/>
          </p:cNvSpPr>
          <p:nvPr/>
        </p:nvSpPr>
        <p:spPr bwMode="auto">
          <a:xfrm>
            <a:off x="439738" y="4868863"/>
            <a:ext cx="819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  C</a:t>
            </a:r>
          </a:p>
        </p:txBody>
      </p:sp>
      <p:sp>
        <p:nvSpPr>
          <p:cNvPr id="30725" name="TextovéPole 6"/>
          <p:cNvSpPr txBox="1">
            <a:spLocks noChangeArrowheads="1"/>
          </p:cNvSpPr>
          <p:nvPr/>
        </p:nvSpPr>
        <p:spPr bwMode="auto">
          <a:xfrm>
            <a:off x="3527425" y="4724400"/>
            <a:ext cx="6127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A</a:t>
            </a:r>
          </a:p>
        </p:txBody>
      </p:sp>
      <p:sp>
        <p:nvSpPr>
          <p:cNvPr id="30726" name="TextovéPole 7"/>
          <p:cNvSpPr txBox="1">
            <a:spLocks noChangeArrowheads="1"/>
          </p:cNvSpPr>
          <p:nvPr/>
        </p:nvSpPr>
        <p:spPr bwMode="auto">
          <a:xfrm>
            <a:off x="3635375" y="6669088"/>
            <a:ext cx="185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ndara" pitchFamily="34" charset="0"/>
            </a:endParaRPr>
          </a:p>
        </p:txBody>
      </p:sp>
      <p:sp>
        <p:nvSpPr>
          <p:cNvPr id="30727" name="TextovéPole 1"/>
          <p:cNvSpPr txBox="1">
            <a:spLocks noChangeArrowheads="1"/>
          </p:cNvSpPr>
          <p:nvPr/>
        </p:nvSpPr>
        <p:spPr bwMode="auto">
          <a:xfrm>
            <a:off x="395288" y="2205038"/>
            <a:ext cx="5762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  B</a:t>
            </a:r>
          </a:p>
        </p:txBody>
      </p:sp>
      <p:sp>
        <p:nvSpPr>
          <p:cNvPr id="30728" name="TextovéPole 8"/>
          <p:cNvSpPr txBox="1">
            <a:spLocks noChangeArrowheads="1"/>
          </p:cNvSpPr>
          <p:nvPr/>
        </p:nvSpPr>
        <p:spPr bwMode="auto">
          <a:xfrm>
            <a:off x="2268538" y="3429000"/>
            <a:ext cx="431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30729" name="TextovéPole 9"/>
          <p:cNvSpPr txBox="1">
            <a:spLocks noChangeArrowheads="1"/>
          </p:cNvSpPr>
          <p:nvPr/>
        </p:nvSpPr>
        <p:spPr bwMode="auto">
          <a:xfrm>
            <a:off x="1639888" y="5013325"/>
            <a:ext cx="663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b   </a:t>
            </a:r>
          </a:p>
        </p:txBody>
      </p:sp>
      <p:sp>
        <p:nvSpPr>
          <p:cNvPr id="30730" name="TextovéPole 10"/>
          <p:cNvSpPr txBox="1">
            <a:spLocks noChangeArrowheads="1"/>
          </p:cNvSpPr>
          <p:nvPr/>
        </p:nvSpPr>
        <p:spPr bwMode="auto">
          <a:xfrm>
            <a:off x="684213" y="3716338"/>
            <a:ext cx="503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333375"/>
            <a:ext cx="8642350" cy="604837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4000" b="1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Font typeface="Symbol" pitchFamily="18" charset="2"/>
              <a:buNone/>
            </a:pPr>
            <a:r>
              <a:rPr lang="cs-CZ" sz="3200" b="1" smtClean="0">
                <a:solidFill>
                  <a:schemeClr val="tx1"/>
                </a:solidFill>
              </a:rPr>
              <a:t>Vypočítej délku odvěsny</a:t>
            </a:r>
            <a:r>
              <a:rPr lang="cs-CZ" sz="3200" b="1" smtClean="0">
                <a:solidFill>
                  <a:srgbClr val="FF0000"/>
                </a:solidFill>
              </a:rPr>
              <a:t> a </a:t>
            </a:r>
            <a:r>
              <a:rPr lang="cs-CZ" sz="3200" b="1" smtClean="0">
                <a:solidFill>
                  <a:schemeClr val="tx1"/>
                </a:solidFill>
              </a:rPr>
              <a:t>v pravoúhlém trojúhelníku ABC, kde přepona c měří 15 cm a odvěsna b je dlouhá 9 cm.  </a:t>
            </a:r>
          </a:p>
          <a:p>
            <a:pPr marL="0" indent="0">
              <a:buFont typeface="Symbol" pitchFamily="18" charset="2"/>
              <a:buNone/>
            </a:pPr>
            <a:endParaRPr lang="cs-CZ" sz="32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z="3200" b="1" smtClean="0">
                <a:solidFill>
                  <a:schemeClr val="tx1"/>
                </a:solidFill>
              </a:rPr>
              <a:t>                                                            </a:t>
            </a:r>
          </a:p>
          <a:p>
            <a:pPr marL="0" indent="0">
              <a:buFont typeface="Symbol" pitchFamily="18" charset="2"/>
              <a:buNone/>
            </a:pPr>
            <a:endParaRPr lang="cs-CZ" sz="32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cs-CZ" sz="32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cs-CZ" sz="32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cs-CZ" sz="3200" b="1" smtClean="0">
              <a:solidFill>
                <a:schemeClr val="tx1"/>
              </a:solidFill>
            </a:endParaRPr>
          </a:p>
        </p:txBody>
      </p:sp>
      <p:sp>
        <p:nvSpPr>
          <p:cNvPr id="2" name="Pravoúhlý trojúhelník 1"/>
          <p:cNvSpPr/>
          <p:nvPr/>
        </p:nvSpPr>
        <p:spPr>
          <a:xfrm>
            <a:off x="2987675" y="3284538"/>
            <a:ext cx="3384550" cy="1563687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                                                         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843213" y="4941888"/>
            <a:ext cx="311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372225" y="4848225"/>
            <a:ext cx="3270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700338" y="2997200"/>
            <a:ext cx="4714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4663" y="3365500"/>
            <a:ext cx="13668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15cm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11638" y="5032375"/>
            <a:ext cx="12239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9cm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124075" y="4065588"/>
            <a:ext cx="1047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ndara" pitchFamily="34" charset="0"/>
              </a:rPr>
              <a:t>           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323528" y="476673"/>
            <a:ext cx="8568952" cy="5904656"/>
          </a:xfrm>
          <a:blipFill rotWithShape="1">
            <a:blip r:embed="rId2"/>
            <a:stretch>
              <a:fillRect l="-2134" t="-1548" b="-2167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858837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>
                <a:solidFill>
                  <a:srgbClr val="FF0000"/>
                </a:solidFill>
              </a:rPr>
              <a:t>Příklad</a:t>
            </a:r>
            <a:br>
              <a:rPr lang="cs-CZ" b="1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3794" name="Zástupný symbol pro obsah 3"/>
          <p:cNvSpPr>
            <a:spLocks noGrp="1"/>
          </p:cNvSpPr>
          <p:nvPr>
            <p:ph idx="1"/>
          </p:nvPr>
        </p:nvSpPr>
        <p:spPr>
          <a:xfrm>
            <a:off x="323850" y="1196975"/>
            <a:ext cx="8569325" cy="5265738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3600" b="1" smtClean="0">
                <a:solidFill>
                  <a:schemeClr val="tx1"/>
                </a:solidFill>
              </a:rPr>
              <a:t>Vypočítej výšku v rovnostranném trojúhelníku ABC, jestliže délka strany trojúhelníku měří 18 cm.</a:t>
            </a:r>
          </a:p>
          <a:p>
            <a:pPr marL="0" indent="0">
              <a:buFont typeface="Symbol" pitchFamily="18" charset="2"/>
              <a:buNone/>
            </a:pPr>
            <a:endParaRPr lang="cs-CZ" sz="36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z="3600" b="1" smtClean="0">
                <a:solidFill>
                  <a:schemeClr val="tx1"/>
                </a:solidFill>
              </a:rPr>
              <a:t>                                                                         </a:t>
            </a:r>
            <a:endParaRPr lang="cs-CZ" sz="3600" smtClean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2484438" y="3141663"/>
            <a:ext cx="3527425" cy="2808287"/>
          </a:xfrm>
          <a:prstGeom prst="triangle">
            <a:avLst>
              <a:gd name="adj" fmla="val 51045"/>
            </a:avLst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                                                   </a:t>
            </a:r>
            <a:endParaRPr lang="cs-CZ" dirty="0"/>
          </a:p>
        </p:txBody>
      </p:sp>
      <p:sp>
        <p:nvSpPr>
          <p:cNvPr id="33796" name="TextovéPole 5"/>
          <p:cNvSpPr txBox="1">
            <a:spLocks noChangeArrowheads="1"/>
          </p:cNvSpPr>
          <p:nvPr/>
        </p:nvSpPr>
        <p:spPr bwMode="auto">
          <a:xfrm>
            <a:off x="2124075" y="6092825"/>
            <a:ext cx="5445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ndara" pitchFamily="34" charset="0"/>
              </a:rPr>
              <a:t>A</a:t>
            </a:r>
          </a:p>
        </p:txBody>
      </p:sp>
      <p:sp>
        <p:nvSpPr>
          <p:cNvPr id="33797" name="TextovéPole 6"/>
          <p:cNvSpPr txBox="1">
            <a:spLocks noChangeArrowheads="1"/>
          </p:cNvSpPr>
          <p:nvPr/>
        </p:nvSpPr>
        <p:spPr bwMode="auto">
          <a:xfrm>
            <a:off x="6011863" y="6092825"/>
            <a:ext cx="46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ndara" pitchFamily="34" charset="0"/>
              </a:rPr>
              <a:t>B</a:t>
            </a:r>
          </a:p>
        </p:txBody>
      </p:sp>
      <p:sp>
        <p:nvSpPr>
          <p:cNvPr id="33798" name="TextovéPole 7"/>
          <p:cNvSpPr txBox="1">
            <a:spLocks noChangeArrowheads="1"/>
          </p:cNvSpPr>
          <p:nvPr/>
        </p:nvSpPr>
        <p:spPr bwMode="auto">
          <a:xfrm>
            <a:off x="4140200" y="2781300"/>
            <a:ext cx="292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ndara" pitchFamily="34" charset="0"/>
              </a:rPr>
              <a:t>C</a:t>
            </a:r>
          </a:p>
        </p:txBody>
      </p:sp>
      <p:sp>
        <p:nvSpPr>
          <p:cNvPr id="33799" name="TextovéPole 8"/>
          <p:cNvSpPr txBox="1">
            <a:spLocks noChangeArrowheads="1"/>
          </p:cNvSpPr>
          <p:nvPr/>
        </p:nvSpPr>
        <p:spPr bwMode="auto">
          <a:xfrm>
            <a:off x="5003800" y="4149725"/>
            <a:ext cx="7921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18 cm</a:t>
            </a:r>
          </a:p>
        </p:txBody>
      </p:sp>
      <p:cxnSp>
        <p:nvCxnSpPr>
          <p:cNvPr id="11" name="Přímá spojnice 10"/>
          <p:cNvCxnSpPr>
            <a:stCxn id="5" idx="0"/>
            <a:endCxn id="5" idx="3"/>
          </p:cNvCxnSpPr>
          <p:nvPr/>
        </p:nvCxnSpPr>
        <p:spPr>
          <a:xfrm>
            <a:off x="4284663" y="3141663"/>
            <a:ext cx="0" cy="2808287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801" name="TextovéPole 11"/>
          <p:cNvSpPr txBox="1">
            <a:spLocks noChangeArrowheads="1"/>
          </p:cNvSpPr>
          <p:nvPr/>
        </p:nvSpPr>
        <p:spPr bwMode="auto">
          <a:xfrm>
            <a:off x="4248150" y="4545013"/>
            <a:ext cx="3952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ndara" pitchFamily="34" charset="0"/>
              </a:rPr>
              <a:t>v</a:t>
            </a:r>
          </a:p>
        </p:txBody>
      </p:sp>
      <p:sp>
        <p:nvSpPr>
          <p:cNvPr id="33802" name="TextovéPole 12"/>
          <p:cNvSpPr txBox="1">
            <a:spLocks noChangeArrowheads="1"/>
          </p:cNvSpPr>
          <p:nvPr/>
        </p:nvSpPr>
        <p:spPr bwMode="auto">
          <a:xfrm>
            <a:off x="5003800" y="5949950"/>
            <a:ext cx="7921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9 cm</a:t>
            </a:r>
          </a:p>
        </p:txBody>
      </p:sp>
      <p:sp>
        <p:nvSpPr>
          <p:cNvPr id="33803" name="TextovéPole 13"/>
          <p:cNvSpPr txBox="1">
            <a:spLocks noChangeArrowheads="1"/>
          </p:cNvSpPr>
          <p:nvPr/>
        </p:nvSpPr>
        <p:spPr bwMode="auto">
          <a:xfrm>
            <a:off x="2843213" y="5949950"/>
            <a:ext cx="8651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9 cm</a:t>
            </a:r>
          </a:p>
        </p:txBody>
      </p:sp>
      <p:cxnSp>
        <p:nvCxnSpPr>
          <p:cNvPr id="16" name="Přímá spojnice 15"/>
          <p:cNvCxnSpPr/>
          <p:nvPr/>
        </p:nvCxnSpPr>
        <p:spPr>
          <a:xfrm flipH="1">
            <a:off x="4286250" y="3500438"/>
            <a:ext cx="160338" cy="215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286250" y="3716338"/>
            <a:ext cx="357188" cy="4333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4284663" y="3933825"/>
            <a:ext cx="503237" cy="6111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286250" y="4149725"/>
            <a:ext cx="646113" cy="765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4286250" y="4437063"/>
            <a:ext cx="790575" cy="863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4286250" y="4652963"/>
            <a:ext cx="933450" cy="100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5" idx="3"/>
          </p:cNvCxnSpPr>
          <p:nvPr/>
        </p:nvCxnSpPr>
        <p:spPr>
          <a:xfrm flipH="1">
            <a:off x="4284663" y="4868863"/>
            <a:ext cx="1079500" cy="10810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4572000" y="5084763"/>
            <a:ext cx="863600" cy="8651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4859338" y="5229225"/>
            <a:ext cx="720725" cy="720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5148263" y="5445125"/>
            <a:ext cx="503237" cy="5048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5435600" y="5589588"/>
            <a:ext cx="360363" cy="3603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flipH="1">
            <a:off x="5724525" y="5805488"/>
            <a:ext cx="142875" cy="144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Oblouk 81"/>
          <p:cNvSpPr/>
          <p:nvPr/>
        </p:nvSpPr>
        <p:spPr>
          <a:xfrm rot="15656938">
            <a:off x="3838575" y="5608638"/>
            <a:ext cx="606425" cy="390525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817" name="TextovéPole 82"/>
          <p:cNvSpPr txBox="1">
            <a:spLocks noChangeArrowheads="1"/>
          </p:cNvSpPr>
          <p:nvPr/>
        </p:nvSpPr>
        <p:spPr bwMode="auto">
          <a:xfrm>
            <a:off x="3900488" y="5473700"/>
            <a:ext cx="4238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ndara" pitchFamily="34" charset="0"/>
              </a:rPr>
              <a:t>.</a:t>
            </a:r>
          </a:p>
        </p:txBody>
      </p:sp>
      <p:sp>
        <p:nvSpPr>
          <p:cNvPr id="33818" name="TextovéPole 83"/>
          <p:cNvSpPr txBox="1">
            <a:spLocks noChangeArrowheads="1"/>
          </p:cNvSpPr>
          <p:nvPr/>
        </p:nvSpPr>
        <p:spPr bwMode="auto">
          <a:xfrm>
            <a:off x="2395538" y="4149725"/>
            <a:ext cx="12096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   18 cm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79512" y="260648"/>
            <a:ext cx="8712968" cy="6336703"/>
          </a:xfrm>
          <a:blipFill rotWithShape="1">
            <a:blip r:embed="rId2"/>
            <a:stretch>
              <a:fillRect l="-1748" t="-1251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8642350" cy="48704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chemeClr val="tx1"/>
                </a:solidFill>
              </a:rPr>
              <a:t>Vypočítej obsah obdélníku ABCD, jestliže |AB| = 12 cm a |AC| = 13 cm. 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                                                                     ABC je pravoúhlý 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                                                                počítáme odvěsnu BC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chemeClr val="tx1"/>
                </a:solidFill>
              </a:rPr>
              <a:t>                                                     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507413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Příklad:</a:t>
            </a:r>
            <a:endParaRPr lang="cs-CZ" sz="32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8888" y="2924175"/>
            <a:ext cx="2592387" cy="1419225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5844" name="TextovéPole 4"/>
          <p:cNvSpPr txBox="1">
            <a:spLocks noChangeArrowheads="1"/>
          </p:cNvSpPr>
          <p:nvPr/>
        </p:nvSpPr>
        <p:spPr bwMode="auto">
          <a:xfrm>
            <a:off x="971550" y="4343400"/>
            <a:ext cx="3286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35845" name="TextovéPole 5"/>
          <p:cNvSpPr txBox="1">
            <a:spLocks noChangeArrowheads="1"/>
          </p:cNvSpPr>
          <p:nvPr/>
        </p:nvSpPr>
        <p:spPr bwMode="auto">
          <a:xfrm>
            <a:off x="971550" y="2708275"/>
            <a:ext cx="3286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D</a:t>
            </a:r>
          </a:p>
        </p:txBody>
      </p:sp>
      <p:sp>
        <p:nvSpPr>
          <p:cNvPr id="35846" name="TextovéPole 6"/>
          <p:cNvSpPr txBox="1">
            <a:spLocks noChangeArrowheads="1"/>
          </p:cNvSpPr>
          <p:nvPr/>
        </p:nvSpPr>
        <p:spPr bwMode="auto">
          <a:xfrm>
            <a:off x="3708400" y="4343400"/>
            <a:ext cx="5445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35847" name="TextovéPole 7"/>
          <p:cNvSpPr txBox="1">
            <a:spLocks noChangeArrowheads="1"/>
          </p:cNvSpPr>
          <p:nvPr/>
        </p:nvSpPr>
        <p:spPr bwMode="auto">
          <a:xfrm>
            <a:off x="3851275" y="2708275"/>
            <a:ext cx="314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1258888" y="2924175"/>
            <a:ext cx="2592387" cy="1419225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49" name="TextovéPole 10"/>
          <p:cNvSpPr txBox="1">
            <a:spLocks noChangeArrowheads="1"/>
          </p:cNvSpPr>
          <p:nvPr/>
        </p:nvSpPr>
        <p:spPr bwMode="auto">
          <a:xfrm>
            <a:off x="2339975" y="3633788"/>
            <a:ext cx="936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13cm</a:t>
            </a:r>
          </a:p>
        </p:txBody>
      </p:sp>
      <p:sp>
        <p:nvSpPr>
          <p:cNvPr id="35850" name="TextovéPole 11"/>
          <p:cNvSpPr txBox="1">
            <a:spLocks noChangeArrowheads="1"/>
          </p:cNvSpPr>
          <p:nvPr/>
        </p:nvSpPr>
        <p:spPr bwMode="auto">
          <a:xfrm>
            <a:off x="2076450" y="4467225"/>
            <a:ext cx="10556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12 cm</a:t>
            </a:r>
          </a:p>
        </p:txBody>
      </p:sp>
      <p:sp>
        <p:nvSpPr>
          <p:cNvPr id="14" name="Rovnoramenný trojúhelník 13"/>
          <p:cNvSpPr/>
          <p:nvPr/>
        </p:nvSpPr>
        <p:spPr>
          <a:xfrm>
            <a:off x="5219700" y="2924175"/>
            <a:ext cx="288925" cy="153988"/>
          </a:xfrm>
          <a:prstGeom prst="triangl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852" name="TextovéPole 14"/>
          <p:cNvSpPr txBox="1">
            <a:spLocks noChangeArrowheads="1"/>
          </p:cNvSpPr>
          <p:nvPr/>
        </p:nvSpPr>
        <p:spPr bwMode="auto">
          <a:xfrm>
            <a:off x="3900488" y="3357563"/>
            <a:ext cx="576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ndara" pitchFamily="34" charset="0"/>
              </a:rPr>
              <a:t>b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323528" y="1052736"/>
            <a:ext cx="8568952" cy="5086126"/>
          </a:xfrm>
          <a:blipFill rotWithShape="1">
            <a:blip r:embed="rId2"/>
            <a:stretch>
              <a:fillRect l="-1422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505825" cy="72072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Výpočet: 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569325" cy="4464050"/>
          </a:xfrm>
        </p:spPr>
        <p:txBody>
          <a:bodyPr/>
          <a:lstStyle/>
          <a:p>
            <a:r>
              <a:rPr lang="cs-CZ" smtClean="0">
                <a:solidFill>
                  <a:srgbClr val="073E87"/>
                </a:solidFill>
                <a:cs typeface="Arial" charset="0"/>
              </a:rPr>
              <a:t>Autorem materiálu a všech jeho částí, není-li uvedeno jinak, je Mgr. Alena Čechová. </a:t>
            </a:r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Použité zdroje: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1111</TotalTime>
  <Words>227</Words>
  <Application>Microsoft Office PowerPoint</Application>
  <PresentationFormat>On-screen Show (4:3)</PresentationFormat>
  <Paragraphs>100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11</vt:i4>
      </vt:variant>
    </vt:vector>
  </HeadingPairs>
  <TitlesOfParts>
    <vt:vector size="32" baseType="lpstr">
      <vt:lpstr>Candara</vt:lpstr>
      <vt:lpstr>Arial</vt:lpstr>
      <vt:lpstr>Symbol</vt:lpstr>
      <vt:lpstr>Calibri</vt:lpstr>
      <vt:lpstr>Times New Roman</vt:lpstr>
      <vt:lpstr>Lucida Sans Unicode</vt:lpstr>
      <vt:lpstr>Mangal</vt:lpstr>
      <vt:lpstr>Vlnění</vt:lpstr>
      <vt:lpstr>1_Vlnění</vt:lpstr>
      <vt:lpstr>Vlnění</vt:lpstr>
      <vt:lpstr>Vlnění</vt:lpstr>
      <vt:lpstr>Vlnění</vt:lpstr>
      <vt:lpstr>Vlnění</vt:lpstr>
      <vt:lpstr>Vlnění</vt:lpstr>
      <vt:lpstr>Vlnění</vt:lpstr>
      <vt:lpstr>1_Vlnění</vt:lpstr>
      <vt:lpstr>1_Vlnění</vt:lpstr>
      <vt:lpstr>1_Vlnění</vt:lpstr>
      <vt:lpstr>1_Vlnění</vt:lpstr>
      <vt:lpstr>1_Vlnění</vt:lpstr>
      <vt:lpstr>1_Vlnění</vt:lpstr>
      <vt:lpstr>Snímek 1</vt:lpstr>
      <vt:lpstr>Pythagorova věta-výpočet odvěsny</vt:lpstr>
      <vt:lpstr>Snímek 3</vt:lpstr>
      <vt:lpstr>Snímek 4</vt:lpstr>
      <vt:lpstr>Snímek 5</vt:lpstr>
      <vt:lpstr>Snímek 6</vt:lpstr>
      <vt:lpstr>Příklad </vt:lpstr>
      <vt:lpstr>Snímek 8</vt:lpstr>
      <vt:lpstr>Příklad:</vt:lpstr>
      <vt:lpstr>Výpočet: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175</cp:revision>
  <dcterms:created xsi:type="dcterms:W3CDTF">2013-01-16T20:09:48Z</dcterms:created>
  <dcterms:modified xsi:type="dcterms:W3CDTF">2015-07-16T16:06:02Z</dcterms:modified>
</cp:coreProperties>
</file>