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3"/>
  </p:notesMasterIdLst>
  <p:sldIdLst>
    <p:sldId id="303" r:id="rId3"/>
    <p:sldId id="294" r:id="rId4"/>
    <p:sldId id="257" r:id="rId5"/>
    <p:sldId id="292" r:id="rId6"/>
    <p:sldId id="297" r:id="rId7"/>
    <p:sldId id="298" r:id="rId8"/>
    <p:sldId id="299" r:id="rId9"/>
    <p:sldId id="300" r:id="rId10"/>
    <p:sldId id="301" r:id="rId11"/>
    <p:sldId id="28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4DA2DD9-A690-4FFE-81B6-BAEFE8BE1A47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06BDB9A-F9A4-4DB0-A016-24151050B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E3B3742-F879-4245-91C0-6EBCF8FEF43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0EA7B-55C1-4ADB-A0AD-08167FC4702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1BFBC-FAD6-4D35-91CC-39CD425925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2D373-9AEE-43E8-ABF4-E41B310BD80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AE7A6-720D-4345-8098-6108E6B386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D0854-A76A-4548-A123-E1688C70E47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76300-0702-48B5-93C6-3C64C631AD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37D64-8552-48F2-946B-F4A1BABD96B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EB53B-CE44-46B3-B63F-EFCBCEA7EA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E1B29-07D3-40E5-96AB-243071BCE42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17457-B2C7-481F-BD6F-BB70EB6BD7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BCE7F-B9F9-4BBA-A110-997591A8566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B017F-8E26-42DF-9306-0A04E2B9866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1A9B8-DB8F-4FCE-84D5-F6A1BB1D207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EB9AF-0971-485B-8078-9C930F18C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41FC3-B87C-4ACA-904F-3669DEE70E5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36F1D-368F-443C-91EC-84BED08645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48C36-C294-4377-87BA-8A3ED3832DA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BDCAC-38A1-43D6-B30D-C6BD0BC2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DC4B4-A297-4814-A9DF-E383FE15626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1EB7E-C41F-4936-8B76-1CBD7658E8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70352-3BCD-4559-B407-5698FD62A4E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3D3A6-B684-40E9-856F-983AB60D14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9206C-206B-4834-9896-139F4BCFB52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C2D0A-3556-4450-ACCA-D6B98A0FDA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86D58-1EF7-45B0-8EB2-71E97378050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EB6E7D-9417-4E21-93DF-711FE67E04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F14CF-48F2-4934-9DDE-6F2B12B0458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7CA53-9AED-43B6-9310-AB47F5D1F8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7EAFD-0896-4BCE-B1CE-2C09D2CC2E5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392B9-4BBD-4142-ADF2-26C77E51E0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7C3DF-FA85-430F-AE97-E2A36522FA8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408C9-8394-40AF-B11E-63F6419AC5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5514B-CCA5-462E-BDC6-CE07AE5ECC2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D02AD6-2B44-4662-B93D-6A8E55409A6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E9998-D96A-4794-BF1B-F41A4358D3F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FBF01-AB46-4975-8A3C-916473BB3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42C01-412F-4EB1-94FC-875918A2FB6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76527-9F3F-4783-804D-04636B1AA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152D-F1F1-4EAC-A89E-5BB82259952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561AC-71B7-44B6-BC32-CA91C7FC1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6FF2A-7028-45FD-93D5-B491D84D32C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5A1A8-C9F9-41C7-B53F-4BA174B4F4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42AC6-B4D1-4685-95B4-2468E22C7AE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3AA86-BFBC-460E-BF2D-C56364C94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38D05EF-36C9-4605-A2A8-28EC217512F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BA41512-38D8-4402-9F5D-5C711E501F5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8071A09-5759-4C0D-81F3-664F2FECAAA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E350C7-3F51-4709-ABB0-E1B234C065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3115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TROJÚHELNÍK-Pythagorova věta – výpočet</a:t>
                      </a:r>
                      <a:r>
                        <a:rPr lang="cs-CZ" sz="1000" kern="50" cap="all" baseline="0" dirty="0" smtClean="0">
                          <a:effectLst/>
                        </a:rPr>
                        <a:t> přepony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III/2/MAT/2/1/1-14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 výpočtem přepony v pravoúhlém trojúhelníku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Výkladová hodina</a:t>
                      </a:r>
                      <a:endParaRPr lang="cs-CZ" sz="1000" kern="50" dirty="0" smtClean="0">
                        <a:effectLst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Klíčová slova: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Pravoúhlý</a:t>
                      </a:r>
                      <a:r>
                        <a:rPr lang="cs-CZ" sz="11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trojúhelník, Pythagorova věta, přepona, odvěsna</a:t>
                      </a:r>
                      <a:endParaRPr lang="cs-CZ" sz="1100" kern="50" dirty="0" smtClean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268413"/>
            <a:ext cx="8785225" cy="48704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b="1" smtClean="0"/>
              <a:t>    </a:t>
            </a:r>
            <a:endParaRPr lang="cs-CZ" smtClean="0"/>
          </a:p>
          <a:p>
            <a:pPr marL="0" indent="0">
              <a:buFont typeface="Symbol" pitchFamily="18" charset="2"/>
              <a:buNone/>
            </a:pPr>
            <a:r>
              <a:rPr lang="cs-CZ" b="1" smtClean="0"/>
              <a:t>  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58237" cy="6480175"/>
          </a:xfrm>
          <a:solidFill>
            <a:schemeClr val="tx2">
              <a:lumMod val="60000"/>
              <a:lumOff val="40000"/>
            </a:schemeClr>
          </a:solid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Pythagorova věta – výpočet přepony</a:t>
            </a:r>
            <a:endParaRPr lang="cs-CZ" sz="5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404813"/>
            <a:ext cx="8642350" cy="626427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44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Opakování: </a:t>
            </a:r>
          </a:p>
          <a:p>
            <a:pPr marL="0" indent="0">
              <a:buFont typeface="Symbol" pitchFamily="18" charset="2"/>
              <a:buNone/>
            </a:pP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Pythagorova věta: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Obsah čtverce nad přeponou pravoúhlého trojúhelníku se rovná součtu obsahů čtverců nad jeho odvěsnami.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odvěsna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odvěsna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přepona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Matematické znění:       </a:t>
            </a:r>
          </a:p>
          <a:p>
            <a:pPr marL="0" indent="0" algn="ctr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800" b="1" smtClean="0">
                <a:solidFill>
                  <a:schemeClr val="tx1"/>
                </a:solidFill>
                <a:cs typeface="Times New Roman" pitchFamily="18" charset="0"/>
              </a:rPr>
              <a:t>² = a² +  b²</a:t>
            </a:r>
            <a:endParaRPr lang="cs-CZ" sz="2800" b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771775" y="3644900"/>
            <a:ext cx="0" cy="172878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771775" y="3573463"/>
            <a:ext cx="3313113" cy="71437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771775" y="3573463"/>
            <a:ext cx="3313113" cy="1800225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3479732">
            <a:off x="2637632" y="3483769"/>
            <a:ext cx="261937" cy="100647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800350" y="3644900"/>
            <a:ext cx="3317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555875" y="5516563"/>
            <a:ext cx="539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084888" y="3141663"/>
            <a:ext cx="5032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555875" y="3141663"/>
            <a:ext cx="396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284663" y="3325813"/>
            <a:ext cx="179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373563" y="4508500"/>
            <a:ext cx="288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411413" y="4473575"/>
            <a:ext cx="5413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4518025" y="3141663"/>
            <a:ext cx="485775" cy="368300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stCxn id="17" idx="1"/>
          </p:cNvCxnSpPr>
          <p:nvPr/>
        </p:nvCxnSpPr>
        <p:spPr>
          <a:xfrm flipH="1" flipV="1">
            <a:off x="1763713" y="4014788"/>
            <a:ext cx="647700" cy="642937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6" idx="3"/>
          </p:cNvCxnSpPr>
          <p:nvPr/>
        </p:nvCxnSpPr>
        <p:spPr>
          <a:xfrm>
            <a:off x="4662488" y="4694238"/>
            <a:ext cx="1422400" cy="534987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251520" y="476673"/>
            <a:ext cx="8640960" cy="5904656"/>
          </a:xfrm>
          <a:blipFill rotWithShape="1">
            <a:blip r:embed="rId2"/>
            <a:stretch>
              <a:fillRect l="-1410" t="-929" b="-516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971550" y="2276475"/>
            <a:ext cx="0" cy="208915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71550" y="4365625"/>
            <a:ext cx="172878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971550" y="2276475"/>
            <a:ext cx="1728788" cy="208915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louk 10"/>
          <p:cNvSpPr/>
          <p:nvPr/>
        </p:nvSpPr>
        <p:spPr>
          <a:xfrm rot="650297">
            <a:off x="827088" y="3983038"/>
            <a:ext cx="576262" cy="476250"/>
          </a:xfrm>
          <a:prstGeom prst="arc">
            <a:avLst>
              <a:gd name="adj1" fmla="val 14949687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26" name="TextovéPole 12"/>
          <p:cNvSpPr txBox="1">
            <a:spLocks noChangeArrowheads="1"/>
          </p:cNvSpPr>
          <p:nvPr/>
        </p:nvSpPr>
        <p:spPr bwMode="auto">
          <a:xfrm>
            <a:off x="1071563" y="3933825"/>
            <a:ext cx="285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.</a:t>
            </a:r>
          </a:p>
        </p:txBody>
      </p:sp>
      <p:sp>
        <p:nvSpPr>
          <p:cNvPr id="30727" name="TextovéPole 13"/>
          <p:cNvSpPr txBox="1">
            <a:spLocks noChangeArrowheads="1"/>
          </p:cNvSpPr>
          <p:nvPr/>
        </p:nvSpPr>
        <p:spPr bwMode="auto">
          <a:xfrm>
            <a:off x="787400" y="4365625"/>
            <a:ext cx="368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30728" name="TextovéPole 14"/>
          <p:cNvSpPr txBox="1">
            <a:spLocks noChangeArrowheads="1"/>
          </p:cNvSpPr>
          <p:nvPr/>
        </p:nvSpPr>
        <p:spPr bwMode="auto">
          <a:xfrm>
            <a:off x="2627313" y="4365625"/>
            <a:ext cx="4000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30729" name="TextovéPole 15"/>
          <p:cNvSpPr txBox="1">
            <a:spLocks noChangeArrowheads="1"/>
          </p:cNvSpPr>
          <p:nvPr/>
        </p:nvSpPr>
        <p:spPr bwMode="auto">
          <a:xfrm>
            <a:off x="684213" y="2133600"/>
            <a:ext cx="422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30730" name="TextovéPole 16"/>
          <p:cNvSpPr txBox="1">
            <a:spLocks noChangeArrowheads="1"/>
          </p:cNvSpPr>
          <p:nvPr/>
        </p:nvSpPr>
        <p:spPr bwMode="auto">
          <a:xfrm>
            <a:off x="1835150" y="3141663"/>
            <a:ext cx="11922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c=x cm</a:t>
            </a:r>
          </a:p>
        </p:txBody>
      </p:sp>
      <p:sp>
        <p:nvSpPr>
          <p:cNvPr id="30731" name="TextovéPole 17"/>
          <p:cNvSpPr txBox="1">
            <a:spLocks noChangeArrowheads="1"/>
          </p:cNvSpPr>
          <p:nvPr/>
        </p:nvSpPr>
        <p:spPr bwMode="auto">
          <a:xfrm>
            <a:off x="179388" y="3325813"/>
            <a:ext cx="900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a=8cm</a:t>
            </a:r>
          </a:p>
        </p:txBody>
      </p:sp>
      <p:sp>
        <p:nvSpPr>
          <p:cNvPr id="30732" name="TextovéPole 19"/>
          <p:cNvSpPr txBox="1">
            <a:spLocks noChangeArrowheads="1"/>
          </p:cNvSpPr>
          <p:nvPr/>
        </p:nvSpPr>
        <p:spPr bwMode="auto">
          <a:xfrm>
            <a:off x="1443038" y="4365625"/>
            <a:ext cx="9890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b= 6cm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260350"/>
            <a:ext cx="8642350" cy="6481763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chemeClr val="tx1"/>
                </a:solidFill>
              </a:rPr>
              <a:t>U daných pravoúhlých trojúhelníků sestav vzorec pro výpočet přepony: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chemeClr val="tx1"/>
                </a:solidFill>
              </a:rPr>
              <a:t>                                          m² = k²  +  l²     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chemeClr val="tx1"/>
                </a:solidFill>
              </a:rPr>
              <a:t>                                          x²  = 9²  +  5²  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chemeClr val="tx1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chemeClr val="tx1"/>
                </a:solidFill>
              </a:rPr>
              <a:t>                                          t²  = r²  +  s²</a:t>
            </a:r>
          </a:p>
        </p:txBody>
      </p:sp>
      <p:sp>
        <p:nvSpPr>
          <p:cNvPr id="2" name="Pravoúhlý trojúhelník 1"/>
          <p:cNvSpPr/>
          <p:nvPr/>
        </p:nvSpPr>
        <p:spPr>
          <a:xfrm>
            <a:off x="827088" y="1773238"/>
            <a:ext cx="1058862" cy="1057275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 rot="5400000">
            <a:off x="1243807" y="3124994"/>
            <a:ext cx="1008062" cy="1758950"/>
          </a:xfrm>
          <a:prstGeom prst="rtTriangle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1748" name="TextovéPole 6"/>
          <p:cNvSpPr txBox="1">
            <a:spLocks noChangeArrowheads="1"/>
          </p:cNvSpPr>
          <p:nvPr/>
        </p:nvSpPr>
        <p:spPr bwMode="auto">
          <a:xfrm>
            <a:off x="1763713" y="2830513"/>
            <a:ext cx="4508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K</a:t>
            </a:r>
          </a:p>
        </p:txBody>
      </p:sp>
      <p:sp>
        <p:nvSpPr>
          <p:cNvPr id="31749" name="TextovéPole 7"/>
          <p:cNvSpPr txBox="1">
            <a:spLocks noChangeArrowheads="1"/>
          </p:cNvSpPr>
          <p:nvPr/>
        </p:nvSpPr>
        <p:spPr bwMode="auto">
          <a:xfrm>
            <a:off x="611188" y="1484313"/>
            <a:ext cx="2571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L</a:t>
            </a:r>
          </a:p>
        </p:txBody>
      </p:sp>
      <p:sp>
        <p:nvSpPr>
          <p:cNvPr id="31750" name="TextovéPole 8"/>
          <p:cNvSpPr txBox="1">
            <a:spLocks noChangeArrowheads="1"/>
          </p:cNvSpPr>
          <p:nvPr/>
        </p:nvSpPr>
        <p:spPr bwMode="auto">
          <a:xfrm>
            <a:off x="611188" y="2830513"/>
            <a:ext cx="4016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M</a:t>
            </a:r>
          </a:p>
        </p:txBody>
      </p:sp>
      <p:sp>
        <p:nvSpPr>
          <p:cNvPr id="31751" name="TextovéPole 9"/>
          <p:cNvSpPr txBox="1">
            <a:spLocks noChangeArrowheads="1"/>
          </p:cNvSpPr>
          <p:nvPr/>
        </p:nvSpPr>
        <p:spPr bwMode="auto">
          <a:xfrm>
            <a:off x="2214563" y="4508500"/>
            <a:ext cx="3238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R</a:t>
            </a:r>
          </a:p>
        </p:txBody>
      </p:sp>
      <p:sp>
        <p:nvSpPr>
          <p:cNvPr id="31752" name="TextovéPole 11"/>
          <p:cNvSpPr txBox="1">
            <a:spLocks noChangeArrowheads="1"/>
          </p:cNvSpPr>
          <p:nvPr/>
        </p:nvSpPr>
        <p:spPr bwMode="auto">
          <a:xfrm>
            <a:off x="1476375" y="3200400"/>
            <a:ext cx="7381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9 cm</a:t>
            </a:r>
          </a:p>
        </p:txBody>
      </p:sp>
      <p:sp>
        <p:nvSpPr>
          <p:cNvPr id="31753" name="TextovéPole 12"/>
          <p:cNvSpPr txBox="1">
            <a:spLocks noChangeArrowheads="1"/>
          </p:cNvSpPr>
          <p:nvPr/>
        </p:nvSpPr>
        <p:spPr bwMode="auto">
          <a:xfrm>
            <a:off x="179388" y="3860800"/>
            <a:ext cx="7445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5 cm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1012825" y="6092825"/>
            <a:ext cx="1363663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376488" y="4878388"/>
            <a:ext cx="0" cy="12144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31751" idx="2"/>
          </p:cNvCxnSpPr>
          <p:nvPr/>
        </p:nvCxnSpPr>
        <p:spPr>
          <a:xfrm flipH="1">
            <a:off x="1012825" y="4878388"/>
            <a:ext cx="1363663" cy="12144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757" name="TextovéPole 19"/>
          <p:cNvSpPr txBox="1">
            <a:spLocks noChangeArrowheads="1"/>
          </p:cNvSpPr>
          <p:nvPr/>
        </p:nvSpPr>
        <p:spPr bwMode="auto">
          <a:xfrm>
            <a:off x="2376488" y="60928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T</a:t>
            </a:r>
          </a:p>
        </p:txBody>
      </p:sp>
      <p:sp>
        <p:nvSpPr>
          <p:cNvPr id="31758" name="TextovéPole 20"/>
          <p:cNvSpPr txBox="1">
            <a:spLocks noChangeArrowheads="1"/>
          </p:cNvSpPr>
          <p:nvPr/>
        </p:nvSpPr>
        <p:spPr bwMode="auto">
          <a:xfrm>
            <a:off x="811213" y="6092825"/>
            <a:ext cx="385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S</a:t>
            </a:r>
          </a:p>
        </p:txBody>
      </p:sp>
      <p:sp>
        <p:nvSpPr>
          <p:cNvPr id="31759" name="TextovéPole 21"/>
          <p:cNvSpPr txBox="1">
            <a:spLocks noChangeArrowheads="1"/>
          </p:cNvSpPr>
          <p:nvPr/>
        </p:nvSpPr>
        <p:spPr bwMode="auto">
          <a:xfrm>
            <a:off x="1885950" y="3860800"/>
            <a:ext cx="4905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x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250825" y="1700213"/>
            <a:ext cx="8713788" cy="44259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Vypočítej</a:t>
            </a:r>
            <a:r>
              <a:rPr lang="cs-CZ" smtClean="0"/>
              <a:t> </a:t>
            </a:r>
            <a:r>
              <a:rPr lang="cs-CZ" sz="2800" b="1" smtClean="0"/>
              <a:t>délku úhlopříčky ve čtverci ABCD, jestliže délka strany čtverce měří 9 cm.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Postup řešení: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Náčrtek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Vzorec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Výpočet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Odpověď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</p:txBody>
      </p:sp>
      <p:sp>
        <p:nvSpPr>
          <p:cNvPr id="32770" name="Nadpis 3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074737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rgbClr val="FF0000"/>
                </a:solidFill>
              </a:rPr>
              <a:t>Příklad: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23528" y="548681"/>
            <a:ext cx="8568952" cy="5832648"/>
          </a:xfrm>
          <a:blipFill rotWithShape="1">
            <a:blip r:embed="rId2"/>
            <a:stretch>
              <a:fillRect l="-1778" t="-1358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5724525" y="2565400"/>
            <a:ext cx="2376488" cy="23034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5724525" y="2565400"/>
            <a:ext cx="0" cy="230346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724525" y="2565400"/>
            <a:ext cx="237648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8088313" y="2565400"/>
            <a:ext cx="12700" cy="230346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24525" y="4868863"/>
            <a:ext cx="237648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799" name="TextovéPole 14"/>
          <p:cNvSpPr txBox="1">
            <a:spLocks noChangeArrowheads="1"/>
          </p:cNvSpPr>
          <p:nvPr/>
        </p:nvSpPr>
        <p:spPr bwMode="auto">
          <a:xfrm>
            <a:off x="6516688" y="3429000"/>
            <a:ext cx="5127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ndara" pitchFamily="34" charset="0"/>
              </a:rPr>
              <a:t>x</a:t>
            </a:r>
          </a:p>
        </p:txBody>
      </p:sp>
      <p:sp>
        <p:nvSpPr>
          <p:cNvPr id="33800" name="TextovéPole 15"/>
          <p:cNvSpPr txBox="1">
            <a:spLocks noChangeArrowheads="1"/>
          </p:cNvSpPr>
          <p:nvPr/>
        </p:nvSpPr>
        <p:spPr bwMode="auto">
          <a:xfrm>
            <a:off x="5364163" y="4724400"/>
            <a:ext cx="615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33801" name="TextovéPole 16"/>
          <p:cNvSpPr txBox="1">
            <a:spLocks noChangeArrowheads="1"/>
          </p:cNvSpPr>
          <p:nvPr/>
        </p:nvSpPr>
        <p:spPr bwMode="auto">
          <a:xfrm>
            <a:off x="7956550" y="4724400"/>
            <a:ext cx="6477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B</a:t>
            </a:r>
          </a:p>
        </p:txBody>
      </p:sp>
      <p:sp>
        <p:nvSpPr>
          <p:cNvPr id="33802" name="TextovéPole 17"/>
          <p:cNvSpPr txBox="1">
            <a:spLocks noChangeArrowheads="1"/>
          </p:cNvSpPr>
          <p:nvPr/>
        </p:nvSpPr>
        <p:spPr bwMode="auto">
          <a:xfrm>
            <a:off x="8101013" y="2349500"/>
            <a:ext cx="3587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33803" name="TextovéPole 18"/>
          <p:cNvSpPr txBox="1">
            <a:spLocks noChangeArrowheads="1"/>
          </p:cNvSpPr>
          <p:nvPr/>
        </p:nvSpPr>
        <p:spPr bwMode="auto">
          <a:xfrm>
            <a:off x="5364163" y="2349500"/>
            <a:ext cx="5445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D</a:t>
            </a:r>
          </a:p>
        </p:txBody>
      </p:sp>
      <p:sp>
        <p:nvSpPr>
          <p:cNvPr id="33804" name="TextovéPole 19"/>
          <p:cNvSpPr txBox="1">
            <a:spLocks noChangeArrowheads="1"/>
          </p:cNvSpPr>
          <p:nvPr/>
        </p:nvSpPr>
        <p:spPr bwMode="auto">
          <a:xfrm>
            <a:off x="6772275" y="4910138"/>
            <a:ext cx="968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9 cm</a:t>
            </a:r>
          </a:p>
        </p:txBody>
      </p:sp>
      <p:sp>
        <p:nvSpPr>
          <p:cNvPr id="33805" name="TextovéPole 20"/>
          <p:cNvSpPr txBox="1">
            <a:spLocks noChangeArrowheads="1"/>
          </p:cNvSpPr>
          <p:nvPr/>
        </p:nvSpPr>
        <p:spPr bwMode="auto">
          <a:xfrm>
            <a:off x="8101013" y="4076700"/>
            <a:ext cx="7921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9cm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6227763" y="4365625"/>
            <a:ext cx="0" cy="503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516688" y="4076700"/>
            <a:ext cx="0" cy="7921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772275" y="3860800"/>
            <a:ext cx="0" cy="1008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029450" y="3573463"/>
            <a:ext cx="0" cy="1295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7256463" y="3429000"/>
            <a:ext cx="0" cy="14398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451725" y="3213100"/>
            <a:ext cx="0" cy="16557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667625" y="2997200"/>
            <a:ext cx="0" cy="18716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885113" y="2781300"/>
            <a:ext cx="0" cy="20875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980113" y="461645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6032500" y="4616450"/>
            <a:ext cx="0" cy="2524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569325" cy="48704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Vypočítej plochu čtverce ABCD podle vzorce S = a², jestliže |AC| = 11cm.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/>
          </a:p>
          <a:p>
            <a:pPr marL="0" indent="0">
              <a:buFont typeface="Symbol" pitchFamily="18" charset="2"/>
              <a:buNone/>
            </a:pPr>
            <a:r>
              <a:rPr lang="cs-CZ" sz="2800" b="1" u="sng" smtClean="0">
                <a:solidFill>
                  <a:srgbClr val="FF0000"/>
                </a:solidFill>
              </a:rPr>
              <a:t>Postup řešení: </a:t>
            </a:r>
          </a:p>
          <a:p>
            <a:pPr marL="0" indent="0">
              <a:buFont typeface="Symbol" pitchFamily="18" charset="2"/>
              <a:buNone/>
            </a:pPr>
            <a:endParaRPr lang="cs-CZ" sz="2800" b="1" u="sng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Náčrtek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Vlastnosti úhlopříček ve čtverci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Výpočet strany čtverce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Odpověď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Příklad:</a:t>
            </a:r>
            <a:endParaRPr lang="cs-CZ" sz="3600" b="1" dirty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23528" y="1052736"/>
            <a:ext cx="8568952" cy="5544615"/>
          </a:xfrm>
          <a:blipFill rotWithShape="1">
            <a:blip r:embed="rId2"/>
            <a:stretch>
              <a:fillRect l="-1067" t="-1540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505825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1"/>
                </a:solidFill>
                <a:latin typeface="+mn-lt"/>
              </a:rPr>
              <a:t>Řešení:</a:t>
            </a:r>
            <a:endParaRPr lang="cs-CZ" sz="3600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042988" y="2060575"/>
            <a:ext cx="0" cy="15843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042988" y="2060575"/>
            <a:ext cx="172878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771775" y="2060575"/>
            <a:ext cx="0" cy="15843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042988" y="3644900"/>
            <a:ext cx="172878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042988" y="2060575"/>
            <a:ext cx="1728787" cy="158432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8" name="TextovéPole 18"/>
          <p:cNvSpPr txBox="1">
            <a:spLocks noChangeArrowheads="1"/>
          </p:cNvSpPr>
          <p:nvPr/>
        </p:nvSpPr>
        <p:spPr bwMode="auto">
          <a:xfrm>
            <a:off x="1692275" y="3789363"/>
            <a:ext cx="4000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1042988" y="2060575"/>
            <a:ext cx="1728787" cy="1584325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50" name="TextovéPole 21"/>
          <p:cNvSpPr txBox="1">
            <a:spLocks noChangeArrowheads="1"/>
          </p:cNvSpPr>
          <p:nvPr/>
        </p:nvSpPr>
        <p:spPr bwMode="auto">
          <a:xfrm>
            <a:off x="1763713" y="2852738"/>
            <a:ext cx="3286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S</a:t>
            </a:r>
          </a:p>
        </p:txBody>
      </p:sp>
      <p:sp>
        <p:nvSpPr>
          <p:cNvPr id="35851" name="TextovéPole 22"/>
          <p:cNvSpPr txBox="1">
            <a:spLocks noChangeArrowheads="1"/>
          </p:cNvSpPr>
          <p:nvPr/>
        </p:nvSpPr>
        <p:spPr bwMode="auto">
          <a:xfrm>
            <a:off x="1908175" y="2244725"/>
            <a:ext cx="719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5,5</a:t>
            </a:r>
          </a:p>
        </p:txBody>
      </p:sp>
      <p:sp>
        <p:nvSpPr>
          <p:cNvPr id="35852" name="TextovéPole 23"/>
          <p:cNvSpPr txBox="1">
            <a:spLocks noChangeArrowheads="1"/>
          </p:cNvSpPr>
          <p:nvPr/>
        </p:nvSpPr>
        <p:spPr bwMode="auto">
          <a:xfrm>
            <a:off x="1116013" y="2852738"/>
            <a:ext cx="544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5,5</a:t>
            </a:r>
          </a:p>
        </p:txBody>
      </p:sp>
      <p:sp>
        <p:nvSpPr>
          <p:cNvPr id="35853" name="TextovéPole 24"/>
          <p:cNvSpPr txBox="1">
            <a:spLocks noChangeArrowheads="1"/>
          </p:cNvSpPr>
          <p:nvPr/>
        </p:nvSpPr>
        <p:spPr bwMode="auto">
          <a:xfrm>
            <a:off x="2268538" y="3036888"/>
            <a:ext cx="503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5,5</a:t>
            </a:r>
          </a:p>
        </p:txBody>
      </p:sp>
      <p:sp>
        <p:nvSpPr>
          <p:cNvPr id="35854" name="TextovéPole 25"/>
          <p:cNvSpPr txBox="1">
            <a:spLocks noChangeArrowheads="1"/>
          </p:cNvSpPr>
          <p:nvPr/>
        </p:nvSpPr>
        <p:spPr bwMode="auto">
          <a:xfrm>
            <a:off x="1387475" y="2060575"/>
            <a:ext cx="7048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5,5</a:t>
            </a:r>
          </a:p>
        </p:txBody>
      </p:sp>
      <p:sp>
        <p:nvSpPr>
          <p:cNvPr id="35855" name="TextovéPole 27"/>
          <p:cNvSpPr txBox="1">
            <a:spLocks noChangeArrowheads="1"/>
          </p:cNvSpPr>
          <p:nvPr/>
        </p:nvSpPr>
        <p:spPr bwMode="auto">
          <a:xfrm>
            <a:off x="900113" y="3644900"/>
            <a:ext cx="328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35856" name="TextovéPole 28"/>
          <p:cNvSpPr txBox="1">
            <a:spLocks noChangeArrowheads="1"/>
          </p:cNvSpPr>
          <p:nvPr/>
        </p:nvSpPr>
        <p:spPr bwMode="auto">
          <a:xfrm>
            <a:off x="2627313" y="3644900"/>
            <a:ext cx="46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35857" name="TextovéPole 29"/>
          <p:cNvSpPr txBox="1">
            <a:spLocks noChangeArrowheads="1"/>
          </p:cNvSpPr>
          <p:nvPr/>
        </p:nvSpPr>
        <p:spPr bwMode="auto">
          <a:xfrm>
            <a:off x="2627313" y="1773238"/>
            <a:ext cx="463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35858" name="TextovéPole 30"/>
          <p:cNvSpPr txBox="1">
            <a:spLocks noChangeArrowheads="1"/>
          </p:cNvSpPr>
          <p:nvPr/>
        </p:nvSpPr>
        <p:spPr bwMode="auto">
          <a:xfrm>
            <a:off x="900113" y="1773238"/>
            <a:ext cx="3492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D</a:t>
            </a:r>
          </a:p>
        </p:txBody>
      </p:sp>
      <p:sp>
        <p:nvSpPr>
          <p:cNvPr id="4" name="Oblouk 3"/>
          <p:cNvSpPr/>
          <p:nvPr/>
        </p:nvSpPr>
        <p:spPr>
          <a:xfrm>
            <a:off x="2092325" y="2708275"/>
            <a:ext cx="103188" cy="51435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860" name="TextovéPole 5"/>
          <p:cNvSpPr txBox="1">
            <a:spLocks noChangeArrowheads="1"/>
          </p:cNvSpPr>
          <p:nvPr/>
        </p:nvSpPr>
        <p:spPr bwMode="auto">
          <a:xfrm rot="1385635">
            <a:off x="1976438" y="2620963"/>
            <a:ext cx="2555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569325" cy="4464050"/>
          </a:xfrm>
        </p:spPr>
        <p:txBody>
          <a:bodyPr/>
          <a:lstStyle/>
          <a:p>
            <a:r>
              <a:rPr lang="cs-CZ" smtClean="0">
                <a:solidFill>
                  <a:srgbClr val="073E87"/>
                </a:solidFill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003300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Použité zdroje: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1133</TotalTime>
  <Words>240</Words>
  <Application>Microsoft Office PowerPoint</Application>
  <PresentationFormat>On-screen Show (4:3)</PresentationFormat>
  <Paragraphs>114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10</vt:i4>
      </vt:variant>
    </vt:vector>
  </HeadingPairs>
  <TitlesOfParts>
    <vt:vector size="31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Pythagorova věta – výpočet přepony</vt:lpstr>
      <vt:lpstr>Snímek 3</vt:lpstr>
      <vt:lpstr>Snímek 4</vt:lpstr>
      <vt:lpstr>Snímek 5</vt:lpstr>
      <vt:lpstr>Příklad:</vt:lpstr>
      <vt:lpstr>Snímek 7</vt:lpstr>
      <vt:lpstr>Příklad:</vt:lpstr>
      <vt:lpstr>Řešení: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177</cp:revision>
  <dcterms:created xsi:type="dcterms:W3CDTF">2013-01-16T20:09:48Z</dcterms:created>
  <dcterms:modified xsi:type="dcterms:W3CDTF">2015-07-16T16:07:44Z</dcterms:modified>
</cp:coreProperties>
</file>