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16"/>
  </p:notesMasterIdLst>
  <p:sldIdLst>
    <p:sldId id="303" r:id="rId3"/>
    <p:sldId id="294" r:id="rId4"/>
    <p:sldId id="304" r:id="rId5"/>
    <p:sldId id="292" r:id="rId6"/>
    <p:sldId id="298" r:id="rId7"/>
    <p:sldId id="299" r:id="rId8"/>
    <p:sldId id="300" r:id="rId9"/>
    <p:sldId id="306" r:id="rId10"/>
    <p:sldId id="301" r:id="rId11"/>
    <p:sldId id="265" r:id="rId12"/>
    <p:sldId id="302" r:id="rId13"/>
    <p:sldId id="305" r:id="rId14"/>
    <p:sldId id="28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50" d="100"/>
          <a:sy n="50" d="100"/>
        </p:scale>
        <p:origin x="-108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656A19F-EE6B-4AD4-93A2-C12FE3C486BB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27030B4-5201-4078-B125-EFCCF11B9F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E2E7F1D-5C32-4E9F-92DE-0D8AD9F2492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63CBDC4-D2C0-4E3D-823C-524ACCA547CF}" type="slidenum">
              <a:rPr lang="sk-SK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sk-SK">
              <a:cs typeface="Arial" charset="0"/>
            </a:endParaRPr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noFill/>
          <a:ln cap="flat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F7ED4F0-BE24-44B6-9910-5C3926AB016A}" type="slidenum">
              <a:rPr lang="sk-SK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sk-SK">
              <a:cs typeface="Arial" charset="0"/>
            </a:endParaRPr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noFill/>
          <a:ln cap="flat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758BA1-1919-4E10-8209-A743C969FCE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28DEFE-F6E1-44EE-ADB6-7252978FEA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EAB9CE-7C4D-4CE0-9D97-BB028E147E3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E7F7CE-761A-4C26-B901-8F37801A90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66B94-F29A-4C6C-A0BC-1769D53E095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36DA9-35C9-49CD-ADBA-2DF4857011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AD0AED-9F33-4546-8DF0-BD496888239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87C17-F100-4205-9274-E2F1BF8DD2A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16B072-70FD-49EC-8AD5-CAB5FADBB9F8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C253BA-8935-49A4-86AC-21BC58472B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C18BD-E3C3-406B-8B27-67A1BC0AA9D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390F4-5766-464F-A1F7-B93E2100AF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762F0C-93AC-413E-890D-92B78C1D348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A8B290-CCD5-4BEB-9168-71AFA7ABAC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06D68C-9632-4335-B120-E7F484ABB111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355CD-FF6F-481F-A4FB-A9156D4073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CA574F-22C5-4EA2-9607-65423708D27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8E2CB-AE31-4A65-B6A7-A5CA457D21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EDF4DB-4FBE-49BF-A355-EA6F3693ED9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9A65F4-79B5-4053-A35B-93A7FE97DC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3600A5-3596-41B1-A7C2-2A5AC2A9B48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20098B-2082-4EA7-8188-77BCB2BEF1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2B3B6-4772-4C2F-81DA-C410BFCA31B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D7DF2-5D18-49DB-A8C9-2A0C37B0ED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F8C3E-0DB6-441D-8B6C-FC51AD26A791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E991C-2B3F-46D0-8127-3197CF05EAD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F6841-1215-4405-A1DF-B355AD9CBF9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EF2CB-2053-4314-B192-1AF09C2422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8397B-EF6E-47DA-B867-AB11096992A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D4B04-4858-460E-A2B5-98408D5CAD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43516-74E0-4C09-AC90-B8AF6B41242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7EBC7-06B4-4541-9CCE-76EDABE6B2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26FFD-046E-4683-85BA-FD6212B9223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C5F63-B890-4631-ACCD-85803D5D61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A01C1D-2A77-4261-9548-D542E536045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1B6672-10B1-4906-A84E-AE605AEDE2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1A762B-B81F-4020-885F-25DE8C7CB6F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F1BA2-F9CA-4162-9CFD-B275C656DA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65834-B2C7-4B8D-8AE0-F980EC74C16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6D694-3BA3-4BBD-BD2B-D63106B7E7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DBAA0-F062-4296-BA05-E42F30B4910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8FB1D-9F18-40C2-AB78-0232F164A86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281AE-3B86-4E83-8105-50444A6ED03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EC29B-9326-4B69-A6C5-3715AB71BA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45A4BBC-3AD5-45C7-BD10-2ACE3854F4E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41E6F2-6249-4AAF-ADA2-9BB6B23BBB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5" r:id="rId1"/>
    <p:sldLayoutId id="2147483929" r:id="rId2"/>
    <p:sldLayoutId id="2147483936" r:id="rId3"/>
    <p:sldLayoutId id="2147483928" r:id="rId4"/>
    <p:sldLayoutId id="2147483927" r:id="rId5"/>
    <p:sldLayoutId id="2147483926" r:id="rId6"/>
    <p:sldLayoutId id="2147483937" r:id="rId7"/>
    <p:sldLayoutId id="2147483938" r:id="rId8"/>
    <p:sldLayoutId id="2147483939" r:id="rId9"/>
    <p:sldLayoutId id="2147483925" r:id="rId10"/>
    <p:sldLayoutId id="2147483940" r:id="rId11"/>
  </p:sldLayoutIdLst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331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1331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C215B56-5A31-40C7-A11D-44CA6C264EC3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9582CE8-7F3B-4847-99B3-346187DA4D3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332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1" r:id="rId1"/>
    <p:sldLayoutId id="2147483934" r:id="rId2"/>
    <p:sldLayoutId id="2147483942" r:id="rId3"/>
    <p:sldLayoutId id="2147483933" r:id="rId4"/>
    <p:sldLayoutId id="2147483932" r:id="rId5"/>
    <p:sldLayoutId id="2147483931" r:id="rId6"/>
    <p:sldLayoutId id="2147483943" r:id="rId7"/>
    <p:sldLayoutId id="2147483944" r:id="rId8"/>
    <p:sldLayoutId id="2147483945" r:id="rId9"/>
    <p:sldLayoutId id="2147483930" r:id="rId10"/>
    <p:sldLayoutId id="2147483946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2"/>
          <p:cNvPicPr>
            <a:picLocks noChangeAspect="1"/>
          </p:cNvPicPr>
          <p:nvPr/>
        </p:nvPicPr>
        <p:blipFill>
          <a:blip r:embed="rId3"/>
          <a:srcRect l="2388" t="3999" r="2090" b="45888"/>
          <a:stretch>
            <a:fillRect/>
          </a:stretch>
        </p:blipFill>
        <p:spPr bwMode="auto">
          <a:xfrm>
            <a:off x="2051050" y="1341438"/>
            <a:ext cx="527685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xfrm>
            <a:off x="1187450" y="6021388"/>
            <a:ext cx="6408738" cy="7207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latin typeface="Arial" charset="0"/>
                <a:cs typeface="Arial" charset="0"/>
              </a:rPr>
              <a:t>Autorem materiálu a všech jeho částí, není-li uvedeno jinak, je Mgr. Alena Čechová.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913" y="2420938"/>
          <a:ext cx="6480175" cy="33115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</a:rPr>
                        <a:t>TROJÚHELNÍK-Pythagorova věta-vysvětlení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III/2/MAT/2/1/1-13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se</a:t>
                      </a:r>
                      <a:r>
                        <a:rPr lang="cs-CZ" sz="1000" kern="50" baseline="0" dirty="0" smtClean="0">
                          <a:effectLst/>
                        </a:rPr>
                        <a:t> zněním Pythagorovy věty a s významem pravého úhlu v historii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5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Pravoúhlý</a:t>
                      </a:r>
                      <a:r>
                        <a:rPr lang="cs-CZ" sz="105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trojúhelník, přepona, odvěsna</a:t>
                      </a:r>
                      <a:r>
                        <a:rPr lang="cs-CZ" sz="1050" kern="50" baseline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, Pythagorova věta</a:t>
                      </a:r>
                      <a:endParaRPr lang="cs-CZ" sz="105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25.5.2013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268413"/>
            <a:ext cx="8785225" cy="4870450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b="1" smtClean="0"/>
              <a:t>    </a:t>
            </a:r>
            <a:endParaRPr lang="cs-CZ" smtClean="0"/>
          </a:p>
          <a:p>
            <a:pPr marL="0" indent="0">
              <a:buFont typeface="Symbol" pitchFamily="18" charset="2"/>
              <a:buNone/>
            </a:pPr>
            <a:r>
              <a:rPr lang="cs-CZ" b="1" smtClean="0"/>
              <a:t>  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260350"/>
            <a:ext cx="8686800" cy="6481763"/>
          </a:xfrm>
          <a:solidFill>
            <a:schemeClr val="bg2">
              <a:lumMod val="50000"/>
            </a:schemeClr>
          </a:solidFill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6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323528" y="908720"/>
            <a:ext cx="8640959" cy="5563780"/>
          </a:xfrm>
          <a:blipFill rotWithShape="1">
            <a:blip r:embed="rId2"/>
            <a:stretch>
              <a:fillRect l="-1058" t="-876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427037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Opakování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900113" y="1628775"/>
            <a:ext cx="0" cy="15128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900113" y="1628775"/>
            <a:ext cx="25923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900113" y="3141663"/>
            <a:ext cx="25923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492500" y="1628775"/>
            <a:ext cx="0" cy="15128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03" name="TextovéPole 11"/>
          <p:cNvSpPr txBox="1">
            <a:spLocks noChangeArrowheads="1"/>
          </p:cNvSpPr>
          <p:nvPr/>
        </p:nvSpPr>
        <p:spPr bwMode="auto">
          <a:xfrm>
            <a:off x="2195513" y="3141663"/>
            <a:ext cx="3619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ndara" pitchFamily="34" charset="0"/>
              </a:rPr>
              <a:t>a</a:t>
            </a:r>
          </a:p>
        </p:txBody>
      </p:sp>
      <p:sp>
        <p:nvSpPr>
          <p:cNvPr id="29704" name="TextovéPole 12"/>
          <p:cNvSpPr txBox="1">
            <a:spLocks noChangeArrowheads="1"/>
          </p:cNvSpPr>
          <p:nvPr/>
        </p:nvSpPr>
        <p:spPr bwMode="auto">
          <a:xfrm>
            <a:off x="3492500" y="2384425"/>
            <a:ext cx="43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ndara" pitchFamily="34" charset="0"/>
              </a:rPr>
              <a:t>b</a:t>
            </a:r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900113" y="1628775"/>
            <a:ext cx="2592387" cy="15128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1258888" y="4437063"/>
            <a:ext cx="1563687" cy="151288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9707" name="TextovéPole 18"/>
          <p:cNvSpPr txBox="1">
            <a:spLocks noChangeArrowheads="1"/>
          </p:cNvSpPr>
          <p:nvPr/>
        </p:nvSpPr>
        <p:spPr bwMode="auto">
          <a:xfrm>
            <a:off x="1908175" y="5949950"/>
            <a:ext cx="3175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ndara" pitchFamily="34" charset="0"/>
              </a:rPr>
              <a:t>a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507413" cy="93027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Pravoúhlý trojúhelník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0825" y="1700213"/>
            <a:ext cx="8029575" cy="4824412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Strany v pravoúhlém trojúhelníku mají své specifické pojmenování.             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                                                               odvěsna</a:t>
            </a: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 odvěsna</a:t>
            </a: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                                                                         přepona</a:t>
            </a: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∢ ACB = 90 ˚</a:t>
            </a: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rgbClr val="FF000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771775" y="3429000"/>
            <a:ext cx="0" cy="2016125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771775" y="3357563"/>
            <a:ext cx="3455988" cy="71437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2771775" y="3357563"/>
            <a:ext cx="3455988" cy="2087562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611438" y="5445125"/>
            <a:ext cx="3429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484438" y="3068638"/>
            <a:ext cx="2873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227763" y="3068638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284663" y="2997200"/>
            <a:ext cx="3587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500563" y="4400550"/>
            <a:ext cx="2889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268538" y="4400550"/>
            <a:ext cx="6873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b</a:t>
            </a:r>
          </a:p>
        </p:txBody>
      </p:sp>
      <p:cxnSp>
        <p:nvCxnSpPr>
          <p:cNvPr id="20" name="Přímá spojnice se šipkou 19"/>
          <p:cNvCxnSpPr>
            <a:stCxn id="17" idx="3"/>
          </p:cNvCxnSpPr>
          <p:nvPr/>
        </p:nvCxnSpPr>
        <p:spPr>
          <a:xfrm>
            <a:off x="4789488" y="4586288"/>
            <a:ext cx="1150937" cy="42703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4464050" y="2997200"/>
            <a:ext cx="684213" cy="18415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1692275" y="4076700"/>
            <a:ext cx="792163" cy="509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sah 2"/>
          <p:cNvSpPr>
            <a:spLocks noGrp="1"/>
          </p:cNvSpPr>
          <p:nvPr>
            <p:ph idx="1"/>
          </p:nvPr>
        </p:nvSpPr>
        <p:spPr>
          <a:xfrm>
            <a:off x="871538" y="5013325"/>
            <a:ext cx="7408862" cy="1112838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mtClean="0"/>
              <a:t>                                 </a:t>
            </a:r>
            <a:endParaRPr lang="cs-CZ" b="1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338138"/>
            <a:ext cx="8642350" cy="6403975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100" b="1" dirty="0" smtClean="0">
                <a:solidFill>
                  <a:srgbClr val="FFC000"/>
                </a:solidFill>
              </a:rPr>
              <a:t>Pravoúhlý trojúhelník </a:t>
            </a:r>
            <a:r>
              <a:rPr lang="cs-CZ" sz="3100" b="1" dirty="0" smtClean="0">
                <a:solidFill>
                  <a:schemeClr val="tx1"/>
                </a:solidFill>
              </a:rPr>
              <a:t>má zcela zvláštní postavení mezi ostatními geometrickými útvary.</a:t>
            </a:r>
            <a:br>
              <a:rPr lang="cs-CZ" sz="3100" b="1" dirty="0" smtClean="0">
                <a:solidFill>
                  <a:schemeClr val="tx1"/>
                </a:solidFill>
              </a:rPr>
            </a:br>
            <a:r>
              <a:rPr lang="cs-CZ" sz="3100" b="1" dirty="0" smtClean="0">
                <a:solidFill>
                  <a:schemeClr val="tx1"/>
                </a:solidFill>
              </a:rPr>
              <a:t>Již staří </a:t>
            </a:r>
            <a:r>
              <a:rPr lang="cs-CZ" sz="3100" b="1" dirty="0" smtClean="0">
                <a:solidFill>
                  <a:srgbClr val="FF0000"/>
                </a:solidFill>
              </a:rPr>
              <a:t>Egypťané</a:t>
            </a:r>
            <a:r>
              <a:rPr lang="cs-CZ" sz="3100" b="1" dirty="0" smtClean="0">
                <a:solidFill>
                  <a:schemeClr val="tx1"/>
                </a:solidFill>
              </a:rPr>
              <a:t> uměli využívat pravý úhel a pravoúhlý trojúhelník před několika tisíci lety. K vyměření území zaplavovaného Nilem vytyčovali samé pravoúhlé trojúhelníky. Používali velmi jednoduchý postup. Delší lano opatřili </a:t>
            </a:r>
            <a:r>
              <a:rPr lang="cs-CZ" sz="3100" b="1" dirty="0" smtClean="0">
                <a:solidFill>
                  <a:srgbClr val="FFC000"/>
                </a:solidFill>
              </a:rPr>
              <a:t>třinácti</a:t>
            </a:r>
            <a:r>
              <a:rPr lang="cs-CZ" sz="3100" b="1" dirty="0" smtClean="0">
                <a:solidFill>
                  <a:schemeClr val="tx1"/>
                </a:solidFill>
              </a:rPr>
              <a:t> uzly tak, že mezi nimi vzniklo </a:t>
            </a:r>
            <a:r>
              <a:rPr lang="cs-CZ" sz="3100" b="1" dirty="0" smtClean="0">
                <a:solidFill>
                  <a:srgbClr val="FFC000"/>
                </a:solidFill>
              </a:rPr>
              <a:t>dvanáct stejně dlouhých dílů. </a:t>
            </a:r>
            <a:r>
              <a:rPr lang="cs-CZ" sz="3100" b="1" dirty="0" smtClean="0">
                <a:solidFill>
                  <a:schemeClr val="tx1"/>
                </a:solidFill>
              </a:rPr>
              <a:t>První a třináctý uzel byly spojeny. Potom se lano napnulo tak, že vznikl trojúhelník se stranami dlouhými 3, 4 a 5 dílů. Egypťané věděli, že tam, kde se setkávají strany dlouhé 3 a 4 díly, vznikne pravý úhel. Tohoto postupu používali i při stavbě chrámů a pyramid.  </a:t>
            </a:r>
            <a:br>
              <a:rPr lang="cs-CZ" sz="3100" b="1" dirty="0" smtClean="0">
                <a:solidFill>
                  <a:schemeClr val="tx1"/>
                </a:solidFill>
              </a:rPr>
            </a:br>
            <a:r>
              <a:rPr lang="cs-CZ" sz="3100" b="1" dirty="0" smtClean="0">
                <a:solidFill>
                  <a:srgbClr val="FF0000"/>
                </a:solidFill>
              </a:rPr>
              <a:t>NYNÍ SI TENTO POSTUP SAMI VYZKOUŠÍME.</a:t>
            </a:r>
            <a:r>
              <a:rPr lang="cs-CZ" sz="3100" b="1" dirty="0" smtClean="0">
                <a:solidFill>
                  <a:schemeClr val="tx1"/>
                </a:solidFill>
              </a:rPr>
              <a:t/>
            </a:r>
            <a:br>
              <a:rPr lang="cs-CZ" sz="3100" b="1" dirty="0" smtClean="0">
                <a:solidFill>
                  <a:schemeClr val="tx1"/>
                </a:solidFill>
              </a:rPr>
            </a:br>
            <a:r>
              <a:rPr lang="cs-CZ" sz="2800" b="1" dirty="0" smtClean="0">
                <a:solidFill>
                  <a:schemeClr val="tx1"/>
                </a:solidFill>
              </a:rPr>
              <a:t>  </a:t>
            </a:r>
            <a:endParaRPr lang="cs-CZ" sz="2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sah 2"/>
          <p:cNvSpPr>
            <a:spLocks noGrp="1"/>
          </p:cNvSpPr>
          <p:nvPr>
            <p:ph idx="1"/>
          </p:nvPr>
        </p:nvSpPr>
        <p:spPr>
          <a:xfrm>
            <a:off x="323850" y="549275"/>
            <a:ext cx="8351838" cy="5832475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chemeClr val="tx1"/>
                </a:solidFill>
              </a:rPr>
              <a:t>Před více než dvěma tisíci pěti sty lety používali </a:t>
            </a:r>
            <a:r>
              <a:rPr lang="cs-CZ" b="1" smtClean="0">
                <a:solidFill>
                  <a:srgbClr val="FF0000"/>
                </a:solidFill>
              </a:rPr>
              <a:t>Indové </a:t>
            </a:r>
            <a:r>
              <a:rPr lang="cs-CZ" b="1" smtClean="0">
                <a:solidFill>
                  <a:schemeClr val="tx1"/>
                </a:solidFill>
              </a:rPr>
              <a:t>trojúhelník o stranách 5, 12 a 13 dílů, ale také 15, 36 a 39  dílů k vytyčování pravých úhlů v půdorysu oltářů a k vyměřování polí. 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chemeClr val="tx1"/>
                </a:solidFill>
              </a:rPr>
              <a:t>Samozřejmě, že tato čísla byla brzy známá i v </a:t>
            </a:r>
            <a:r>
              <a:rPr lang="cs-CZ" b="1" smtClean="0">
                <a:solidFill>
                  <a:srgbClr val="FF0000"/>
                </a:solidFill>
              </a:rPr>
              <a:t>Řecku. </a:t>
            </a:r>
            <a:r>
              <a:rPr lang="cs-CZ" b="1" smtClean="0">
                <a:solidFill>
                  <a:schemeClr val="tx1"/>
                </a:solidFill>
              </a:rPr>
              <a:t>Je velmi pravděpodobné, že se s těmito čísly seznámil i známý řecký kupec a matematik </a:t>
            </a:r>
            <a:r>
              <a:rPr lang="cs-CZ" b="1" smtClean="0">
                <a:solidFill>
                  <a:srgbClr val="92D050"/>
                </a:solidFill>
              </a:rPr>
              <a:t>Thales z Milétu. </a:t>
            </a:r>
            <a:r>
              <a:rPr lang="cs-CZ" b="1" smtClean="0">
                <a:solidFill>
                  <a:schemeClr val="tx1"/>
                </a:solidFill>
              </a:rPr>
              <a:t>Mezi jeho žáky patřil i </a:t>
            </a:r>
            <a:r>
              <a:rPr lang="cs-CZ" b="1" smtClean="0">
                <a:solidFill>
                  <a:srgbClr val="92D050"/>
                </a:solidFill>
              </a:rPr>
              <a:t>Pythagoras ze Samu</a:t>
            </a:r>
            <a:r>
              <a:rPr lang="cs-CZ" b="1" smtClean="0">
                <a:solidFill>
                  <a:schemeClr val="tx1"/>
                </a:solidFill>
              </a:rPr>
              <a:t>. Možná byl seznámen s těmito čísly svým učitelem Thalesem, nebo je Pythagoras poznal při svých cestách Egyptem. 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chemeClr val="tx1"/>
                </a:solidFill>
              </a:rPr>
              <a:t>Pythagoras byl čísly tak zaujat, že neustále zkoumal přepony a odvěsny u různých pravoúhlých trojúhelníků. Až se mu povedlo přijít na určitou zákonitost.</a:t>
            </a:r>
            <a:endParaRPr lang="cs-CZ" b="1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338138"/>
            <a:ext cx="8785225" cy="5611812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rgbClr val="FF0000"/>
                </a:solidFill>
                <a:latin typeface="+mn-lt"/>
              </a:rPr>
              <a:t>OBSAH ČTVERCE SESTROJENÉHO NAD PŘEPONOU PRAVOÚHLÉHO TROJÚHELNÍKA JE ROVEN SOUČTU OBSAHŮ ČTVERCŮ SESTROJENÝCH NAD OBĚMA ODVĚSNAMI. </a:t>
            </a:r>
            <a:endParaRPr lang="cs-CZ" sz="5400" b="1" dirty="0">
              <a:solidFill>
                <a:srgbClr val="FF0000"/>
              </a:solidFill>
              <a:latin typeface="+mn-lt"/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sah 1"/>
          <p:cNvSpPr>
            <a:spLocks noGrp="1"/>
          </p:cNvSpPr>
          <p:nvPr>
            <p:ph idx="1"/>
          </p:nvPr>
        </p:nvSpPr>
        <p:spPr>
          <a:xfrm>
            <a:off x="323850" y="908050"/>
            <a:ext cx="8569325" cy="5616575"/>
          </a:xfrm>
        </p:spPr>
        <p:txBody>
          <a:bodyPr/>
          <a:lstStyle/>
          <a:p>
            <a:r>
              <a:rPr lang="cs-CZ" sz="4400" b="1" smtClean="0">
                <a:solidFill>
                  <a:schemeClr val="tx1"/>
                </a:solidFill>
              </a:rPr>
              <a:t>Pythagoras ze Samu</a:t>
            </a:r>
          </a:p>
        </p:txBody>
      </p:sp>
      <p:pic>
        <p:nvPicPr>
          <p:cNvPr id="34818" name="Picture 2" descr="Soubor: Pythagoras poprsí Vatikán Museu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2420938"/>
            <a:ext cx="4032250" cy="417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260350"/>
            <a:ext cx="8785225" cy="792163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tx2"/>
                </a:solidFill>
                <a:latin typeface="+mn-lt"/>
              </a:rPr>
              <a:t>c</a:t>
            </a:r>
            <a:r>
              <a:rPr lang="cs-CZ" sz="4800" b="1" dirty="0" smtClean="0">
                <a:solidFill>
                  <a:schemeClr val="tx2"/>
                </a:solidFill>
              </a:rPr>
              <a:t>²  =  a²  +  b²</a:t>
            </a:r>
            <a:endParaRPr lang="cs-CZ" sz="4800" b="1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35842" name="TextovéPole 9"/>
          <p:cNvSpPr txBox="1">
            <a:spLocks noChangeArrowheads="1"/>
          </p:cNvSpPr>
          <p:nvPr/>
        </p:nvSpPr>
        <p:spPr bwMode="auto">
          <a:xfrm>
            <a:off x="3779838" y="2276475"/>
            <a:ext cx="720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 </a:t>
            </a:r>
          </a:p>
        </p:txBody>
      </p:sp>
      <p:cxnSp>
        <p:nvCxnSpPr>
          <p:cNvPr id="14" name="Přímá spojnice 13"/>
          <p:cNvCxnSpPr/>
          <p:nvPr/>
        </p:nvCxnSpPr>
        <p:spPr>
          <a:xfrm>
            <a:off x="2916238" y="2276475"/>
            <a:ext cx="0" cy="1800225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916238" y="4076700"/>
            <a:ext cx="1439862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916238" y="2276475"/>
            <a:ext cx="1439862" cy="1800225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2916238" y="908050"/>
            <a:ext cx="1800225" cy="1368425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4356100" y="2646363"/>
            <a:ext cx="1800225" cy="1430337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48" name="TextovéPole 25"/>
          <p:cNvSpPr txBox="1">
            <a:spLocks noChangeArrowheads="1"/>
          </p:cNvSpPr>
          <p:nvPr/>
        </p:nvSpPr>
        <p:spPr bwMode="auto">
          <a:xfrm>
            <a:off x="3779838" y="3176588"/>
            <a:ext cx="2889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4356100" y="2462213"/>
            <a:ext cx="549275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ndara" pitchFamily="34" charset="0"/>
              </a:rPr>
              <a:t>c²</a:t>
            </a:r>
          </a:p>
        </p:txBody>
      </p:sp>
      <p:cxnSp>
        <p:nvCxnSpPr>
          <p:cNvPr id="29" name="Přímá spojnice 28"/>
          <p:cNvCxnSpPr/>
          <p:nvPr/>
        </p:nvCxnSpPr>
        <p:spPr>
          <a:xfrm>
            <a:off x="2916238" y="4076700"/>
            <a:ext cx="0" cy="1368425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916238" y="5445125"/>
            <a:ext cx="1439862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356100" y="4076700"/>
            <a:ext cx="0" cy="1368425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1042988" y="4076700"/>
            <a:ext cx="1873250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1042988" y="2276475"/>
            <a:ext cx="1873250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1042988" y="2276475"/>
            <a:ext cx="0" cy="1800225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4716463" y="908050"/>
            <a:ext cx="1439862" cy="1738313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57" name="TextovéPole 56"/>
          <p:cNvSpPr txBox="1">
            <a:spLocks noChangeArrowheads="1"/>
          </p:cNvSpPr>
          <p:nvPr/>
        </p:nvSpPr>
        <p:spPr bwMode="auto">
          <a:xfrm>
            <a:off x="3563938" y="4076700"/>
            <a:ext cx="298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58" name="TextovéPole 57"/>
          <p:cNvSpPr txBox="1">
            <a:spLocks noChangeArrowheads="1"/>
          </p:cNvSpPr>
          <p:nvPr/>
        </p:nvSpPr>
        <p:spPr bwMode="auto">
          <a:xfrm>
            <a:off x="3348038" y="4760913"/>
            <a:ext cx="7207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ndara" pitchFamily="34" charset="0"/>
              </a:rPr>
              <a:t>a²</a:t>
            </a:r>
          </a:p>
        </p:txBody>
      </p:sp>
      <p:sp>
        <p:nvSpPr>
          <p:cNvPr id="35859" name="TextovéPole 58"/>
          <p:cNvSpPr txBox="1">
            <a:spLocks noChangeArrowheads="1"/>
          </p:cNvSpPr>
          <p:nvPr/>
        </p:nvSpPr>
        <p:spPr bwMode="auto">
          <a:xfrm>
            <a:off x="2627313" y="3176588"/>
            <a:ext cx="4730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1547813" y="2816225"/>
            <a:ext cx="615950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ndara" pitchFamily="34" charset="0"/>
              </a:rPr>
              <a:t>b²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866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867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9100" y="1412875"/>
            <a:ext cx="8256588" cy="4713288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4400" b="1" smtClean="0">
                <a:solidFill>
                  <a:schemeClr val="tx1"/>
                </a:solidFill>
              </a:rPr>
              <a:t>5²  =  3²  +  4²</a:t>
            </a:r>
          </a:p>
          <a:p>
            <a:pPr marL="0" indent="0">
              <a:buFont typeface="Symbol" pitchFamily="18" charset="2"/>
              <a:buNone/>
            </a:pPr>
            <a:r>
              <a:rPr lang="cs-CZ" sz="4400" b="1" smtClean="0">
                <a:solidFill>
                  <a:schemeClr val="tx1"/>
                </a:solidFill>
              </a:rPr>
              <a:t>25 =  9  +  16</a:t>
            </a:r>
          </a:p>
          <a:p>
            <a:pPr marL="0" indent="0">
              <a:buFont typeface="Symbol" pitchFamily="18" charset="2"/>
              <a:buNone/>
            </a:pPr>
            <a:r>
              <a:rPr lang="cs-CZ" sz="4400" b="1" u="sng" smtClean="0">
                <a:solidFill>
                  <a:srgbClr val="FF0000"/>
                </a:solidFill>
              </a:rPr>
              <a:t>25 = 25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67400" y="3368675"/>
            <a:ext cx="10096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ndara" pitchFamily="34" charset="0"/>
              </a:rPr>
              <a:t>5cm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924300" y="3630613"/>
            <a:ext cx="11715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ndara" pitchFamily="34" charset="0"/>
              </a:rPr>
              <a:t>4 cm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292725" y="4508500"/>
            <a:ext cx="1079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ndara" pitchFamily="34" charset="0"/>
              </a:rPr>
              <a:t>3 cm</a:t>
            </a:r>
          </a:p>
        </p:txBody>
      </p:sp>
      <p:sp>
        <p:nvSpPr>
          <p:cNvPr id="15" name="Pravoúhlý trojúhelník 14"/>
          <p:cNvSpPr/>
          <p:nvPr/>
        </p:nvSpPr>
        <p:spPr>
          <a:xfrm>
            <a:off x="4787900" y="2276475"/>
            <a:ext cx="1728788" cy="2376488"/>
          </a:xfrm>
          <a:prstGeom prst="rt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914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915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38916" name="Picture 2" descr="C:\Users\alena.cechova\Desktop\obr dumy\obr 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8263" y="2636838"/>
            <a:ext cx="3095625" cy="374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7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146175"/>
          </a:xfrm>
        </p:spPr>
        <p:txBody>
          <a:bodyPr/>
          <a:lstStyle/>
          <a:p>
            <a:pPr algn="l"/>
            <a:r>
              <a:rPr lang="cs-CZ" sz="2800" b="1" smtClean="0">
                <a:solidFill>
                  <a:schemeClr val="tx1"/>
                </a:solidFill>
              </a:rPr>
              <a:t>Podobná věta platí nejen pro čtverce, ale i jiné obrazce.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0350" y="1971675"/>
            <a:ext cx="8640763" cy="4410075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endParaRPr lang="cs-CZ" smtClean="0"/>
          </a:p>
        </p:txBody>
      </p:sp>
      <p:pic>
        <p:nvPicPr>
          <p:cNvPr id="38919" name="Picture 3" descr="C:\Users\alena.cechova\Desktop\obr dumy\obr 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28675" y="2081213"/>
            <a:ext cx="3752850" cy="3795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4984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2050" name="Picture 2" descr="C:\Users\alena.cechova\Desktop\obr dumy\obr 7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2060575"/>
            <a:ext cx="3254375" cy="3960813"/>
          </a:xfrm>
        </p:spPr>
      </p:pic>
      <p:pic>
        <p:nvPicPr>
          <p:cNvPr id="1026" name="Picture 2" descr="C:\Users\alena.cechova\Desktop\obr dumy\obr 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3068638"/>
            <a:ext cx="4032250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557338"/>
            <a:ext cx="8569325" cy="4175125"/>
          </a:xfrm>
        </p:spPr>
        <p:txBody>
          <a:bodyPr>
            <a:normAutofit/>
          </a:bodyPr>
          <a:lstStyle/>
          <a:p>
            <a:pPr marL="0" indent="0">
              <a:buFont typeface="Symbol" pitchFamily="18" charset="2"/>
              <a:buNone/>
            </a:pPr>
            <a:r>
              <a:rPr lang="cs-CZ" sz="2200" smtClean="0">
                <a:solidFill>
                  <a:srgbClr val="073E87"/>
                </a:solidFill>
                <a:cs typeface="Arial" charset="0"/>
              </a:rPr>
              <a:t>Autorem materiálu a všech jeho částí, není-li uvedeno jinak, je Mgr. Alena Čechová. </a:t>
            </a:r>
            <a:endParaRPr lang="cs-CZ" sz="2200" smtClean="0"/>
          </a:p>
          <a:p>
            <a:pPr marL="0" indent="0">
              <a:buFont typeface="Symbol" pitchFamily="18" charset="2"/>
              <a:buNone/>
            </a:pPr>
            <a:r>
              <a:rPr lang="cs-CZ" sz="2200" smtClean="0"/>
              <a:t>ORIGINAL UPLOADER BYL ANDARGOR NA EN.WIKIPEDIA. </a:t>
            </a:r>
            <a:r>
              <a:rPr lang="cs-CZ" sz="2200" i="1" smtClean="0"/>
              <a:t>wikipedia.cz</a:t>
            </a:r>
            <a:r>
              <a:rPr lang="cs-CZ" sz="2200" smtClean="0"/>
              <a:t> [online]. [cit. 13.10.2014]. Dostupný na WWW: http://commons.wikimedia.org/wiki/File:Pythagoras_Bust_Vatican_Museum.jpg</a:t>
            </a:r>
            <a:endParaRPr lang="cs-CZ" sz="2200" smtClean="0">
              <a:solidFill>
                <a:srgbClr val="073E87"/>
              </a:solidFill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074737"/>
          </a:xfrm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rgbClr val="002060"/>
                </a:solidFill>
                <a:latin typeface="+mn-lt"/>
              </a:rPr>
              <a:t>Použité zdroje</a:t>
            </a:r>
            <a:r>
              <a:rPr lang="cs-CZ" sz="2400" b="1" dirty="0" smtClean="0">
                <a:latin typeface="+mn-lt"/>
              </a:rPr>
              <a:t>:</a:t>
            </a:r>
            <a:endParaRPr lang="cs-CZ" sz="2400" b="1" dirty="0"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1164</TotalTime>
  <Words>420</Words>
  <Application>Microsoft Office PowerPoint</Application>
  <PresentationFormat>On-screen Show (4:3)</PresentationFormat>
  <Paragraphs>80</Paragraphs>
  <Slides>13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14</vt:i4>
      </vt:variant>
      <vt:variant>
        <vt:lpstr>Nadpisy snímků</vt:lpstr>
      </vt:variant>
      <vt:variant>
        <vt:i4>13</vt:i4>
      </vt:variant>
    </vt:vector>
  </HeadingPairs>
  <TitlesOfParts>
    <vt:vector size="34" baseType="lpstr">
      <vt:lpstr>Candara</vt:lpstr>
      <vt:lpstr>Arial</vt:lpstr>
      <vt:lpstr>Symbol</vt:lpstr>
      <vt:lpstr>Calibri</vt:lpstr>
      <vt:lpstr>Times New Roman</vt:lpstr>
      <vt:lpstr>Lucida Sans Unicode</vt:lpstr>
      <vt:lpstr>Mangal</vt:lpstr>
      <vt:lpstr>Vlnění</vt:lpstr>
      <vt:lpstr>1_Vlnění</vt:lpstr>
      <vt:lpstr>Vlnění</vt:lpstr>
      <vt:lpstr>Vlnění</vt:lpstr>
      <vt:lpstr>Vlnění</vt:lpstr>
      <vt:lpstr>Vlnění</vt:lpstr>
      <vt:lpstr>Vlnění</vt:lpstr>
      <vt:lpstr>Vlnění</vt:lpstr>
      <vt:lpstr>1_Vlnění</vt:lpstr>
      <vt:lpstr>1_Vlnění</vt:lpstr>
      <vt:lpstr>1_Vlnění</vt:lpstr>
      <vt:lpstr>1_Vlnění</vt:lpstr>
      <vt:lpstr>1_Vlnění</vt:lpstr>
      <vt:lpstr>1_Vlnění</vt:lpstr>
      <vt:lpstr>Snímek 1</vt:lpstr>
      <vt:lpstr>Pythagorova věta</vt:lpstr>
      <vt:lpstr>Opakování</vt:lpstr>
      <vt:lpstr>Pravoúhlý trojúhelník</vt:lpstr>
      <vt:lpstr>Pravoúhlý trojúhelník má zcela zvláštní postavení mezi ostatními geometrickými útvary. Již staří Egypťané uměli využívat pravý úhel a pravoúhlý trojúhelník před několika tisíci lety. K vyměření území zaplavovaného Nilem vytyčovali samé pravoúhlé trojúhelníky. Používali velmi jednoduchý postup. Delší lano opatřili třinácti uzly tak, že mezi nimi vzniklo dvanáct stejně dlouhých dílů. První a třináctý uzel byly spojeny. Potom se lano napnulo tak, že vznikl trojúhelník se stranami dlouhými 3, 4 a 5 dílů. Egypťané věděli, že tam, kde se setkávají strany dlouhé 3 a 4 díly, vznikne pravý úhel. Tohoto postupu používali i při stavbě chrámů a pyramid.   NYNÍ SI TENTO POSTUP SAMI VYZKOUŠÍME.   </vt:lpstr>
      <vt:lpstr>Snímek 6</vt:lpstr>
      <vt:lpstr>OBSAH ČTVERCE SESTROJENÉHO NAD PŘEPONOU PRAVOÚHLÉHO TROJÚHELNÍKA JE ROVEN SOUČTU OBSAHŮ ČTVERCŮ SESTROJENÝCH NAD OBĚMA ODVĚSNAMI. </vt:lpstr>
      <vt:lpstr>Snímek 8</vt:lpstr>
      <vt:lpstr>c²  =  a²  +  b²</vt:lpstr>
      <vt:lpstr>Snímek 10</vt:lpstr>
      <vt:lpstr>Podobná věta platí nejen pro čtverce, ale i jiné obrazce.</vt:lpstr>
      <vt:lpstr>Snímek 12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Čechová</dc:creator>
  <cp:lastModifiedBy>DUM</cp:lastModifiedBy>
  <cp:revision>186</cp:revision>
  <dcterms:created xsi:type="dcterms:W3CDTF">2013-01-16T20:09:48Z</dcterms:created>
  <dcterms:modified xsi:type="dcterms:W3CDTF">2015-07-16T16:10:01Z</dcterms:modified>
</cp:coreProperties>
</file>