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3"/>
  </p:notesMasterIdLst>
  <p:sldIdLst>
    <p:sldId id="303" r:id="rId3"/>
    <p:sldId id="257" r:id="rId4"/>
    <p:sldId id="292" r:id="rId5"/>
    <p:sldId id="297" r:id="rId6"/>
    <p:sldId id="298" r:id="rId7"/>
    <p:sldId id="299" r:id="rId8"/>
    <p:sldId id="300" r:id="rId9"/>
    <p:sldId id="301" r:id="rId10"/>
    <p:sldId id="265" r:id="rId11"/>
    <p:sldId id="28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E4BF024-24BD-466C-AB67-C4699A6B42A2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D727F2F-8AD9-4F22-89E9-37E79780C6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FF879D-3E1F-4475-ACC7-047A33693BA7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55A08AB-5D26-43A6-A1BA-75EA34B01C4D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sk-SK">
              <a:cs typeface="Arial" charset="0"/>
            </a:endParaRPr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F33AA-11A9-4081-AB59-4DB900DF05A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0A190-E964-4562-B0E6-A43FC2E29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00403-8A83-4D4F-B936-23052959808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1A705-5138-4F50-A796-825F5F07C6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3B5D0-C791-4AFD-8711-933708CC80D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CF362-4DE5-41B2-8080-8F31002B8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A40A7-57D3-45E9-9581-0F2D3321D4A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84198-52F1-4051-862F-CA825C0485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33CDA-DDC3-43CC-8969-F2549CC8A17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3A991-F5ED-4DDB-B958-D5075CD749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AD38A-951C-4892-A465-0C8EA7D2264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DA7A8-69C6-4A7B-A8C7-FE79B12792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B224B-FE2E-4C94-8AD7-18F5FF6B1F1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FC569-4BCC-427E-8887-50742DD0E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72D27-85BA-4BD3-A8C3-85B3A094D8C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C3D77-1082-4917-A3D0-890F086AB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E60F5-8B9C-480F-96AC-86E00BF29DA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0D520-81F9-4FAB-AAC4-9E1D3FB91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20DBB-A9EA-4EFD-BF2A-7285E186C04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8D25D-6653-4749-B64E-C03DB6FE45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68593-B808-4679-991D-100CEFA3BF3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54298-5E23-497C-B249-7EC0C2947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95DE4-F0D9-42D8-A259-9DF18374738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5B7F9-92C2-4BA0-84BE-16F4962FD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2223E-4B81-42AE-9DCB-DE0B8CED7BC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156E8-6653-4E23-960C-451B9F9624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195D6-9DC0-4B84-B0C6-C48AA5E105F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2A023-49DA-4850-AC74-970830C37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607F6-03D8-4D1B-8E8C-DA7F377276B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04CA0-CC18-438C-9412-633DBCEAE4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3848A-DE6A-4531-8423-6A176DD8E3F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DD864-E451-4C69-87AE-2F4664CB48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878A6-2FAB-48B0-B0FB-7D1274364AA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9137C-A6CB-464C-ACD0-960A8A2FFF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3842C-E76D-4C4E-AC4D-B1A5CEFECD5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0F782-D65F-493E-9EDF-1FFFC9B90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BC5C4-C569-45B1-9B7F-7FF6CB37CF2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BDF8F-CDA3-4C5D-85AF-7C91FB829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F94EE-55C3-48B8-90DF-1B84D86FDAA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7C482-929E-491E-9456-751BE5D41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C5B3D-20ED-48B0-BE7E-B8EAA84F2D5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B16E0-D810-49F7-9DDD-4E39928432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4F6DD-A1C1-45C7-B3E6-CA403DED44E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BB48C-A5C4-4621-978F-37ADF5255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A0D6B4-6C50-4BFF-9F04-4F637A69BE3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5EAE83-A305-4EBA-9879-771DB6BB05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8D499B-04F6-4BF6-BE98-589F31EDDEA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677B99-16AF-464A-8F08-C4E2A6E395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 – rovnostranný trojúhelník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III/2/MAT/2/1/1-12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se</a:t>
                      </a:r>
                      <a:r>
                        <a:rPr lang="cs-CZ" sz="1000" kern="50" baseline="0" dirty="0" smtClean="0">
                          <a:effectLst/>
                        </a:rPr>
                        <a:t> základními vlastnostmi rovnostranného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Rovnostranný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trojúhelník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6408737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1"/>
                </a:solidFill>
              </a:rPr>
              <a:t>Rovnostranný trojúhelník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388" y="188913"/>
            <a:ext cx="8785225" cy="6048375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388" y="908050"/>
            <a:ext cx="8713787" cy="547370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Rovnostranný trojúhelník je trojúhelník, který má tři stejně dlouhé strany.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/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                                                         </a:t>
            </a:r>
            <a:r>
              <a:rPr lang="cs-CZ" sz="2800" b="1" smtClean="0">
                <a:solidFill>
                  <a:srgbClr val="FF0000"/>
                </a:solidFill>
              </a:rPr>
              <a:t>a = b = c </a:t>
            </a:r>
            <a:endParaRPr lang="cs-CZ" sz="2800" b="1" smtClean="0"/>
          </a:p>
        </p:txBody>
      </p:sp>
      <p:sp>
        <p:nvSpPr>
          <p:cNvPr id="4" name="Rovnoramenný trojúhelník 3"/>
          <p:cNvSpPr/>
          <p:nvPr/>
        </p:nvSpPr>
        <p:spPr>
          <a:xfrm>
            <a:off x="1331913" y="2205038"/>
            <a:ext cx="3311525" cy="251936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699" name="TextovéPole 4"/>
          <p:cNvSpPr txBox="1">
            <a:spLocks noChangeArrowheads="1"/>
          </p:cNvSpPr>
          <p:nvPr/>
        </p:nvSpPr>
        <p:spPr bwMode="auto">
          <a:xfrm>
            <a:off x="900113" y="4724400"/>
            <a:ext cx="615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A</a:t>
            </a:r>
          </a:p>
        </p:txBody>
      </p:sp>
      <p:sp>
        <p:nvSpPr>
          <p:cNvPr id="29700" name="TextovéPole 5"/>
          <p:cNvSpPr txBox="1">
            <a:spLocks noChangeArrowheads="1"/>
          </p:cNvSpPr>
          <p:nvPr/>
        </p:nvSpPr>
        <p:spPr bwMode="auto">
          <a:xfrm>
            <a:off x="4572000" y="4724400"/>
            <a:ext cx="473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29701" name="TextovéPole 6"/>
          <p:cNvSpPr txBox="1">
            <a:spLocks noChangeArrowheads="1"/>
          </p:cNvSpPr>
          <p:nvPr/>
        </p:nvSpPr>
        <p:spPr bwMode="auto">
          <a:xfrm>
            <a:off x="2627313" y="1844675"/>
            <a:ext cx="688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C</a:t>
            </a:r>
          </a:p>
        </p:txBody>
      </p:sp>
      <p:sp>
        <p:nvSpPr>
          <p:cNvPr id="29702" name="TextovéPole 7"/>
          <p:cNvSpPr txBox="1">
            <a:spLocks noChangeArrowheads="1"/>
          </p:cNvSpPr>
          <p:nvPr/>
        </p:nvSpPr>
        <p:spPr bwMode="auto">
          <a:xfrm>
            <a:off x="2627313" y="4724400"/>
            <a:ext cx="688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c</a:t>
            </a:r>
          </a:p>
        </p:txBody>
      </p:sp>
      <p:sp>
        <p:nvSpPr>
          <p:cNvPr id="29703" name="TextovéPole 8"/>
          <p:cNvSpPr txBox="1">
            <a:spLocks noChangeArrowheads="1"/>
          </p:cNvSpPr>
          <p:nvPr/>
        </p:nvSpPr>
        <p:spPr bwMode="auto">
          <a:xfrm>
            <a:off x="3851275" y="3284538"/>
            <a:ext cx="298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29704" name="TextovéPole 9"/>
          <p:cNvSpPr txBox="1">
            <a:spLocks noChangeArrowheads="1"/>
          </p:cNvSpPr>
          <p:nvPr/>
        </p:nvSpPr>
        <p:spPr bwMode="auto">
          <a:xfrm>
            <a:off x="1763713" y="3284538"/>
            <a:ext cx="473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825" y="1412875"/>
            <a:ext cx="8642350" cy="47132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Výšky a těžnice v rovnostranném trojúhelníku splývají. To znamená, že půlí protější stranu a jsou na ni kolmé.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v</a:t>
            </a:r>
            <a:r>
              <a:rPr lang="cs-CZ" sz="2000" b="1" smtClean="0">
                <a:solidFill>
                  <a:srgbClr val="FF0000"/>
                </a:solidFill>
              </a:rPr>
              <a:t>a, </a:t>
            </a:r>
            <a:r>
              <a:rPr lang="cs-CZ" b="1" smtClean="0">
                <a:solidFill>
                  <a:srgbClr val="FF0000"/>
                </a:solidFill>
              </a:rPr>
              <a:t>v</a:t>
            </a:r>
            <a:r>
              <a:rPr lang="cs-CZ" sz="2000" b="1" smtClean="0">
                <a:solidFill>
                  <a:srgbClr val="FF0000"/>
                </a:solidFill>
              </a:rPr>
              <a:t>b, </a:t>
            </a:r>
            <a:r>
              <a:rPr lang="cs-CZ" b="1" smtClean="0">
                <a:solidFill>
                  <a:srgbClr val="FF0000"/>
                </a:solidFill>
              </a:rPr>
              <a:t>v</a:t>
            </a:r>
            <a:r>
              <a:rPr lang="cs-CZ" sz="2000" b="1" smtClean="0">
                <a:solidFill>
                  <a:srgbClr val="FF0000"/>
                </a:solidFill>
              </a:rPr>
              <a:t>c</a:t>
            </a:r>
            <a:r>
              <a:rPr lang="cs-CZ" b="1" smtClean="0">
                <a:solidFill>
                  <a:srgbClr val="FF0000"/>
                </a:solidFill>
              </a:rPr>
              <a:t> – výšky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t</a:t>
            </a:r>
            <a:r>
              <a:rPr lang="cs-CZ" sz="2000" b="1" smtClean="0">
                <a:solidFill>
                  <a:srgbClr val="FF0000"/>
                </a:solidFill>
              </a:rPr>
              <a:t>a, </a:t>
            </a:r>
            <a:r>
              <a:rPr lang="cs-CZ" b="1" smtClean="0">
                <a:solidFill>
                  <a:srgbClr val="FF0000"/>
                </a:solidFill>
              </a:rPr>
              <a:t>t</a:t>
            </a:r>
            <a:r>
              <a:rPr lang="cs-CZ" sz="2000" b="1" smtClean="0">
                <a:solidFill>
                  <a:srgbClr val="FF0000"/>
                </a:solidFill>
              </a:rPr>
              <a:t>b, </a:t>
            </a:r>
            <a:r>
              <a:rPr lang="cs-CZ" b="1" smtClean="0">
                <a:solidFill>
                  <a:srgbClr val="FF0000"/>
                </a:solidFill>
              </a:rPr>
              <a:t>t</a:t>
            </a:r>
            <a:r>
              <a:rPr lang="cs-CZ" sz="2000" b="1" smtClean="0">
                <a:solidFill>
                  <a:srgbClr val="FF0000"/>
                </a:solidFill>
              </a:rPr>
              <a:t>c</a:t>
            </a:r>
            <a:r>
              <a:rPr lang="cs-CZ" b="1" smtClean="0">
                <a:solidFill>
                  <a:srgbClr val="FF0000"/>
                </a:solidFill>
              </a:rPr>
              <a:t> – těžnice 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V – průsečík výšek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T – těžiště </a:t>
            </a:r>
          </a:p>
        </p:txBody>
      </p:sp>
      <p:sp>
        <p:nvSpPr>
          <p:cNvPr id="3072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930275"/>
          </a:xfrm>
        </p:spPr>
        <p:txBody>
          <a:bodyPr/>
          <a:lstStyle/>
          <a:p>
            <a:pPr algn="just"/>
            <a:r>
              <a:rPr lang="cs-CZ" sz="3200" b="1" smtClean="0">
                <a:solidFill>
                  <a:schemeClr val="tx1"/>
                </a:solidFill>
              </a:rPr>
              <a:t>Výšky a těžnice v rovnostranném trojúhelníku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2916238" y="2636838"/>
            <a:ext cx="3095625" cy="252095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6" name="Přímá spojnice 5"/>
          <p:cNvCxnSpPr>
            <a:stCxn id="3" idx="0"/>
            <a:endCxn id="3" idx="3"/>
          </p:cNvCxnSpPr>
          <p:nvPr/>
        </p:nvCxnSpPr>
        <p:spPr>
          <a:xfrm>
            <a:off x="4464050" y="2636838"/>
            <a:ext cx="0" cy="2520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4663" y="3644900"/>
            <a:ext cx="863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ndara" pitchFamily="34" charset="0"/>
              </a:rPr>
              <a:t>  v</a:t>
            </a:r>
            <a:r>
              <a:rPr lang="cs-CZ" sz="1600">
                <a:latin typeface="Candara" pitchFamily="34" charset="0"/>
              </a:rPr>
              <a:t>c</a:t>
            </a:r>
            <a:r>
              <a:rPr lang="cs-CZ">
                <a:latin typeface="Candara" pitchFamily="34" charset="0"/>
              </a:rPr>
              <a:t>=t</a:t>
            </a:r>
            <a:r>
              <a:rPr lang="cs-CZ" sz="1600">
                <a:latin typeface="Candara" pitchFamily="34" charset="0"/>
              </a:rPr>
              <a:t>c</a:t>
            </a:r>
            <a:endParaRPr lang="cs-CZ" sz="200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55875" y="5157788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940425" y="5157788"/>
            <a:ext cx="5445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cxnSp>
        <p:nvCxnSpPr>
          <p:cNvPr id="12" name="Přímá spojnice 11"/>
          <p:cNvCxnSpPr>
            <a:stCxn id="3" idx="2"/>
            <a:endCxn id="3" idx="5"/>
          </p:cNvCxnSpPr>
          <p:nvPr/>
        </p:nvCxnSpPr>
        <p:spPr>
          <a:xfrm flipV="1">
            <a:off x="2916238" y="3897313"/>
            <a:ext cx="2322512" cy="1260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059113" y="4478338"/>
            <a:ext cx="1225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v</a:t>
            </a:r>
            <a:r>
              <a:rPr lang="cs-CZ" sz="1600">
                <a:latin typeface="Candara" pitchFamily="34" charset="0"/>
              </a:rPr>
              <a:t>a=</a:t>
            </a:r>
            <a:r>
              <a:rPr lang="cs-CZ">
                <a:latin typeface="Candara" pitchFamily="34" charset="0"/>
              </a:rPr>
              <a:t>t</a:t>
            </a:r>
            <a:r>
              <a:rPr lang="cs-CZ" sz="1600">
                <a:latin typeface="Candara" pitchFamily="34" charset="0"/>
              </a:rPr>
              <a:t>a</a:t>
            </a:r>
            <a:endParaRPr lang="cs-CZ">
              <a:latin typeface="Candara" pitchFamily="34" charset="0"/>
            </a:endParaRPr>
          </a:p>
        </p:txBody>
      </p:sp>
      <p:cxnSp>
        <p:nvCxnSpPr>
          <p:cNvPr id="15" name="Přímá spojnice 14"/>
          <p:cNvCxnSpPr>
            <a:stCxn id="3" idx="4"/>
            <a:endCxn id="3" idx="1"/>
          </p:cNvCxnSpPr>
          <p:nvPr/>
        </p:nvCxnSpPr>
        <p:spPr>
          <a:xfrm flipH="1" flipV="1">
            <a:off x="3689350" y="3897313"/>
            <a:ext cx="2322513" cy="1260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851400" y="4365625"/>
            <a:ext cx="7286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v</a:t>
            </a:r>
            <a:r>
              <a:rPr lang="cs-CZ" sz="1600">
                <a:latin typeface="Candara" pitchFamily="34" charset="0"/>
              </a:rPr>
              <a:t>b=</a:t>
            </a:r>
            <a:r>
              <a:rPr lang="cs-CZ">
                <a:latin typeface="Candara" pitchFamily="34" charset="0"/>
              </a:rPr>
              <a:t>t</a:t>
            </a:r>
            <a:r>
              <a:rPr lang="cs-CZ" sz="1600">
                <a:latin typeface="Candara" pitchFamily="34" charset="0"/>
              </a:rPr>
              <a:t>b</a:t>
            </a:r>
            <a:endParaRPr lang="cs-CZ">
              <a:latin typeface="Candara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140200" y="4478338"/>
            <a:ext cx="719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V=T 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284663" y="2276475"/>
            <a:ext cx="4000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9" grpId="0"/>
      <p:bldP spid="10" grpId="0"/>
      <p:bldP spid="13" grpId="0"/>
      <p:bldP spid="16" grpId="0"/>
      <p:bldP spid="17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476250"/>
            <a:ext cx="8713788" cy="6192838"/>
          </a:xfrm>
        </p:spPr>
        <p:txBody>
          <a:bodyPr rtlCol="0">
            <a:normAutofit fontScale="40000" lnSpcReduction="20000"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7000" b="1" dirty="0" smtClean="0"/>
              <a:t>Rovnostranný trojúhelník je osově souměrný. Má tři osy souměrnosti. </a:t>
            </a:r>
            <a:r>
              <a:rPr lang="cs-CZ" sz="7000" b="1" dirty="0"/>
              <a:t>Rovnostranný trojúhelník je souměrný podle osy každého svého vnitřního úhlu, která </a:t>
            </a:r>
            <a:r>
              <a:rPr lang="cs-CZ" sz="7000" b="1" dirty="0" smtClean="0"/>
              <a:t>splývá s osou protilehlé strany.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70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5900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b="1" dirty="0" smtClean="0"/>
              <a:t>                                                                                          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b="1" dirty="0" smtClean="0"/>
              <a:t>                                                                                                                                    </a:t>
            </a:r>
            <a:r>
              <a:rPr lang="cs-CZ" sz="6000" b="1" dirty="0" smtClean="0"/>
              <a:t>o</a:t>
            </a:r>
            <a:r>
              <a:rPr lang="cs-CZ" sz="5100" b="1" dirty="0" smtClean="0"/>
              <a:t>1, </a:t>
            </a:r>
            <a:r>
              <a:rPr lang="cs-CZ" sz="6000" b="1" dirty="0" smtClean="0"/>
              <a:t>o₂, o₃ - osy souměrnosti</a:t>
            </a:r>
            <a:endParaRPr lang="cs-CZ" sz="60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b="1" dirty="0"/>
              <a:t>                       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600" b="1" dirty="0" smtClean="0"/>
              <a:t>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6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6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000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600" b="1" dirty="0" smtClean="0"/>
              <a:t>                         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2543175"/>
            <a:ext cx="1295400" cy="218122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4724400"/>
            <a:ext cx="259238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87675" y="2565400"/>
            <a:ext cx="1296988" cy="21590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87675" y="2060575"/>
            <a:ext cx="0" cy="36099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843213" y="4868863"/>
            <a:ext cx="792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o₁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1403350" y="2997200"/>
            <a:ext cx="3384550" cy="18716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712913" y="3294063"/>
            <a:ext cx="3290887" cy="18002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140200" y="2924175"/>
            <a:ext cx="373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o₂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835150" y="3109913"/>
            <a:ext cx="3746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o₃</a:t>
            </a:r>
          </a:p>
        </p:txBody>
      </p:sp>
      <p:sp>
        <p:nvSpPr>
          <p:cNvPr id="31755" name="TextovéPole 34"/>
          <p:cNvSpPr txBox="1">
            <a:spLocks noChangeArrowheads="1"/>
          </p:cNvSpPr>
          <p:nvPr/>
        </p:nvSpPr>
        <p:spPr bwMode="auto">
          <a:xfrm>
            <a:off x="1403350" y="4724400"/>
            <a:ext cx="619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1756" name="TextovéPole 35"/>
          <p:cNvSpPr txBox="1">
            <a:spLocks noChangeArrowheads="1"/>
          </p:cNvSpPr>
          <p:nvPr/>
        </p:nvSpPr>
        <p:spPr bwMode="auto">
          <a:xfrm>
            <a:off x="4284663" y="4724400"/>
            <a:ext cx="4143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1757" name="TextovéPole 36"/>
          <p:cNvSpPr txBox="1">
            <a:spLocks noChangeArrowheads="1"/>
          </p:cNvSpPr>
          <p:nvPr/>
        </p:nvSpPr>
        <p:spPr bwMode="auto">
          <a:xfrm>
            <a:off x="2987675" y="2060575"/>
            <a:ext cx="544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713787" cy="612140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chemeClr val="tx1"/>
                </a:solidFill>
              </a:rPr>
              <a:t>Vnitřní úhly v rovnostranném trojúhelníku</a:t>
            </a: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</a:rPr>
              <a:t>Vycházíme z věty: Proti nejdelší straně leží největší úhel.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Cambria Math" pitchFamily="18" charset="0"/>
              </a:rPr>
              <a:t>⇒ Proti stejně dlouhým stranám leží stejně velké úhly.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  <a:latin typeface="Cambria Math" pitchFamily="18" charset="0"/>
              </a:rPr>
              <a:t>Pro vnitřní úhly libovolného trojúhelníku platí, že jejich součet je vždy 180</a:t>
            </a:r>
            <a:r>
              <a:rPr lang="cs-CZ" b="1" smtClean="0">
                <a:solidFill>
                  <a:schemeClr val="tx1"/>
                </a:solidFill>
              </a:rPr>
              <a:t>°.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Cambria Math" pitchFamily="18" charset="0"/>
              </a:rPr>
              <a:t>⇒ 180</a:t>
            </a:r>
            <a:r>
              <a:rPr lang="cs-CZ" b="1" smtClean="0">
                <a:solidFill>
                  <a:srgbClr val="FF0000"/>
                </a:solidFill>
              </a:rPr>
              <a:t>° : 3 = 60°   Vnitřní úhly v rovnostranném trojúhelníku mají velikost 60°. 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                                                  </a:t>
            </a:r>
            <a:r>
              <a:rPr lang="el-GR" b="1" smtClean="0">
                <a:solidFill>
                  <a:srgbClr val="FF0000"/>
                </a:solidFill>
              </a:rPr>
              <a:t>α</a:t>
            </a:r>
            <a:r>
              <a:rPr lang="cs-CZ" b="1" smtClean="0">
                <a:solidFill>
                  <a:srgbClr val="FF0000"/>
                </a:solidFill>
              </a:rPr>
              <a:t> = </a:t>
            </a:r>
            <a:r>
              <a:rPr lang="el-GR" b="1" smtClean="0">
                <a:solidFill>
                  <a:srgbClr val="FF0000"/>
                </a:solidFill>
              </a:rPr>
              <a:t>β</a:t>
            </a:r>
            <a:r>
              <a:rPr lang="cs-CZ" b="1" smtClean="0">
                <a:solidFill>
                  <a:srgbClr val="FF0000"/>
                </a:solidFill>
              </a:rPr>
              <a:t> = </a:t>
            </a:r>
            <a:r>
              <a:rPr lang="el-GR" b="1" smtClean="0">
                <a:solidFill>
                  <a:srgbClr val="FF0000"/>
                </a:solidFill>
              </a:rPr>
              <a:t>γ</a:t>
            </a:r>
            <a:r>
              <a:rPr lang="cs-CZ" b="1" smtClean="0">
                <a:solidFill>
                  <a:srgbClr val="FF0000"/>
                </a:solidFill>
              </a:rPr>
              <a:t> = 60°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                                                  </a:t>
            </a:r>
            <a:r>
              <a:rPr lang="el-GR" b="1" smtClean="0">
                <a:solidFill>
                  <a:srgbClr val="FF0000"/>
                </a:solidFill>
              </a:rPr>
              <a:t>α</a:t>
            </a:r>
            <a:r>
              <a:rPr lang="cs-CZ" b="1" smtClean="0">
                <a:solidFill>
                  <a:srgbClr val="FF0000"/>
                </a:solidFill>
              </a:rPr>
              <a:t> + </a:t>
            </a:r>
            <a:r>
              <a:rPr lang="el-GR" b="1" smtClean="0">
                <a:solidFill>
                  <a:srgbClr val="FF0000"/>
                </a:solidFill>
              </a:rPr>
              <a:t>β</a:t>
            </a:r>
            <a:r>
              <a:rPr lang="cs-CZ" b="1" smtClean="0">
                <a:solidFill>
                  <a:srgbClr val="FF0000"/>
                </a:solidFill>
              </a:rPr>
              <a:t> + </a:t>
            </a:r>
            <a:r>
              <a:rPr lang="el-GR" b="1" smtClean="0">
                <a:solidFill>
                  <a:srgbClr val="FF0000"/>
                </a:solidFill>
              </a:rPr>
              <a:t>γ</a:t>
            </a:r>
            <a:r>
              <a:rPr lang="cs-CZ" b="1" smtClean="0">
                <a:solidFill>
                  <a:srgbClr val="FF0000"/>
                </a:solidFill>
              </a:rPr>
              <a:t> = 180°</a:t>
            </a:r>
          </a:p>
        </p:txBody>
      </p:sp>
      <p:sp>
        <p:nvSpPr>
          <p:cNvPr id="2" name="Rovnoramenný trojúhelník 1"/>
          <p:cNvSpPr/>
          <p:nvPr/>
        </p:nvSpPr>
        <p:spPr>
          <a:xfrm>
            <a:off x="684213" y="4365625"/>
            <a:ext cx="1924050" cy="1490663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1560" y="5373216"/>
            <a:ext cx="720080" cy="369332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35696" y="5373216"/>
            <a:ext cx="772673" cy="369332"/>
          </a:xfrm>
          <a:prstGeom prst="rect">
            <a:avLst/>
          </a:prstGeom>
          <a:blipFill rotWithShape="1">
            <a:blip r:embed="rId3"/>
            <a:stretch>
              <a:fillRect b="-1147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31640" y="4365104"/>
            <a:ext cx="688787" cy="369332"/>
          </a:xfrm>
          <a:prstGeom prst="rect">
            <a:avLst/>
          </a:prstGeom>
          <a:blipFill rotWithShape="1">
            <a:blip r:embed="rId4"/>
            <a:stretch>
              <a:fillRect b="-327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4294967295"/>
          </p:nvPr>
        </p:nvSpPr>
        <p:spPr>
          <a:xfrm>
            <a:off x="251521" y="620688"/>
            <a:ext cx="8640960" cy="5518175"/>
          </a:xfrm>
          <a:blipFill rotWithShape="1">
            <a:blip r:embed="rId2"/>
            <a:stretch>
              <a:fillRect l="-1763" t="-1436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620713"/>
            <a:ext cx="8642350" cy="55181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b="1" dirty="0" smtClean="0"/>
              <a:t>Kružnice opsaná rovnostrannému trojúhelníku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2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err="1" smtClean="0"/>
              <a:t>o₁,o₂,o</a:t>
            </a:r>
            <a:r>
              <a:rPr lang="cs-CZ" dirty="0" smtClean="0"/>
              <a:t>₃ - osy stran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S – střed kružnice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opsané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k – kružnice opsaná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k(S¡ r= SA)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Střed kružnice opsané leží v průsečíku os jednotlivých stran.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Poloměrem je vzdálenost středu S k vrcholu trojúhelníku.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200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2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200" b="1" dirty="0"/>
          </a:p>
        </p:txBody>
      </p:sp>
      <p:sp>
        <p:nvSpPr>
          <p:cNvPr id="2" name="Ovál 1"/>
          <p:cNvSpPr/>
          <p:nvPr/>
        </p:nvSpPr>
        <p:spPr>
          <a:xfrm>
            <a:off x="3492500" y="2205038"/>
            <a:ext cx="2439988" cy="2376487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18029590">
            <a:off x="3505994" y="2337594"/>
            <a:ext cx="1963738" cy="1854200"/>
          </a:xfrm>
          <a:prstGeom prst="triangle">
            <a:avLst>
              <a:gd name="adj" fmla="val 40284"/>
            </a:avLst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8625" y="2205038"/>
            <a:ext cx="5730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k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4643438" y="1700213"/>
            <a:ext cx="177800" cy="3529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190875" y="2389188"/>
            <a:ext cx="3541713" cy="19034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190875" y="2781300"/>
            <a:ext cx="2890838" cy="1295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487863" y="4581525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784850" y="2781300"/>
            <a:ext cx="658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276600" y="2852738"/>
            <a:ext cx="311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716463" y="3465513"/>
            <a:ext cx="288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3190875" y="3833813"/>
            <a:ext cx="396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o₁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4635500" y="1844675"/>
            <a:ext cx="512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o₂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5932488" y="3716338"/>
            <a:ext cx="5111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o₃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 animBg="1"/>
      <p:bldP spid="20" grpId="0"/>
      <p:bldP spid="31" grpId="0"/>
      <p:bldP spid="32" grpId="0"/>
      <p:bldP spid="38" grpId="0"/>
      <p:bldP spid="39" grpId="0"/>
      <p:bldP spid="44" grpId="0"/>
      <p:bldP spid="45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42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43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0350"/>
            <a:ext cx="8713788" cy="5865813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chemeClr val="tx1"/>
                </a:solidFill>
              </a:rPr>
              <a:t>Kružnice vepsaná rovnostrannému trojúhelníku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o₁, o₂, o₃ - osy vnitřních úhlů 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S – střed kružnice 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       vepsané 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k – kružnice 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       vepsaná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r – poloměr 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       kružnice</a:t>
            </a:r>
          </a:p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       vepsané </a:t>
            </a:r>
          </a:p>
          <a:p>
            <a:pPr marL="0" indent="0">
              <a:buFont typeface="Symbol" pitchFamily="18" charset="2"/>
              <a:buNone/>
            </a:pPr>
            <a:endParaRPr lang="cs-CZ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Střed kružnice vepsané leží v průsečíku os vnitřních úhlů.</a:t>
            </a:r>
          </a:p>
        </p:txBody>
      </p:sp>
      <p:sp>
        <p:nvSpPr>
          <p:cNvPr id="4" name="Ovál 3"/>
          <p:cNvSpPr/>
          <p:nvPr/>
        </p:nvSpPr>
        <p:spPr>
          <a:xfrm>
            <a:off x="3779838" y="2997200"/>
            <a:ext cx="1800225" cy="1655763"/>
          </a:xfrm>
          <a:prstGeom prst="ellipse">
            <a:avLst/>
          </a:prstGeom>
          <a:noFill/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987675" y="2346325"/>
            <a:ext cx="3384550" cy="2306638"/>
          </a:xfrm>
          <a:prstGeom prst="triangl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847" name="TextovéPole 5"/>
          <p:cNvSpPr txBox="1">
            <a:spLocks noChangeArrowheads="1"/>
          </p:cNvSpPr>
          <p:nvPr/>
        </p:nvSpPr>
        <p:spPr bwMode="auto">
          <a:xfrm>
            <a:off x="2700338" y="4652963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5848" name="TextovéPole 6"/>
          <p:cNvSpPr txBox="1">
            <a:spLocks noChangeArrowheads="1"/>
          </p:cNvSpPr>
          <p:nvPr/>
        </p:nvSpPr>
        <p:spPr bwMode="auto">
          <a:xfrm>
            <a:off x="6300788" y="4652963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5849" name="TextovéPole 7"/>
          <p:cNvSpPr txBox="1">
            <a:spLocks noChangeArrowheads="1"/>
          </p:cNvSpPr>
          <p:nvPr/>
        </p:nvSpPr>
        <p:spPr bwMode="auto">
          <a:xfrm>
            <a:off x="4581525" y="1971675"/>
            <a:ext cx="390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cxnSp>
        <p:nvCxnSpPr>
          <p:cNvPr id="10" name="Přímá spojnice 9"/>
          <p:cNvCxnSpPr>
            <a:stCxn id="5" idx="2"/>
          </p:cNvCxnSpPr>
          <p:nvPr/>
        </p:nvCxnSpPr>
        <p:spPr>
          <a:xfrm flipV="1">
            <a:off x="2987675" y="2997200"/>
            <a:ext cx="3240088" cy="1655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5" idx="0"/>
          </p:cNvCxnSpPr>
          <p:nvPr/>
        </p:nvCxnSpPr>
        <p:spPr>
          <a:xfrm>
            <a:off x="4679950" y="2346325"/>
            <a:ext cx="0" cy="30273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5" idx="4"/>
          </p:cNvCxnSpPr>
          <p:nvPr/>
        </p:nvCxnSpPr>
        <p:spPr>
          <a:xfrm flipH="1" flipV="1">
            <a:off x="3276600" y="3068638"/>
            <a:ext cx="3095625" cy="1584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724525" y="2781300"/>
            <a:ext cx="792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o₁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419475" y="2852738"/>
            <a:ext cx="647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o₂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679950" y="5022850"/>
            <a:ext cx="539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o₃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679950" y="3860800"/>
            <a:ext cx="2809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8625" y="3860800"/>
            <a:ext cx="4000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k</a:t>
            </a:r>
          </a:p>
        </p:txBody>
      </p:sp>
      <p:cxnSp>
        <p:nvCxnSpPr>
          <p:cNvPr id="22" name="Přímá spojnice 21"/>
          <p:cNvCxnSpPr>
            <a:endCxn id="5" idx="3"/>
          </p:cNvCxnSpPr>
          <p:nvPr/>
        </p:nvCxnSpPr>
        <p:spPr>
          <a:xfrm>
            <a:off x="4679950" y="3824288"/>
            <a:ext cx="0" cy="82867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427538" y="4238625"/>
            <a:ext cx="36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r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/>
      <p:bldP spid="17" grpId="0"/>
      <p:bldP spid="18" grpId="0"/>
      <p:bldP spid="19" grpId="0"/>
      <p:bldP spid="20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569325" cy="4175125"/>
          </a:xfrm>
        </p:spPr>
        <p:txBody>
          <a:bodyPr/>
          <a:lstStyle/>
          <a:p>
            <a:r>
              <a:rPr lang="cs-CZ" sz="2000" smtClean="0">
                <a:solidFill>
                  <a:srgbClr val="073E87"/>
                </a:solidFill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146175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24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1126</TotalTime>
  <Words>338</Words>
  <Application>Microsoft Office PowerPoint</Application>
  <PresentationFormat>On-screen Show (4:3)</PresentationFormat>
  <Paragraphs>141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10</vt:i4>
      </vt:variant>
    </vt:vector>
  </HeadingPairs>
  <TitlesOfParts>
    <vt:vector size="32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Cambria Math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Rovnostranný trojúhelník</vt:lpstr>
      <vt:lpstr>Snímek 3</vt:lpstr>
      <vt:lpstr>Výšky a těžnice v rovnostranném trojúhelníku</vt:lpstr>
      <vt:lpstr>Snímek 5</vt:lpstr>
      <vt:lpstr>Snímek 6</vt:lpstr>
      <vt:lpstr>Snímek 7</vt:lpstr>
      <vt:lpstr>Snímek 8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174</cp:revision>
  <dcterms:created xsi:type="dcterms:W3CDTF">2013-01-16T20:09:48Z</dcterms:created>
  <dcterms:modified xsi:type="dcterms:W3CDTF">2015-07-16T16:11:48Z</dcterms:modified>
</cp:coreProperties>
</file>