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4"/>
  </p:notesMasterIdLst>
  <p:sldIdLst>
    <p:sldId id="303" r:id="rId3"/>
    <p:sldId id="304" r:id="rId4"/>
    <p:sldId id="294" r:id="rId5"/>
    <p:sldId id="257" r:id="rId6"/>
    <p:sldId id="292" r:id="rId7"/>
    <p:sldId id="297" r:id="rId8"/>
    <p:sldId id="298" r:id="rId9"/>
    <p:sldId id="299" r:id="rId10"/>
    <p:sldId id="300" r:id="rId11"/>
    <p:sldId id="301" r:id="rId12"/>
    <p:sldId id="28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73E75DC-F0B9-4C7A-A53D-9DF3643136B1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6883D79-55CA-4F28-AA3F-768FD66BF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6B52CC-97C7-49C0-86AF-59B4D6FF3D5D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9CB92-1E7C-433F-ABF6-C313A01467B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72730-8328-4419-B19F-2085EEBAD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7C69D-0725-4B40-B342-36ACE042B5F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B568D-EC5B-49C2-9BE4-DB6AB60065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24988-FBFE-40CE-BE68-B80F5EC291B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6F154-5B7D-4A7C-90C7-36B2334C4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62C21-F386-4A0F-84B8-0EE8936C8BB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0CD71-12EE-4005-BBD4-A297891FEA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43AC5-E384-4D83-9581-17CDEEABC3D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1B7A2-3A44-4E30-9709-EF999E144E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AA73E-4EB8-4741-ABA9-F8B2AFBDF69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32BC5-4714-4010-9849-4A02754496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0508D-7817-4307-8D4F-6FBA8920FFA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5917D-B411-47DF-9819-BDB373771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83F88-023B-4C08-910D-74FC064897C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2F38E-E6ED-493A-BA8F-E2B1CBEA3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3FFA2-7B15-457C-9A76-7B1FA6E8E70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BFD04-EB7E-4B4E-BC17-C8D559905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0924D-4E16-488C-927A-FD6DA041D17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E7DA3-0948-469C-945E-C34C02E783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F7A47-BC55-4110-851D-60CC3383CEA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5A9CC-7633-4A96-9644-8EBDD3636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F29B4-2F62-41F3-BC65-FFB8538171B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DADDE-3D87-476E-AD83-903AD15FA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B9F1B-F8DC-4A81-A85E-020F4B47F97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86241-D430-42D1-ABDB-8FFA901D06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EE8A9-115E-4953-A274-6456B489D7E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6840D-A429-44C0-BC36-9C6C89DBF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125B8-E656-4E63-9CF3-47C55643459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B3087-5BA4-45FD-8AE7-ADC854EC0C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46EDD-041B-4F0C-B025-17503DD747C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67E50-8BA9-48DC-B510-AC5F186FDF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7F1C8-78A8-4B17-9A68-CD5D1DDDB21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DBA4F-8C54-439D-8E32-8BA6CC4C65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B275B-7ED5-448E-85EE-639CD902D52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0C3E2-33D0-4FB1-83AE-021D1E971D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7637F-5D48-4570-BC8C-4112DF31A88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ECF63-8B41-4CAD-A449-7E93D37A7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4F8E7-D3D6-4981-9E5E-330D02F64EB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169B5-40E9-4C3B-A275-49D3E84E61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095D2-09A7-4ECF-9F00-2BBFE577A52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8E511-0831-4843-927B-4EC0A6F6F5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B45E9-C44C-4B4B-8F02-9C2ACBEFA0C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BE109-013B-41A3-B01C-8DD216138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DD5168-4007-41B4-A175-74BA9327CA2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AB6FF4-224A-41F6-8A4D-98A7655FDE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DD431F-234B-4DE7-AEBE-2DAA753047C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C39E3A-5C3C-4641-8A63-D63DABA377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4392488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 – rovnoramenný trojúhelník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se</a:t>
                      </a:r>
                      <a:r>
                        <a:rPr lang="cs-CZ" sz="1000" kern="50" baseline="0" dirty="0" smtClean="0">
                          <a:effectLst/>
                        </a:rPr>
                        <a:t> základními vlastnostmi rovnoramenného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0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Klíčová slova: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Délka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úsečky, velikost úhlu. Rovnoramenný trojúhelník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25.4.2013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  <p:sp>
        <p:nvSpPr>
          <p:cNvPr id="26670" name="Obdélník 3"/>
          <p:cNvSpPr>
            <a:spLocks noChangeArrowheads="1"/>
          </p:cNvSpPr>
          <p:nvPr/>
        </p:nvSpPr>
        <p:spPr bwMode="auto">
          <a:xfrm>
            <a:off x="1331913" y="6083300"/>
            <a:ext cx="648017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000">
                <a:solidFill>
                  <a:srgbClr val="073E87"/>
                </a:solidFill>
                <a:latin typeface="Candara" pitchFamily="34" charset="0"/>
              </a:rPr>
              <a:t>Autorem materiálu a všech jeho částí, není-li uvedeno jinak, je Mgr. Alena Čechová.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6408737"/>
          </a:xfrm>
          <a:solidFill>
            <a:schemeClr val="bg2">
              <a:lumMod val="5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tx1"/>
                </a:solidFill>
              </a:rPr>
              <a:t>Rovnoramenný trojúhelník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1268759"/>
            <a:ext cx="8640960" cy="4870103"/>
          </a:xfrm>
          <a:blipFill rotWithShape="1">
            <a:blip r:embed="rId2"/>
            <a:stretch>
              <a:fillRect l="-1763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Rovnoramenný trojúhelník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569325" cy="4608513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Rovnoramenný trojúhelník je trojúhelník, který má právě dvě strany stejně dlouhé. 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                                                   C – hlavní vrchol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b="1" smtClean="0">
                <a:cs typeface="Times New Roman" pitchFamily="18" charset="0"/>
              </a:rPr>
              <a:t>|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AC</a:t>
            </a:r>
            <a:r>
              <a:rPr lang="cs-CZ" b="1" smtClean="0">
                <a:cs typeface="Times New Roman" pitchFamily="18" charset="0"/>
              </a:rPr>
              <a:t>|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b="1" smtClean="0">
                <a:cs typeface="Times New Roman" pitchFamily="18" charset="0"/>
              </a:rPr>
              <a:t>|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BC</a:t>
            </a:r>
            <a:r>
              <a:rPr lang="cs-CZ" b="1" smtClean="0">
                <a:cs typeface="Times New Roman" pitchFamily="18" charset="0"/>
              </a:rPr>
              <a:t>|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- ramena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                                                   AB – základna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el-GR" b="1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b="1" smtClean="0">
                <a:cs typeface="Times New Roman" pitchFamily="18" charset="0"/>
              </a:rPr>
              <a:t>β</a:t>
            </a:r>
            <a:r>
              <a:rPr lang="cs-CZ" b="1" smtClean="0">
                <a:cs typeface="Times New Roman" pitchFamily="18" charset="0"/>
              </a:rPr>
              <a:t> + </a:t>
            </a:r>
            <a:r>
              <a:rPr lang="el-GR" b="1" smtClean="0">
                <a:cs typeface="Times New Roman" pitchFamily="18" charset="0"/>
              </a:rPr>
              <a:t>γ</a:t>
            </a:r>
            <a:r>
              <a:rPr lang="cs-CZ" b="1" smtClean="0">
                <a:cs typeface="Times New Roman" pitchFamily="18" charset="0"/>
              </a:rPr>
              <a:t> = 180⁰</a:t>
            </a:r>
            <a:endParaRPr lang="cs-CZ" b="1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1461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Rovnoramenný trojúhelník – základní vlastnosti</a:t>
            </a:r>
            <a:endParaRPr lang="cs-CZ" sz="32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43608" y="2852936"/>
            <a:ext cx="1852792" cy="2664296"/>
          </a:xfrm>
          <a:prstGeom prst="triangle">
            <a:avLst/>
          </a:prstGeom>
          <a:blipFill rotWithShape="1">
            <a:blip r:embed="rId2"/>
            <a:stretch>
              <a:fillRect/>
            </a:stretch>
          </a:blipFill>
          <a:ln>
            <a:solidFill>
              <a:srgbClr val="FF0000"/>
            </a:solidFill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5650" y="5475288"/>
            <a:ext cx="3286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 rot="10587470" flipV="1">
            <a:off x="2897188" y="5486400"/>
            <a:ext cx="379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2349500"/>
            <a:ext cx="319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58888" y="5659438"/>
            <a:ext cx="1225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základna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484438" y="4184650"/>
            <a:ext cx="1655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rameno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4184650"/>
            <a:ext cx="10493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rameno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555875" y="5126038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>
                <a:latin typeface="Candara" pitchFamily="34" charset="0"/>
              </a:rPr>
              <a:t>β</a:t>
            </a:r>
            <a:endParaRPr lang="cs-CZ">
              <a:latin typeface="Candara" pitchFamily="34" charset="0"/>
            </a:endParaRP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43608" y="5125834"/>
            <a:ext cx="400755" cy="36933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TextovéPole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35696" y="3068960"/>
            <a:ext cx="319039" cy="369332"/>
          </a:xfrm>
          <a:prstGeom prst="rect">
            <a:avLst/>
          </a:prstGeom>
          <a:blipFill rotWithShape="1">
            <a:blip r:embed="rId4"/>
            <a:stretch>
              <a:fillRect b="-327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268413"/>
            <a:ext cx="8785225" cy="5113337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/>
              <a:t>Rovnoramenný trojúhelník je souměrný podle osy, která prochází hlavním vrcholem. Osa souměrnosti prochází středem základny a půlí úhel při hlavním vrcholu.</a:t>
            </a:r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smtClean="0"/>
              <a:t>o – osa souměrnosti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Rovnoramenný trojúhelník a osová souměrnost</a:t>
            </a:r>
            <a:endParaRPr lang="cs-CZ" sz="32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203575" y="2430463"/>
            <a:ext cx="2663825" cy="3086100"/>
          </a:xfrm>
          <a:prstGeom prst="triangl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39975" y="5373688"/>
            <a:ext cx="1008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     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867400" y="5373688"/>
            <a:ext cx="977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4663" y="2060575"/>
            <a:ext cx="544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4514850" y="2060575"/>
            <a:ext cx="20638" cy="417671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535488" y="5741988"/>
            <a:ext cx="365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825" y="2060575"/>
            <a:ext cx="8029575" cy="40655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el-GR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l-GR" smtClean="0">
                <a:cs typeface="Times New Roman" pitchFamily="18" charset="0"/>
              </a:rPr>
              <a:t>β</a:t>
            </a:r>
            <a:r>
              <a:rPr lang="cs-CZ" smtClean="0">
                <a:cs typeface="Times New Roman" pitchFamily="18" charset="0"/>
              </a:rPr>
              <a:t> – úhly při základně jsou stejně velké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cs typeface="Times New Roman" pitchFamily="18" charset="0"/>
              </a:rPr>
              <a:t>              | </a:t>
            </a:r>
            <a:r>
              <a:rPr lang="el-GR" b="1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el-GR" b="1" smtClean="0">
                <a:cs typeface="Times New Roman" pitchFamily="18" charset="0"/>
              </a:rPr>
              <a:t>|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b="1" smtClean="0">
                <a:cs typeface="Times New Roman" pitchFamily="18" charset="0"/>
              </a:rPr>
              <a:t>|</a:t>
            </a:r>
            <a:r>
              <a:rPr lang="el-GR" b="1" smtClean="0">
                <a:cs typeface="Times New Roman" pitchFamily="18" charset="0"/>
              </a:rPr>
              <a:t>β|</a:t>
            </a: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cs typeface="Times New Roman" pitchFamily="18" charset="0"/>
              </a:rPr>
              <a:t> </a:t>
            </a:r>
            <a:r>
              <a:rPr lang="el-GR" b="1" smtClean="0">
                <a:solidFill>
                  <a:srgbClr val="FF0000"/>
                </a:solidFill>
                <a:cs typeface="Times New Roman" pitchFamily="18" charset="0"/>
              </a:rPr>
              <a:t>γ</a:t>
            </a: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 = 180⁰ - ( </a:t>
            </a:r>
            <a:r>
              <a:rPr lang="el-GR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b="1" smtClean="0">
                <a:solidFill>
                  <a:srgbClr val="FF0000"/>
                </a:solidFill>
                <a:cs typeface="Times New Roman" pitchFamily="18" charset="0"/>
              </a:rPr>
              <a:t>β</a:t>
            </a: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 )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  <a:cs typeface="Times New Roman" pitchFamily="18" charset="0"/>
              </a:rPr>
              <a:t>Využíváme větu</a:t>
            </a: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: Proti nejdelší straně v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trojúhelníku leží největší úhel v daném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trojúhelníku. </a:t>
            </a:r>
            <a:endParaRPr lang="cs-CZ" b="1" smtClean="0">
              <a:solidFill>
                <a:schemeClr val="tx1"/>
              </a:solidFill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  <a:cs typeface="Times New Roman" pitchFamily="18" charset="0"/>
              </a:rPr>
              <a:t>Z toho plyne: </a:t>
            </a: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Proti stejně dlouhým stranám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cs typeface="Times New Roman" pitchFamily="18" charset="0"/>
              </a:rPr>
              <a:t>leží stejně velké úhly. </a:t>
            </a:r>
          </a:p>
        </p:txBody>
      </p:sp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sz="3200" b="1" smtClean="0">
                <a:solidFill>
                  <a:schemeClr val="tx1"/>
                </a:solidFill>
              </a:rPr>
              <a:t>Vnitřní úhly rovnoramenného trojúhelníku</a:t>
            </a:r>
          </a:p>
        </p:txBody>
      </p:sp>
      <p:sp>
        <p:nvSpPr>
          <p:cNvPr id="5" name="Rovnoramenný trojúhe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84168" y="2492896"/>
            <a:ext cx="1872208" cy="2952328"/>
          </a:xfrm>
          <a:prstGeom prst="triangle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867400" y="5589588"/>
            <a:ext cx="3286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885113" y="5589588"/>
            <a:ext cx="400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04025" y="2060575"/>
            <a:ext cx="504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84168" y="4941168"/>
            <a:ext cx="504056" cy="36933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24328" y="4941168"/>
            <a:ext cx="328747" cy="369332"/>
          </a:xfrm>
          <a:prstGeom prst="rect">
            <a:avLst/>
          </a:prstGeom>
          <a:blipFill rotWithShape="1">
            <a:blip r:embed="rId4"/>
            <a:stretch>
              <a:fillRect l="-1852" r="-3704" b="-133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76256" y="2780928"/>
            <a:ext cx="328747" cy="369332"/>
          </a:xfrm>
          <a:prstGeom prst="rect">
            <a:avLst/>
          </a:prstGeom>
          <a:blipFill rotWithShape="1">
            <a:blip r:embed="rId5"/>
            <a:stretch>
              <a:fillRect b="-327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844675"/>
            <a:ext cx="8713787" cy="428148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Výška </a:t>
            </a:r>
            <a:r>
              <a:rPr lang="cs-CZ" dirty="0" smtClean="0"/>
              <a:t>je kolmice spuštěná z vrcholu na protější stranu.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                                                    A </a:t>
            </a:r>
            <a:r>
              <a:rPr lang="cs-CZ" dirty="0" err="1" smtClean="0"/>
              <a:t>A</a:t>
            </a:r>
            <a:r>
              <a:rPr lang="cs-CZ" dirty="0" smtClean="0"/>
              <a:t>₁ - </a:t>
            </a:r>
            <a:r>
              <a:rPr lang="cs-CZ" dirty="0" err="1" smtClean="0"/>
              <a:t>v</a:t>
            </a:r>
            <a:r>
              <a:rPr lang="cs-CZ" sz="2000" spc="-300" dirty="0" err="1" smtClean="0"/>
              <a:t>a</a:t>
            </a:r>
            <a:endParaRPr lang="cs-CZ" sz="2000" spc="-300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spc="-300" dirty="0"/>
              <a:t> </a:t>
            </a:r>
            <a:r>
              <a:rPr lang="cs-CZ" sz="2000" spc="-300" dirty="0" smtClean="0"/>
              <a:t>                                                                                                                                                                                                      </a:t>
            </a:r>
            <a:r>
              <a:rPr lang="cs-CZ" spc="-300" dirty="0" smtClean="0"/>
              <a:t>B    </a:t>
            </a:r>
            <a:r>
              <a:rPr lang="cs-CZ" spc="-300" dirty="0" err="1" smtClean="0"/>
              <a:t>B</a:t>
            </a:r>
            <a:r>
              <a:rPr lang="cs-CZ" spc="-300" dirty="0" smtClean="0"/>
              <a:t>₁     -      </a:t>
            </a:r>
            <a:r>
              <a:rPr lang="cs-CZ" spc="-300" dirty="0" err="1" smtClean="0"/>
              <a:t>v</a:t>
            </a:r>
            <a:r>
              <a:rPr lang="cs-CZ" sz="2000" spc="-300" dirty="0" err="1" smtClean="0"/>
              <a:t>b</a:t>
            </a:r>
            <a:endParaRPr lang="cs-CZ" spc="-300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pc="-300" dirty="0"/>
              <a:t> </a:t>
            </a:r>
            <a:r>
              <a:rPr lang="cs-CZ" spc="-300" dirty="0" smtClean="0"/>
              <a:t>                                                                                                                                                                                         </a:t>
            </a:r>
            <a:r>
              <a:rPr lang="cs-CZ" b="1" u="sng" spc="-300" dirty="0" err="1" smtClean="0">
                <a:solidFill>
                  <a:srgbClr val="FF0000"/>
                </a:solidFill>
              </a:rPr>
              <a:t>v</a:t>
            </a:r>
            <a:r>
              <a:rPr lang="cs-CZ" sz="2000" b="1" u="sng" spc="-300" dirty="0" err="1" smtClean="0">
                <a:solidFill>
                  <a:srgbClr val="FF0000"/>
                </a:solidFill>
              </a:rPr>
              <a:t>a</a:t>
            </a:r>
            <a:r>
              <a:rPr lang="cs-CZ" sz="2000" b="1" u="sng" spc="-300" dirty="0" smtClean="0">
                <a:solidFill>
                  <a:srgbClr val="FF0000"/>
                </a:solidFill>
              </a:rPr>
              <a:t>       =       </a:t>
            </a:r>
            <a:r>
              <a:rPr lang="cs-CZ" b="1" u="sng" spc="-300" dirty="0" err="1" smtClean="0">
                <a:solidFill>
                  <a:srgbClr val="FF0000"/>
                </a:solidFill>
              </a:rPr>
              <a:t>v</a:t>
            </a:r>
            <a:r>
              <a:rPr lang="cs-CZ" sz="2000" b="1" u="sng" spc="-300" dirty="0" err="1" smtClean="0">
                <a:solidFill>
                  <a:srgbClr val="FF0000"/>
                </a:solidFill>
              </a:rPr>
              <a:t>b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spc="-300" dirty="0" smtClean="0"/>
              <a:t>                                                                                                                                                                                                      </a:t>
            </a:r>
            <a:r>
              <a:rPr lang="cs-CZ" spc="-300" dirty="0" smtClean="0"/>
              <a:t>C    </a:t>
            </a:r>
            <a:r>
              <a:rPr lang="cs-CZ" spc="-300" dirty="0" err="1" smtClean="0"/>
              <a:t>C</a:t>
            </a:r>
            <a:r>
              <a:rPr lang="cs-CZ" spc="-300" dirty="0" smtClean="0"/>
              <a:t>₁      -       v </a:t>
            </a:r>
            <a:r>
              <a:rPr lang="cs-CZ" sz="2000" spc="-300" dirty="0" smtClean="0"/>
              <a:t>c  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spc="-300" dirty="0"/>
              <a:t> </a:t>
            </a:r>
            <a:r>
              <a:rPr lang="cs-CZ" sz="2000" spc="-300" dirty="0" smtClean="0"/>
              <a:t>                       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spc="-300" dirty="0"/>
              <a:t> </a:t>
            </a:r>
            <a:r>
              <a:rPr lang="cs-CZ" sz="2000" spc="-3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b="1" spc="-300" dirty="0" smtClean="0">
                <a:solidFill>
                  <a:srgbClr val="FF0000"/>
                </a:solidFill>
              </a:rPr>
              <a:t>V  -   průsečík    výšek</a:t>
            </a:r>
            <a:endParaRPr lang="cs-CZ" spc="-300" dirty="0" smtClean="0"/>
          </a:p>
        </p:txBody>
      </p:sp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sz="3200" b="1" smtClean="0">
                <a:solidFill>
                  <a:schemeClr val="tx1"/>
                </a:solidFill>
              </a:rPr>
              <a:t>Výšky v rovnoramenném trojúhelníku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495425" y="2997200"/>
            <a:ext cx="1781175" cy="2447925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3796" name="TextovéPole 4"/>
          <p:cNvSpPr txBox="1">
            <a:spLocks noChangeArrowheads="1"/>
          </p:cNvSpPr>
          <p:nvPr/>
        </p:nvSpPr>
        <p:spPr bwMode="auto">
          <a:xfrm>
            <a:off x="1331913" y="5445125"/>
            <a:ext cx="327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3797" name="TextovéPole 5"/>
          <p:cNvSpPr txBox="1">
            <a:spLocks noChangeArrowheads="1"/>
          </p:cNvSpPr>
          <p:nvPr/>
        </p:nvSpPr>
        <p:spPr bwMode="auto">
          <a:xfrm>
            <a:off x="3173413" y="5370513"/>
            <a:ext cx="319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3798" name="TextovéPole 6"/>
          <p:cNvSpPr txBox="1">
            <a:spLocks noChangeArrowheads="1"/>
          </p:cNvSpPr>
          <p:nvPr/>
        </p:nvSpPr>
        <p:spPr bwMode="auto">
          <a:xfrm>
            <a:off x="2195513" y="2708275"/>
            <a:ext cx="288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cxnSp>
        <p:nvCxnSpPr>
          <p:cNvPr id="9" name="Přímá spojnice 8"/>
          <p:cNvCxnSpPr>
            <a:stCxn id="4" idx="0"/>
            <a:endCxn id="4" idx="3"/>
          </p:cNvCxnSpPr>
          <p:nvPr/>
        </p:nvCxnSpPr>
        <p:spPr>
          <a:xfrm>
            <a:off x="2386013" y="2997200"/>
            <a:ext cx="0" cy="2447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33796" idx="0"/>
          </p:cNvCxnSpPr>
          <p:nvPr/>
        </p:nvCxnSpPr>
        <p:spPr>
          <a:xfrm flipV="1">
            <a:off x="1495425" y="4941888"/>
            <a:ext cx="1563688" cy="503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1658938" y="4941888"/>
            <a:ext cx="1668462" cy="4937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331913" y="4652963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B₁  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059113" y="4797425"/>
            <a:ext cx="433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A₁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195513" y="5554663"/>
            <a:ext cx="576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C₁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051050" y="4652963"/>
            <a:ext cx="374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V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825" y="1700213"/>
            <a:ext cx="8642350" cy="44259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Těžnice je spojnice vrcholu a středu protější strany. 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0070C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t</a:t>
            </a:r>
            <a:r>
              <a:rPr lang="cs-CZ" sz="2000" b="1" smtClean="0">
                <a:solidFill>
                  <a:srgbClr val="0070C0"/>
                </a:solidFill>
              </a:rPr>
              <a:t>a, </a:t>
            </a:r>
            <a:r>
              <a:rPr lang="cs-CZ" b="1" smtClean="0">
                <a:solidFill>
                  <a:srgbClr val="0070C0"/>
                </a:solidFill>
              </a:rPr>
              <a:t>t</a:t>
            </a:r>
            <a:r>
              <a:rPr lang="cs-CZ" sz="2000" b="1" smtClean="0">
                <a:solidFill>
                  <a:srgbClr val="0070C0"/>
                </a:solidFill>
              </a:rPr>
              <a:t>b, </a:t>
            </a:r>
            <a:r>
              <a:rPr lang="cs-CZ" b="1" smtClean="0">
                <a:solidFill>
                  <a:srgbClr val="0070C0"/>
                </a:solidFill>
              </a:rPr>
              <a:t>t</a:t>
            </a:r>
            <a:r>
              <a:rPr lang="cs-CZ" sz="2000" b="1" smtClean="0">
                <a:solidFill>
                  <a:srgbClr val="0070C0"/>
                </a:solidFill>
              </a:rPr>
              <a:t>c </a:t>
            </a:r>
            <a:r>
              <a:rPr lang="cs-CZ" b="1" smtClean="0">
                <a:solidFill>
                  <a:srgbClr val="0070C0"/>
                </a:solidFill>
              </a:rPr>
              <a:t> - těžnice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|t</a:t>
            </a:r>
            <a:r>
              <a:rPr lang="cs-CZ" sz="2000" b="1" smtClean="0">
                <a:solidFill>
                  <a:srgbClr val="0070C0"/>
                </a:solidFill>
              </a:rPr>
              <a:t>a </a:t>
            </a:r>
            <a:r>
              <a:rPr lang="cs-CZ" b="1" smtClean="0">
                <a:solidFill>
                  <a:srgbClr val="0070C0"/>
                </a:solidFill>
              </a:rPr>
              <a:t>|</a:t>
            </a:r>
            <a:r>
              <a:rPr lang="cs-CZ" sz="2000" b="1" smtClean="0">
                <a:solidFill>
                  <a:srgbClr val="0070C0"/>
                </a:solidFill>
              </a:rPr>
              <a:t>= </a:t>
            </a:r>
            <a:r>
              <a:rPr lang="cs-CZ" b="1" smtClean="0">
                <a:solidFill>
                  <a:srgbClr val="0070C0"/>
                </a:solidFill>
              </a:rPr>
              <a:t>|t</a:t>
            </a:r>
            <a:r>
              <a:rPr lang="cs-CZ" sz="2000" b="1" smtClean="0">
                <a:solidFill>
                  <a:srgbClr val="0070C0"/>
                </a:solidFill>
              </a:rPr>
              <a:t>b</a:t>
            </a:r>
            <a:r>
              <a:rPr lang="cs-CZ" b="1" smtClean="0">
                <a:solidFill>
                  <a:srgbClr val="0070C0"/>
                </a:solidFill>
              </a:rPr>
              <a:t>|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0070C0"/>
                </a:solidFill>
              </a:rPr>
              <a:t>t</a:t>
            </a:r>
            <a:r>
              <a:rPr lang="cs-CZ" sz="2000" b="1" smtClean="0">
                <a:solidFill>
                  <a:srgbClr val="0070C0"/>
                </a:solidFill>
              </a:rPr>
              <a:t>c – </a:t>
            </a:r>
            <a:r>
              <a:rPr lang="cs-CZ" b="1" smtClean="0">
                <a:solidFill>
                  <a:srgbClr val="0070C0"/>
                </a:solidFill>
              </a:rPr>
              <a:t>splývá s v</a:t>
            </a:r>
            <a:r>
              <a:rPr lang="cs-CZ" sz="2000" b="1" smtClean="0">
                <a:solidFill>
                  <a:srgbClr val="0070C0"/>
                </a:solidFill>
              </a:rPr>
              <a:t>c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T - těžiště</a:t>
            </a:r>
            <a:endParaRPr lang="cs-CZ" b="1" smtClean="0">
              <a:solidFill>
                <a:schemeClr val="tx1"/>
              </a:solidFill>
            </a:endParaRPr>
          </a:p>
        </p:txBody>
      </p:sp>
      <p:sp>
        <p:nvSpPr>
          <p:cNvPr id="34818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642350" cy="1252537"/>
          </a:xfrm>
        </p:spPr>
        <p:txBody>
          <a:bodyPr/>
          <a:lstStyle/>
          <a:p>
            <a:pPr algn="just"/>
            <a:r>
              <a:rPr lang="cs-CZ" sz="3200" b="1" smtClean="0">
                <a:solidFill>
                  <a:srgbClr val="002060"/>
                </a:solidFill>
              </a:rPr>
              <a:t>Těžnice v rovnoramenném trojúhelníku</a:t>
            </a:r>
            <a:r>
              <a:rPr lang="cs-CZ" sz="3200" b="1" smtClean="0"/>
              <a:t> 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6084888" y="2592388"/>
            <a:ext cx="2374900" cy="2663825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820" name="TextovéPole 4"/>
          <p:cNvSpPr txBox="1">
            <a:spLocks noChangeArrowheads="1"/>
          </p:cNvSpPr>
          <p:nvPr/>
        </p:nvSpPr>
        <p:spPr bwMode="auto">
          <a:xfrm>
            <a:off x="5580063" y="5084763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A</a:t>
            </a:r>
          </a:p>
        </p:txBody>
      </p:sp>
      <p:sp>
        <p:nvSpPr>
          <p:cNvPr id="34821" name="TextovéPole 5"/>
          <p:cNvSpPr txBox="1">
            <a:spLocks noChangeArrowheads="1"/>
          </p:cNvSpPr>
          <p:nvPr/>
        </p:nvSpPr>
        <p:spPr bwMode="auto">
          <a:xfrm>
            <a:off x="8532813" y="5084763"/>
            <a:ext cx="3286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4822" name="TextovéPole 6"/>
          <p:cNvSpPr txBox="1">
            <a:spLocks noChangeArrowheads="1"/>
          </p:cNvSpPr>
          <p:nvPr/>
        </p:nvSpPr>
        <p:spPr bwMode="auto">
          <a:xfrm>
            <a:off x="7164388" y="2205038"/>
            <a:ext cx="473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6588125" y="3924300"/>
            <a:ext cx="215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300788" y="3500438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S₁</a:t>
            </a:r>
          </a:p>
        </p:txBody>
      </p:sp>
      <p:cxnSp>
        <p:nvCxnSpPr>
          <p:cNvPr id="14" name="Přímá spojnice 13"/>
          <p:cNvCxnSpPr>
            <a:stCxn id="3" idx="1"/>
            <a:endCxn id="3" idx="4"/>
          </p:cNvCxnSpPr>
          <p:nvPr/>
        </p:nvCxnSpPr>
        <p:spPr>
          <a:xfrm>
            <a:off x="6678613" y="3924300"/>
            <a:ext cx="1781175" cy="13319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0"/>
            <a:endCxn id="3" idx="3"/>
          </p:cNvCxnSpPr>
          <p:nvPr/>
        </p:nvCxnSpPr>
        <p:spPr>
          <a:xfrm>
            <a:off x="7272338" y="2592388"/>
            <a:ext cx="0" cy="2663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3" idx="5"/>
          </p:cNvCxnSpPr>
          <p:nvPr/>
        </p:nvCxnSpPr>
        <p:spPr>
          <a:xfrm flipV="1">
            <a:off x="6084888" y="3924300"/>
            <a:ext cx="1781175" cy="13319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740650" y="3924300"/>
            <a:ext cx="215900" cy="41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7164388" y="5084763"/>
            <a:ext cx="236537" cy="288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7164388" y="5373688"/>
            <a:ext cx="576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S₂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866063" y="3686175"/>
            <a:ext cx="830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S₃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272338" y="387032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T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6443663" y="44370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t</a:t>
            </a:r>
            <a:r>
              <a:rPr lang="cs-CZ" sz="1600">
                <a:latin typeface="Candara" pitchFamily="34" charset="0"/>
              </a:rPr>
              <a:t>a</a:t>
            </a:r>
            <a:endParaRPr lang="cs-CZ">
              <a:latin typeface="Candara" pitchFamily="34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281863" y="3357563"/>
            <a:ext cx="458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t</a:t>
            </a:r>
            <a:r>
              <a:rPr lang="cs-CZ" sz="1600">
                <a:latin typeface="Candara" pitchFamily="34" charset="0"/>
              </a:rPr>
              <a:t>c</a:t>
            </a:r>
            <a:endParaRPr lang="cs-CZ">
              <a:latin typeface="Candara" pitchFamily="34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7585075" y="4365625"/>
            <a:ext cx="587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t</a:t>
            </a:r>
            <a:r>
              <a:rPr lang="cs-CZ" sz="1600">
                <a:latin typeface="Candara" pitchFamily="34" charset="0"/>
              </a:rPr>
              <a:t>b</a:t>
            </a:r>
            <a:endParaRPr lang="cs-CZ">
              <a:latin typeface="Candara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9" grpId="0"/>
      <p:bldP spid="30" grpId="0"/>
      <p:bldP spid="31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4294967295"/>
          </p:nvPr>
        </p:nvSpPr>
        <p:spPr>
          <a:xfrm>
            <a:off x="179513" y="620688"/>
            <a:ext cx="8712968" cy="5518175"/>
          </a:xfrm>
          <a:blipFill rotWithShape="1">
            <a:blip r:embed="rId2"/>
            <a:stretch>
              <a:fillRect l="-1748" t="-1436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3348038" y="2492375"/>
            <a:ext cx="2376487" cy="2736850"/>
          </a:xfrm>
          <a:prstGeom prst="triangl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059113" y="5229225"/>
            <a:ext cx="330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80063" y="5229225"/>
            <a:ext cx="473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B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11638" y="2060575"/>
            <a:ext cx="688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C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2781300"/>
            <a:ext cx="873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80°</a:t>
            </a: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388580" y="4725144"/>
            <a:ext cx="679364" cy="36933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85480" y="4725144"/>
            <a:ext cx="638647" cy="369332"/>
          </a:xfrm>
          <a:prstGeom prst="rect">
            <a:avLst/>
          </a:prstGeom>
          <a:blipFill rotWithShape="1">
            <a:blip r:embed="rId4"/>
            <a:stretch>
              <a:fillRect b="-1147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4294967295"/>
          </p:nvPr>
        </p:nvSpPr>
        <p:spPr>
          <a:xfrm>
            <a:off x="251521" y="260648"/>
            <a:ext cx="8640959" cy="5878215"/>
          </a:xfrm>
          <a:blipFill rotWithShape="1">
            <a:blip r:embed="rId2"/>
            <a:stretch>
              <a:fillRect l="-1763" t="-1349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773238"/>
            <a:ext cx="8569325" cy="158432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Symbol" pitchFamily="18" charset="2"/>
              <a:buNone/>
            </a:pPr>
            <a:r>
              <a:rPr lang="cs-CZ" sz="2000" smtClean="0">
                <a:solidFill>
                  <a:srgbClr val="073E87"/>
                </a:solidFill>
                <a:cs typeface="Arial" charset="0"/>
              </a:rPr>
              <a:t>Autorem materiálu a všech jeho částí, není-li uvedeno jinak, je Mgr. Alena Čechová. </a:t>
            </a:r>
            <a:endParaRPr lang="cs-CZ" sz="20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24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1143</TotalTime>
  <Words>293</Words>
  <Application>Microsoft Office PowerPoint</Application>
  <PresentationFormat>On-screen Show (4:3)</PresentationFormat>
  <Paragraphs>105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11</vt:i4>
      </vt:variant>
    </vt:vector>
  </HeadingPairs>
  <TitlesOfParts>
    <vt:vector size="32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Rovnoramenný trojúhelník</vt:lpstr>
      <vt:lpstr>Rovnoramenný trojúhelník</vt:lpstr>
      <vt:lpstr>Rovnoramenný trojúhelník – základní vlastnosti</vt:lpstr>
      <vt:lpstr>Rovnoramenný trojúhelník a osová souměrnost</vt:lpstr>
      <vt:lpstr>Vnitřní úhly rovnoramenného trojúhelníku</vt:lpstr>
      <vt:lpstr>Výšky v rovnoramenném trojúhelníku</vt:lpstr>
      <vt:lpstr>Těžnice v rovnoramenném trojúhelníku 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180</cp:revision>
  <dcterms:created xsi:type="dcterms:W3CDTF">2013-01-16T20:09:48Z</dcterms:created>
  <dcterms:modified xsi:type="dcterms:W3CDTF">2015-07-16T16:13:58Z</dcterms:modified>
</cp:coreProperties>
</file>